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9" r:id="rId19"/>
    <p:sldId id="280" r:id="rId20"/>
    <p:sldId id="281" r:id="rId21"/>
    <p:sldId id="282" r:id="rId22"/>
    <p:sldId id="283" r:id="rId23"/>
    <p:sldId id="284" r:id="rId24"/>
    <p:sldId id="274" r:id="rId25"/>
    <p:sldId id="275" r:id="rId26"/>
    <p:sldId id="285" r:id="rId27"/>
    <p:sldId id="277" r:id="rId28"/>
    <p:sldId id="27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24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DAE2-8EB5-441A-9545-E7E5548F0459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4359-52BE-4506-B3D0-DC67D060E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04F28-9BEA-48A5-8DED-386248D38781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CA182-FBCD-4B77-98B7-B5AAC69C3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7748-A3DA-43F1-9D67-5AD8C1CB87D2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D2CD-F458-4CB9-9604-604CB0218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4F0A-C1E2-4889-A774-6176410E545B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A943-D28A-407B-ADDB-EC8884156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4ECA8-F15E-4A93-A35C-B0A507B97888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341D-F0A8-4344-9A3C-06833C898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FB9C-0385-42FE-B9A9-1BADF1200EEC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C1D4-E831-432A-ACC3-EA3AAB42F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ED3B-1EC5-45AE-AE89-BE41FAD0A8A3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13B4-8E6C-4CC0-ADF4-8A6F8B871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A9BF-485C-4F92-B0AD-A4C720A4B797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41C4-ECBA-4C0E-BE20-10FACA077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84E9-0CDF-438B-8B67-5D20C7297528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2752-FD3A-4649-9D41-63B4A802E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07A1-9648-4F67-BAF6-C300187E51A9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1E7C-9276-4FE7-B314-05647C390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8A2FF-3FC7-4098-9C0F-47BBA02EDCD7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765C-2DC3-4192-8A54-122439BBF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39517-E49C-4CDC-8E61-4FC0FFE15F39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AAC547-C37C-4DA4-A9F5-D97CC4057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1785937"/>
          </a:xfrm>
        </p:spPr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Использование мультимедийных презентаций на уроках .</a:t>
            </a:r>
            <a:b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</a:br>
            <a:endParaRPr lang="ru-RU" sz="2400" b="1" i="1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600" b="1" i="1" smtClean="0">
                <a:solidFill>
                  <a:schemeClr val="tx1"/>
                </a:solidFill>
                <a:latin typeface="Georgia" pitchFamily="18" charset="0"/>
              </a:rPr>
              <a:t>Автор учитель начальных классов </a:t>
            </a:r>
          </a:p>
          <a:p>
            <a:r>
              <a:rPr lang="ru-RU" sz="1600" b="1" i="1" smtClean="0">
                <a:solidFill>
                  <a:schemeClr val="tx1"/>
                </a:solidFill>
                <a:latin typeface="Georgia" pitchFamily="18" charset="0"/>
              </a:rPr>
              <a:t>Ефимова Алина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200" smtClean="0"/>
              <a:t>           </a:t>
            </a:r>
            <a:r>
              <a:rPr lang="ru-RU" sz="2200" b="1" i="1" smtClean="0">
                <a:latin typeface="Georgia" pitchFamily="18" charset="0"/>
              </a:rPr>
              <a:t>Надо отметить, что мультимедийные программные средства несут в себе широкие возможности, главное, чтобы это поняли обучаемые. Это понимание должно перерасти в заинтересованность не только учеников, но и учителя, что позволит ему по-новому взглянуть на методику построения уроков.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Методика использования мультимедиа технологий предполагает: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      </a:t>
            </a:r>
            <a:r>
              <a:rPr lang="ru-RU" sz="3100" b="1" i="1" dirty="0">
                <a:latin typeface="Georgia" pitchFamily="18" charset="0"/>
              </a:rPr>
              <a:t>совершенствование системы управления обучением </a:t>
            </a:r>
            <a:r>
              <a:rPr lang="ru-RU" sz="3100" b="1" i="1" dirty="0" smtClean="0">
                <a:latin typeface="Georgia" pitchFamily="18" charset="0"/>
              </a:rPr>
              <a:t>на различных </a:t>
            </a:r>
            <a:r>
              <a:rPr lang="ru-RU" sz="3100" b="1" i="1" dirty="0">
                <a:latin typeface="Georgia" pitchFamily="18" charset="0"/>
              </a:rPr>
              <a:t>этапах урока; </a:t>
            </a:r>
            <a:endParaRPr lang="ru-RU" sz="3100" b="1" i="1" dirty="0" smtClean="0">
              <a:latin typeface="Georgia" pitchFamily="18" charset="0"/>
            </a:endParaRP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b="1" i="1" dirty="0" smtClean="0">
                <a:latin typeface="Georgia" pitchFamily="18" charset="0"/>
              </a:rPr>
              <a:t>      усиление </a:t>
            </a:r>
            <a:r>
              <a:rPr lang="ru-RU" sz="3100" b="1" i="1" dirty="0">
                <a:latin typeface="Georgia" pitchFamily="18" charset="0"/>
              </a:rPr>
              <a:t>мотивации учения;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b="1" i="1" dirty="0" smtClean="0">
                <a:latin typeface="Georgia" pitchFamily="18" charset="0"/>
              </a:rPr>
              <a:t>     </a:t>
            </a:r>
            <a:r>
              <a:rPr lang="ru-RU" sz="3100" b="1" i="1" dirty="0">
                <a:latin typeface="Georgia" pitchFamily="18" charset="0"/>
              </a:rPr>
              <a:t>улучшение качества обучения и воспитания, что </a:t>
            </a:r>
            <a:r>
              <a:rPr lang="ru-RU" sz="3100" b="1" i="1" dirty="0" smtClean="0">
                <a:latin typeface="Georgia" pitchFamily="18" charset="0"/>
              </a:rPr>
              <a:t>повысит информационную </a:t>
            </a:r>
            <a:r>
              <a:rPr lang="ru-RU" sz="3100" b="1" i="1" dirty="0">
                <a:latin typeface="Georgia" pitchFamily="18" charset="0"/>
              </a:rPr>
              <a:t>культуру учащихся;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b="1" i="1" dirty="0" smtClean="0">
                <a:latin typeface="Georgia" pitchFamily="18" charset="0"/>
              </a:rPr>
              <a:t>      </a:t>
            </a:r>
            <a:r>
              <a:rPr lang="ru-RU" sz="3100" b="1" i="1" dirty="0">
                <a:latin typeface="Georgia" pitchFamily="18" charset="0"/>
              </a:rPr>
              <a:t>повышение уровня подготовки учащихся в области современных информационных технологий; </a:t>
            </a:r>
            <a:endParaRPr lang="ru-RU" sz="3100" b="1" i="1" dirty="0" smtClean="0">
              <a:latin typeface="Georgia" pitchFamily="18" charset="0"/>
            </a:endParaRP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100" b="1" i="1" dirty="0" smtClean="0">
                <a:latin typeface="Georgia" pitchFamily="18" charset="0"/>
              </a:rPr>
              <a:t>      </a:t>
            </a:r>
            <a:r>
              <a:rPr lang="ru-RU" sz="3100" b="1" i="1" dirty="0">
                <a:latin typeface="Georgia" pitchFamily="18" charset="0"/>
              </a:rPr>
              <a:t>демонстрацию возможностей компьютера, не только как средства для игры.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i="1" dirty="0" smtClean="0">
                <a:latin typeface="Georgia" pitchFamily="18" charset="0"/>
              </a:rPr>
              <a:t>         Известно</a:t>
            </a:r>
            <a:r>
              <a:rPr lang="ru-RU" sz="3100" b="1" i="1" dirty="0">
                <a:latin typeface="Georgia" pitchFamily="18" charset="0"/>
              </a:rPr>
              <a:t>, что большинство людей запоминает 5% услышанного и 20% увиденного. Одновременное использование аудио- и видеоинформации повышает запоминаемость до 40-50%. Мультимедиа программы представляют информацию в различных формах и тем самым делают процесс обучения более эффективным. Экономия времени, необходимого для изучения конкретного материала, в среднем составляет 30%, а приобретенные знания сохраняются в памяти значительно дольше.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fontScale="925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</a:t>
            </a:r>
            <a:r>
              <a:rPr lang="ru-RU" sz="2400" b="1" i="1" dirty="0" smtClean="0">
                <a:latin typeface="Georgia" pitchFamily="18" charset="0"/>
              </a:rPr>
              <a:t>При </a:t>
            </a:r>
            <a:r>
              <a:rPr lang="ru-RU" sz="2400" b="1" i="1" dirty="0">
                <a:latin typeface="Georgia" pitchFamily="18" charset="0"/>
              </a:rPr>
              <a:t>использовании на уроке мультимедийных технологий структура урока принципиально не изменяется. В нем по-прежнему сохраняются все основные этапы, изменятся, возможно, только их временные характеристики. </a:t>
            </a:r>
            <a:r>
              <a:rPr lang="ru-RU" sz="2400" b="1" i="1" dirty="0" smtClean="0">
                <a:latin typeface="Georgia" pitchFamily="18" charset="0"/>
              </a:rPr>
              <a:t>С помощью презентации можно использовать разнообразные формы организации познавательной деятельности: фронтальную, групповую, индивидуальную.</a:t>
            </a:r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40000" lnSpcReduction="20000"/>
          </a:bodyPr>
          <a:lstStyle/>
          <a:p>
            <a:pPr algn="ctr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</a:t>
            </a:r>
            <a:r>
              <a:rPr lang="ru-RU" b="1" i="1" dirty="0" err="1" smtClean="0">
                <a:latin typeface="Georgia" pitchFamily="18" charset="0"/>
              </a:rPr>
              <a:t>Мультимедийная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b="1" i="1" dirty="0">
                <a:latin typeface="Georgia" pitchFamily="18" charset="0"/>
              </a:rPr>
              <a:t>презентация, таким образом, наиболее оптимально и эффективно соответствует триединой </a:t>
            </a:r>
            <a:r>
              <a:rPr lang="ru-RU" b="1" i="1" u="sng" dirty="0">
                <a:solidFill>
                  <a:schemeClr val="accent2"/>
                </a:solidFill>
                <a:latin typeface="Georgia" pitchFamily="18" charset="0"/>
              </a:rPr>
              <a:t>дидактической цели </a:t>
            </a:r>
            <a:r>
              <a:rPr lang="ru-RU" b="1" i="1" u="sng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b="1" i="1" u="sng" dirty="0" smtClean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урока</a:t>
            </a:r>
            <a:r>
              <a:rPr lang="ru-RU" b="1" i="1" dirty="0">
                <a:latin typeface="Georgia" pitchFamily="18" charset="0"/>
              </a:rPr>
              <a:t>: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latin typeface="Georgia" pitchFamily="18" charset="0"/>
              </a:rPr>
              <a:t> </a:t>
            </a:r>
            <a:endParaRPr lang="ru-RU" b="1" i="1" dirty="0" smtClean="0">
              <a:latin typeface="Georgia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>
              <a:latin typeface="Georgia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>
              <a:latin typeface="Georgia" pitchFamily="18" charset="0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          </a:t>
            </a:r>
            <a:r>
              <a:rPr lang="ru-RU" sz="3800" b="1" i="1" dirty="0">
                <a:solidFill>
                  <a:schemeClr val="accent2"/>
                </a:solidFill>
                <a:latin typeface="Georgia" pitchFamily="18" charset="0"/>
              </a:rPr>
              <a:t>Образовательный аспект: </a:t>
            </a:r>
            <a:r>
              <a:rPr lang="ru-RU" b="1" i="1" dirty="0">
                <a:latin typeface="Georgia" pitchFamily="18" charset="0"/>
              </a:rPr>
              <a:t>восприятие учащимися учебного материала, осмысливание связей и отношений в объектах изучения.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latin typeface="Georgia" pitchFamily="18" charset="0"/>
              </a:rPr>
              <a:t> 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i="1" dirty="0">
                <a:latin typeface="Georgia" pitchFamily="18" charset="0"/>
              </a:rPr>
              <a:t> </a:t>
            </a:r>
            <a:r>
              <a:rPr lang="ru-RU" sz="3800" b="1" i="1" dirty="0" smtClean="0">
                <a:latin typeface="Georgia" pitchFamily="18" charset="0"/>
              </a:rPr>
              <a:t>         </a:t>
            </a:r>
            <a:r>
              <a:rPr lang="ru-RU" sz="3800" b="1" i="1" dirty="0" smtClean="0">
                <a:solidFill>
                  <a:schemeClr val="accent2"/>
                </a:solidFill>
                <a:latin typeface="Georgia" pitchFamily="18" charset="0"/>
              </a:rPr>
              <a:t>Развивающий </a:t>
            </a:r>
            <a:r>
              <a:rPr lang="ru-RU" sz="3800" b="1" i="1" dirty="0">
                <a:solidFill>
                  <a:schemeClr val="accent2"/>
                </a:solidFill>
                <a:latin typeface="Georgia" pitchFamily="18" charset="0"/>
              </a:rPr>
              <a:t>аспект: </a:t>
            </a:r>
            <a:r>
              <a:rPr lang="ru-RU" b="1" i="1" dirty="0">
                <a:latin typeface="Georgia" pitchFamily="18" charset="0"/>
              </a:rPr>
              <a:t>развитие познавательного интереса у учащихся, умения обобщать, анализировать, сравнивать, активизация творческой деятельности учащихся.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latin typeface="Georgia" pitchFamily="18" charset="0"/>
              </a:rPr>
              <a:t> 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       </a:t>
            </a:r>
            <a:r>
              <a:rPr lang="ru-RU" sz="3800" b="1" i="1" dirty="0" smtClean="0">
                <a:solidFill>
                  <a:schemeClr val="accent2"/>
                </a:solidFill>
                <a:latin typeface="Georgia" pitchFamily="18" charset="0"/>
              </a:rPr>
              <a:t>Воспитательный </a:t>
            </a:r>
            <a:r>
              <a:rPr lang="ru-RU" sz="3800" b="1" i="1" dirty="0">
                <a:solidFill>
                  <a:schemeClr val="accent2"/>
                </a:solidFill>
                <a:latin typeface="Georgia" pitchFamily="18" charset="0"/>
              </a:rPr>
              <a:t>аспект:</a:t>
            </a:r>
            <a:r>
              <a:rPr lang="ru-RU" sz="3800" b="1" i="1" dirty="0">
                <a:latin typeface="Georgia" pitchFamily="18" charset="0"/>
              </a:rPr>
              <a:t> </a:t>
            </a:r>
            <a:r>
              <a:rPr lang="ru-RU" b="1" i="1" dirty="0">
                <a:latin typeface="Georgia" pitchFamily="18" charset="0"/>
              </a:rPr>
              <a:t>воспитание научного мировоззрения, умения четко организовать самостоятельную и групповую работу, воспитание чувства товарищества, взаимопомощи.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i="1" dirty="0" err="1" smtClean="0">
                <a:solidFill>
                  <a:schemeClr val="accent2"/>
                </a:solidFill>
                <a:latin typeface="Georgia" pitchFamily="18" charset="0"/>
              </a:rPr>
              <a:t>Мультимедийные</a:t>
            </a:r>
            <a:r>
              <a:rPr lang="ru-RU" sz="2700" b="1" i="1" dirty="0" smtClean="0">
                <a:solidFill>
                  <a:schemeClr val="accent2"/>
                </a:solidFill>
                <a:latin typeface="Georgia" pitchFamily="18" charset="0"/>
              </a:rPr>
              <a:t> технологии могут быть использованы: </a:t>
            </a:r>
            <a:r>
              <a:rPr lang="ru-RU" dirty="0" smtClean="0">
                <a:solidFill>
                  <a:schemeClr val="accent2"/>
                </a:solidFill>
              </a:rPr>
              <a:t> 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/>
              <a:t> </a:t>
            </a:r>
            <a:r>
              <a:rPr lang="ru-RU" sz="2400" b="1" i="1" smtClean="0">
                <a:latin typeface="Georgia" pitchFamily="18" charset="0"/>
              </a:rPr>
              <a:t>для объявления темы;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smtClean="0">
                <a:latin typeface="Georgia" pitchFamily="18" charset="0"/>
              </a:rPr>
              <a:t> как сопровождение объяснения учителя;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smtClean="0">
                <a:latin typeface="Georgia" pitchFamily="18" charset="0"/>
              </a:rPr>
              <a:t> как информационно-обучающее пособие;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smtClean="0">
                <a:latin typeface="Georgia" pitchFamily="18" charset="0"/>
              </a:rPr>
              <a:t> для контроля знаний 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Преимущества использования мультимедийных презентаций  </a:t>
            </a:r>
            <a:b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</a:br>
            <a:endParaRPr lang="ru-RU" sz="2400" b="1" i="1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          </a:t>
            </a:r>
            <a:r>
              <a:rPr lang="ru-RU" sz="2000" b="1" i="1" dirty="0" smtClean="0">
                <a:latin typeface="Georgia" pitchFamily="18" charset="0"/>
              </a:rPr>
              <a:t>Учеников </a:t>
            </a:r>
            <a:r>
              <a:rPr lang="ru-RU" sz="2000" b="1" i="1" dirty="0">
                <a:latin typeface="Georgia" pitchFamily="18" charset="0"/>
              </a:rPr>
              <a:t>привлекает новизна проведения мультимедийных уроков. В классе во время таких уроков создаётся обстановка реального общения, при которой ученики стремятся выразить мысли “своими словами”, они с желанием выполняют задания, проявляют интерес к изучаемому материалу, у </a:t>
            </a:r>
            <a:r>
              <a:rPr lang="ru-RU" sz="2000" b="1" i="1" dirty="0" smtClean="0">
                <a:latin typeface="Georgia" pitchFamily="18" charset="0"/>
              </a:rPr>
              <a:t>них </a:t>
            </a:r>
            <a:r>
              <a:rPr lang="ru-RU" sz="2000" b="1" i="1" dirty="0">
                <a:latin typeface="Georgia" pitchFamily="18" charset="0"/>
              </a:rPr>
              <a:t>пропадает страх перед компьютером. У учеников появляется заинтересованность в получении более высокого результата, готовность и желание выполнять дополнительные задания.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2700" b="1" i="1" dirty="0" smtClean="0">
                <a:solidFill>
                  <a:schemeClr val="accent2"/>
                </a:solidFill>
                <a:latin typeface="Georgia" pitchFamily="18" charset="0"/>
              </a:rPr>
              <a:t>Можно выделить следующие особенности данной технологии: </a:t>
            </a:r>
            <a:br>
              <a:rPr lang="ru-RU" sz="2700" b="1" i="1" dirty="0" smtClean="0">
                <a:solidFill>
                  <a:schemeClr val="accent2"/>
                </a:solidFill>
                <a:latin typeface="Georgia" pitchFamily="18" charset="0"/>
              </a:rPr>
            </a:br>
            <a:endParaRPr lang="ru-RU" sz="27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   качество </a:t>
            </a:r>
            <a:r>
              <a:rPr lang="ru-RU" b="1" i="1" dirty="0">
                <a:latin typeface="Georgia" pitchFamily="18" charset="0"/>
              </a:rPr>
              <a:t>изображения, выполняемого мелом на доске, не выдерживает никакого сравнения с аккуратным, ярким, чётким и цветным изображением на </a:t>
            </a:r>
            <a:r>
              <a:rPr lang="ru-RU" b="1" i="1" dirty="0" smtClean="0">
                <a:latin typeface="Georgia" pitchFamily="18" charset="0"/>
              </a:rPr>
              <a:t>экране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  в </a:t>
            </a:r>
            <a:r>
              <a:rPr lang="ru-RU" b="1" i="1" dirty="0">
                <a:latin typeface="Georgia" pitchFamily="18" charset="0"/>
              </a:rPr>
              <a:t>случаях выявления в слайдах пособия недостатков или ошибок, можно сравнительно легко устранить </a:t>
            </a:r>
            <a:r>
              <a:rPr lang="ru-RU" b="1" i="1" dirty="0" smtClean="0">
                <a:latin typeface="Georgia" pitchFamily="18" charset="0"/>
              </a:rPr>
              <a:t>дефекты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  в </a:t>
            </a:r>
            <a:r>
              <a:rPr lang="ru-RU" b="1" i="1" dirty="0">
                <a:latin typeface="Georgia" pitchFamily="18" charset="0"/>
              </a:rPr>
              <a:t>зависимости от подготовленности учащихся один и тот же материал можно объяснять и очень подробно, и рассматривая только базовые вопросы темы. Темп и объём излагаемого материала, определяется по ходу </a:t>
            </a:r>
            <a:r>
              <a:rPr lang="ru-RU" b="1" i="1" dirty="0" smtClean="0">
                <a:latin typeface="Georgia" pitchFamily="18" charset="0"/>
              </a:rPr>
              <a:t>урока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  повышение </a:t>
            </a:r>
            <a:r>
              <a:rPr lang="ru-RU" b="1" i="1" dirty="0">
                <a:latin typeface="Georgia" pitchFamily="18" charset="0"/>
              </a:rPr>
              <a:t>уровня использования наглядности на </a:t>
            </a:r>
            <a:r>
              <a:rPr lang="ru-RU" b="1" i="1" dirty="0" smtClean="0">
                <a:latin typeface="Georgia" pitchFamily="18" charset="0"/>
              </a:rPr>
              <a:t>уроке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  повышение </a:t>
            </a:r>
            <a:r>
              <a:rPr lang="ru-RU" b="1" i="1" dirty="0">
                <a:latin typeface="Georgia" pitchFamily="18" charset="0"/>
              </a:rPr>
              <a:t>производительности </a:t>
            </a:r>
            <a:r>
              <a:rPr lang="ru-RU" b="1" i="1" dirty="0" smtClean="0">
                <a:latin typeface="Georgia" pitchFamily="18" charset="0"/>
              </a:rPr>
              <a:t>урока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  установление </a:t>
            </a:r>
            <a:r>
              <a:rPr lang="ru-RU" b="1" i="1" dirty="0" err="1">
                <a:latin typeface="Georgia" pitchFamily="18" charset="0"/>
              </a:rPr>
              <a:t>межпредметных</a:t>
            </a:r>
            <a:r>
              <a:rPr lang="ru-RU" b="1" i="1" dirty="0">
                <a:latin typeface="Georgia" pitchFamily="18" charset="0"/>
              </a:rPr>
              <a:t> связей с другими предметами.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1. Математика.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</a:t>
            </a:r>
            <a:r>
              <a:rPr lang="ru-RU" b="1" i="1" dirty="0" smtClean="0">
                <a:latin typeface="Georgia" pitchFamily="18" charset="0"/>
              </a:rPr>
              <a:t>На </a:t>
            </a:r>
            <a:r>
              <a:rPr lang="ru-RU" b="1" i="1" dirty="0">
                <a:latin typeface="Georgia" pitchFamily="18" charset="0"/>
              </a:rPr>
              <a:t>уроках математики с помощью слайдов, созданных в программе </a:t>
            </a:r>
            <a:r>
              <a:rPr lang="ru-RU" b="1" i="1" dirty="0" err="1">
                <a:latin typeface="Georgia" pitchFamily="18" charset="0"/>
              </a:rPr>
              <a:t>PowerPoint</a:t>
            </a:r>
            <a:r>
              <a:rPr lang="ru-RU" b="1" i="1" dirty="0">
                <a:latin typeface="Georgia" pitchFamily="18" charset="0"/>
              </a:rPr>
              <a:t>, может осуществляться демонстрация примеров, задач на доске, цепочек для устного счета, могут быть организованы математические разминки и самопроверка. В начальной школе много времени отводится решению задач. Здесь особенно нужна наглядность на всем протяжении обучения, как важное средство развития более сложных форм конкретного мышления и формирования математических понятий. Начиная с первого класса, ребята должны научиться понимать задачу, поэтому учителю приходится рисовать иллюстрации, чертежи и рисунки к задаче, а это отнимает драгоценные учебные минуты, да и учителю приходится долго готовиться, чтобы сделать рисунок, а здесь достаточно щелчка мышки.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2. Окружающий мир.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       </a:t>
            </a:r>
            <a:r>
              <a:rPr lang="ru-RU" sz="2000" b="1" i="1" smtClean="0">
                <a:latin typeface="Georgia" pitchFamily="18" charset="0"/>
              </a:rPr>
              <a:t>Вообще для этих уроков презентация просто находка. Картинки окружающей нас природы, животные, моря, океаны, природные зоны, круговорот воды, цепочки питания – всё можно отразить на слайдах. Во многих школах нет современных карт, да и купить их накладно. А здесь всё готовое. И проверить знания проще: тесты, кроссворды, ребусы, шарады – всё делает урок увлекательным, а следовательно, запоминающимся.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sz="2400" b="1" i="1" dirty="0">
                <a:solidFill>
                  <a:schemeClr val="accent2"/>
                </a:solidFill>
                <a:latin typeface="Georgia" pitchFamily="18" charset="0"/>
              </a:rPr>
              <a:t>Мультимедиа – это средство </a:t>
            </a:r>
            <a:r>
              <a:rPr lang="ru-RU" sz="2400" b="1" i="1" dirty="0" smtClean="0">
                <a:solidFill>
                  <a:schemeClr val="accent2"/>
                </a:solidFill>
                <a:latin typeface="Georgia" pitchFamily="18" charset="0"/>
              </a:rPr>
              <a:t>познания. </a:t>
            </a:r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>
                <a:latin typeface="Georgia" pitchFamily="18" charset="0"/>
              </a:rPr>
              <a:t> 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>
                <a:latin typeface="Georgia" pitchFamily="18" charset="0"/>
              </a:rPr>
              <a:t> </a:t>
            </a:r>
            <a:r>
              <a:rPr lang="ru-RU" sz="2400" b="1" i="1" dirty="0" smtClean="0">
                <a:latin typeface="Georgia" pitchFamily="18" charset="0"/>
              </a:rPr>
              <a:t>       Современные </a:t>
            </a:r>
            <a:r>
              <a:rPr lang="ru-RU" sz="2400" b="1" i="1" dirty="0">
                <a:latin typeface="Georgia" pitchFamily="18" charset="0"/>
              </a:rPr>
              <a:t>компьютерные технологии предоставляют огромные возможности для развития процесса образования. Ещё К.Д. Ушинский заметил: «Детская природа требует наглядности». Сейчас это уже не схемы, таблицы и картинки, а более близкая детской природе игра, пусть даже и научно-познавательная.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3.  Обучение грамоте 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atin typeface="Georgia" pitchFamily="18" charset="0"/>
              </a:rPr>
              <a:t>               Первые </a:t>
            </a:r>
            <a:r>
              <a:rPr lang="ru-RU" b="1" i="1" dirty="0">
                <a:latin typeface="Georgia" pitchFamily="18" charset="0"/>
              </a:rPr>
              <a:t>дни ребёнка в школе являются самыми трудными. Игра необходима </a:t>
            </a:r>
            <a:r>
              <a:rPr lang="ru-RU" b="1" i="1" dirty="0" smtClean="0">
                <a:latin typeface="Georgia" pitchFamily="18" charset="0"/>
              </a:rPr>
              <a:t>для </a:t>
            </a:r>
            <a:r>
              <a:rPr lang="ru-RU" b="1" i="1" dirty="0">
                <a:latin typeface="Georgia" pitchFamily="18" charset="0"/>
              </a:rPr>
              <a:t>снижения психических и физических перегрузок. С помощью презентаций открываются большие возможности для привлечения элементов игры и занимательности на уроках обучения грамоте</a:t>
            </a:r>
            <a:r>
              <a:rPr lang="ru-RU" b="1" i="1" dirty="0" smtClean="0">
                <a:latin typeface="Georgia" pitchFamily="18" charset="0"/>
              </a:rPr>
              <a:t>.</a:t>
            </a:r>
            <a:r>
              <a:rPr lang="ru-RU" b="1" i="1" dirty="0">
                <a:latin typeface="Georgia" pitchFamily="18" charset="0"/>
              </a:rPr>
              <a:t>	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atin typeface="Georgia" pitchFamily="18" charset="0"/>
              </a:rPr>
              <a:t>          Они </a:t>
            </a:r>
            <a:r>
              <a:rPr lang="ru-RU" b="1" i="1" dirty="0">
                <a:latin typeface="Georgia" pitchFamily="18" charset="0"/>
              </a:rPr>
              <a:t>кроются в картинности текстового и иллюстрированного материала и дают толчок детской фантазии, работе творческого воображения. Необходимо </a:t>
            </a:r>
            <a:r>
              <a:rPr lang="ru-RU" b="1" i="1" dirty="0" smtClean="0">
                <a:latin typeface="Georgia" pitchFamily="18" charset="0"/>
              </a:rPr>
              <a:t>отметить, </a:t>
            </a:r>
            <a:r>
              <a:rPr lang="ru-RU" b="1" i="1" dirty="0">
                <a:latin typeface="Georgia" pitchFamily="18" charset="0"/>
              </a:rPr>
              <a:t>что огромная роль в презентации играет не просто демонстрация изображения, а анимация, т.е. движение картинки, буквы, слова</a:t>
            </a:r>
            <a:r>
              <a:rPr lang="ru-RU" b="1" i="1" dirty="0" smtClean="0">
                <a:latin typeface="Georgia" pitchFamily="18" charset="0"/>
              </a:rPr>
              <a:t>.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atin typeface="Georgia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4. Русский язык.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atin typeface="Georgia" pitchFamily="18" charset="0"/>
              </a:rPr>
              <a:t>             Наверное</a:t>
            </a:r>
            <a:r>
              <a:rPr lang="ru-RU" b="1" i="1" dirty="0">
                <a:latin typeface="Georgia" pitchFamily="18" charset="0"/>
              </a:rPr>
              <a:t>, многие согласятся, что многие дети считают уроки русского языка скучными и неинтересными. Психологами доказано, что знания, усвоенные без интереса, не окрашенные собственным положительным отношением, эмоциями, не становятся полезными – это мёртвый груз. Как же заставить учеников слушать на уроке, с помощью каких средств и методов зажечь в из глазах пытливый огонёк жажды знаний? Всегда можно отыскать что-то интересное, увлекательное и занимательное в русском языке (словообразование, правописание шипящих, лексика и т.д.).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5. Чтение.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      </a:t>
            </a:r>
            <a:r>
              <a:rPr lang="ru-RU" sz="2200" b="1" i="1" smtClean="0">
                <a:latin typeface="Georgia" pitchFamily="18" charset="0"/>
              </a:rPr>
              <a:t>Особенно интересными с помощью презентации можно сделать уроки чтения. Портреты писателей, места, где они жили и творили, инсценировки отдельных эпизодов из произведений, составление плана, словарная работа, чистоговорки, скороговорки - всё становится интересным, если использовать эти современные методы.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71562"/>
          </a:xfrm>
        </p:spPr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6. Изобразительное искусство, </a:t>
            </a:r>
            <a:b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технология.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lvl="1" algn="just"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      </a:t>
            </a:r>
            <a:r>
              <a:rPr lang="ru-RU" sz="1800" b="1" i="1" smtClean="0">
                <a:latin typeface="Georgia" pitchFamily="18" charset="0"/>
              </a:rPr>
              <a:t>Презентацию также можно использовать на уроках изобразительного искусства: портреты художников, репродукции, схемы, последовательность выполнения рисунка и т.д. Образцы изделий и этапы работы по проектной деятельности на уроках технологии и т.д.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1800" b="1" i="1" smtClean="0">
                <a:latin typeface="Georgia" pitchFamily="18" charset="0"/>
              </a:rPr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313"/>
            <a:ext cx="8229600" cy="60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i="1" dirty="0" smtClean="0">
                <a:solidFill>
                  <a:schemeClr val="accent2"/>
                </a:solidFill>
                <a:latin typeface="Georgia" pitchFamily="18" charset="0"/>
              </a:rPr>
              <a:t>Рекомендации по разработке мультимедийных презентаций </a:t>
            </a:r>
            <a:br>
              <a:rPr lang="ru-RU" sz="2700" b="1" i="1" dirty="0" smtClean="0">
                <a:solidFill>
                  <a:schemeClr val="accent2"/>
                </a:solidFill>
                <a:latin typeface="Georgia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2000" b="1" i="1" smtClean="0">
                <a:latin typeface="Georgia" pitchFamily="18" charset="0"/>
              </a:rPr>
              <a:t>На этапе создания мультимедийной презентации       необходимо учитывать следующие моменты:</a:t>
            </a:r>
          </a:p>
          <a:p>
            <a:pPr algn="just">
              <a:buFont typeface="Arial" charset="0"/>
              <a:buNone/>
            </a:pPr>
            <a:r>
              <a:rPr lang="ru-RU" sz="2000" b="1" i="1" smtClean="0">
                <a:latin typeface="Georgia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smtClean="0">
                <a:latin typeface="Georgia" pitchFamily="18" charset="0"/>
              </a:rPr>
              <a:t>  психологические особенности учащихся данного   класса;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smtClean="0">
                <a:latin typeface="Georgia" pitchFamily="18" charset="0"/>
              </a:rPr>
              <a:t>   цели и результаты обучения;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smtClean="0">
                <a:latin typeface="Georgia" pitchFamily="18" charset="0"/>
              </a:rPr>
              <a:t>    структуру познавательного пространства;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smtClean="0">
                <a:latin typeface="Georgia" pitchFamily="18" charset="0"/>
              </a:rPr>
              <a:t> выбор наиболее эффективных элементов компьютерных технологий для решения конкретных задач конкретного урока;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smtClean="0">
                <a:latin typeface="Georgia" pitchFamily="18" charset="0"/>
              </a:rPr>
              <a:t>  цветовую гамму оформления учебного материала.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При создании слайдов необходимо учесть ряд основных требований: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Слайд </a:t>
            </a:r>
            <a:r>
              <a:rPr lang="ru-RU" b="1" i="1" dirty="0">
                <a:latin typeface="Georgia" pitchFamily="18" charset="0"/>
              </a:rPr>
              <a:t>должен содержать минимально возможное количество </a:t>
            </a:r>
            <a:r>
              <a:rPr lang="ru-RU" b="1" i="1" dirty="0" smtClean="0">
                <a:latin typeface="Georgia" pitchFamily="18" charset="0"/>
              </a:rPr>
              <a:t>слов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для </a:t>
            </a:r>
            <a:r>
              <a:rPr lang="ru-RU" b="1" i="1" dirty="0">
                <a:latin typeface="Georgia" pitchFamily="18" charset="0"/>
              </a:rPr>
              <a:t>надписей и заголовков следует употреблять четкий крупный шрифт, ограничить использование просто текста. Лаконичность — одно из исходных требований при разработке учебных </a:t>
            </a:r>
            <a:r>
              <a:rPr lang="ru-RU" b="1" i="1" dirty="0" smtClean="0">
                <a:latin typeface="Georgia" pitchFamily="18" charset="0"/>
              </a:rPr>
              <a:t>программ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предпочтительнее </a:t>
            </a:r>
            <a:r>
              <a:rPr lang="ru-RU" b="1" i="1" dirty="0">
                <a:latin typeface="Georgia" pitchFamily="18" charset="0"/>
              </a:rPr>
              <a:t>выносить на слайд предложения, определения, слова, термины, которые </a:t>
            </a:r>
            <a:r>
              <a:rPr lang="ru-RU" b="1" i="1" dirty="0" smtClean="0">
                <a:latin typeface="Georgia" pitchFamily="18" charset="0"/>
              </a:rPr>
              <a:t>учащиеся будут </a:t>
            </a:r>
            <a:r>
              <a:rPr lang="ru-RU" b="1" i="1" dirty="0">
                <a:latin typeface="Georgia" pitchFamily="18" charset="0"/>
              </a:rPr>
              <a:t>записывать в тетради, прочитывать их вслух во время демонстрации </a:t>
            </a:r>
            <a:r>
              <a:rPr lang="ru-RU" b="1" i="1" dirty="0" smtClean="0">
                <a:latin typeface="Georgia" pitchFamily="18" charset="0"/>
              </a:rPr>
              <a:t>презентации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размер </a:t>
            </a:r>
            <a:r>
              <a:rPr lang="ru-RU" b="1" i="1" dirty="0">
                <a:latin typeface="Georgia" pitchFamily="18" charset="0"/>
              </a:rPr>
              <a:t>букв, цифр, знаков, их контрастность определяется необходимостью их четкого рассмотрения с последнего ряда </a:t>
            </a:r>
            <a:r>
              <a:rPr lang="ru-RU" b="1" i="1" dirty="0" smtClean="0">
                <a:latin typeface="Georgia" pitchFamily="18" charset="0"/>
              </a:rPr>
              <a:t>парт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 заливка </a:t>
            </a:r>
            <a:r>
              <a:rPr lang="ru-RU" b="1" i="1" dirty="0">
                <a:latin typeface="Georgia" pitchFamily="18" charset="0"/>
              </a:rPr>
              <a:t>фона, букв, линий предпочтительна спокойного, «неядовитого» цвета, не вызывающая раздражение и утомление </a:t>
            </a:r>
            <a:r>
              <a:rPr lang="ru-RU" b="1" i="1" dirty="0" smtClean="0">
                <a:latin typeface="Georgia" pitchFamily="18" charset="0"/>
              </a:rPr>
              <a:t>глаз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4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чертежи, рисунки, фотографии и другие иллюстрационные материалы должны, по возможности, иметь максимальный равномерно заполнять все экранное поле;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нельзя перегружать слайды зрительной информацией;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на просмотр одного слайда следует отводить достаточное время (не менее  2-3 мин.), чтобы учащиеся могли сконцентрировать внимание на экранном изображении, проследить последовательность действий, рассмотреть все элементы слайда, зафиксировать конечный результат, сделать записи в рабочие тетради;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  звуковое сопровождение слайдов не должно носить резкий, отвлекающий, раздражающий характер.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Для обеспечения эффективности учебного процесса необходимо: </a:t>
            </a:r>
            <a:b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</a:br>
            <a:endParaRPr lang="ru-RU" sz="2400" b="1" i="1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500" b="1" i="1" dirty="0" smtClean="0">
                <a:latin typeface="Georgia" pitchFamily="18" charset="0"/>
              </a:rPr>
              <a:t>избегать </a:t>
            </a:r>
            <a:r>
              <a:rPr lang="ru-RU" sz="3500" b="1" i="1" dirty="0">
                <a:latin typeface="Georgia" pitchFamily="18" charset="0"/>
              </a:rPr>
              <a:t>монотонности, учитывать смену деятельности учащихся по ее уровням: узнавание, воспроизведение, применение;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500" b="1" i="1" dirty="0">
                <a:latin typeface="Georgia" pitchFamily="18" charset="0"/>
              </a:rPr>
              <a:t> </a:t>
            </a:r>
            <a:r>
              <a:rPr lang="ru-RU" sz="3500" b="1" i="1" dirty="0" smtClean="0">
                <a:latin typeface="Georgia" pitchFamily="18" charset="0"/>
              </a:rPr>
              <a:t> </a:t>
            </a:r>
            <a:r>
              <a:rPr lang="ru-RU" sz="3500" b="1" i="1" dirty="0">
                <a:latin typeface="Georgia" pitchFamily="18" charset="0"/>
              </a:rPr>
              <a:t>ориентироваться на развитие мыслительных (умственных) способностей ребенка, т.е. развитие наблюдательности, ассоциативности, сравнения, аналогии, выделения главного, обобщения, воображения и т.п.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500" b="1" i="1" dirty="0">
                <a:latin typeface="Georgia" pitchFamily="18" charset="0"/>
              </a:rPr>
              <a:t> дать возможность успешно работать на уроке с применением компьютерных технологий и сильным, и средним, и слабым учащимся; 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500" b="1" i="1" dirty="0">
                <a:latin typeface="Georgia" pitchFamily="18" charset="0"/>
              </a:rPr>
              <a:t> </a:t>
            </a:r>
            <a:r>
              <a:rPr lang="ru-RU" sz="3500" b="1" i="1" dirty="0" smtClean="0">
                <a:latin typeface="Georgia" pitchFamily="18" charset="0"/>
              </a:rPr>
              <a:t> </a:t>
            </a:r>
            <a:r>
              <a:rPr lang="ru-RU" sz="3500" b="1" i="1" dirty="0">
                <a:latin typeface="Georgia" pitchFamily="18" charset="0"/>
              </a:rPr>
              <a:t>учитывать фактор памяти ребенка (оперативной, кратковременной и долговременной). Ограниченно следует контролировать то, что введено только на уровне оперативной и кратковременной памяти.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accent2"/>
                </a:solidFill>
                <a:latin typeface="Georgia" pitchFamily="18" charset="0"/>
              </a:rPr>
              <a:t>Вывод: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latin typeface="Georgia" pitchFamily="18" charset="0"/>
              </a:rPr>
              <a:t>к</a:t>
            </a:r>
            <a:r>
              <a:rPr lang="ru-RU" b="1" i="1" dirty="0" smtClean="0">
                <a:latin typeface="Georgia" pitchFamily="18" charset="0"/>
              </a:rPr>
              <a:t>акой </a:t>
            </a:r>
            <a:r>
              <a:rPr lang="ru-RU" b="1" i="1" dirty="0">
                <a:latin typeface="Georgia" pitchFamily="18" charset="0"/>
              </a:rPr>
              <a:t>бы сложной и скучной ни была тема урока, она станет, интересна школьнику, если учебный материал на экране представлен в красках, со звуком и другими </a:t>
            </a:r>
            <a:r>
              <a:rPr lang="ru-RU" b="1" i="1" dirty="0" smtClean="0">
                <a:latin typeface="Georgia" pitchFamily="18" charset="0"/>
              </a:rPr>
              <a:t>эффектами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презентация </a:t>
            </a:r>
            <a:r>
              <a:rPr lang="ru-RU" b="1" i="1" dirty="0">
                <a:latin typeface="Georgia" pitchFamily="18" charset="0"/>
              </a:rPr>
              <a:t>по теме урока в процессе объяснения нового материала позволяет учителю не делать записей на доске, а значит остаётся больше времени на </a:t>
            </a:r>
            <a:r>
              <a:rPr lang="ru-RU" b="1" i="1" dirty="0" smtClean="0">
                <a:latin typeface="Georgia" pitchFamily="18" charset="0"/>
              </a:rPr>
              <a:t>закрепление</a:t>
            </a:r>
            <a:r>
              <a:rPr lang="ru-RU" b="1" i="1" dirty="0">
                <a:latin typeface="Georgia" pitchFamily="18" charset="0"/>
              </a:rPr>
              <a:t>;</a:t>
            </a: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latin typeface="Georgia" pitchFamily="18" charset="0"/>
              </a:rPr>
              <a:t>в </a:t>
            </a:r>
            <a:r>
              <a:rPr lang="ru-RU" b="1" i="1" dirty="0">
                <a:latin typeface="Georgia" pitchFamily="18" charset="0"/>
              </a:rPr>
              <a:t>настоящее время польза компьютерной поддержки преподавания различных дисциплин очевидна. Однако не следует забывать, что компьютер это многоцелевой и мощный инструмент, с помощью которого преподаватель может качественно изменить процесс познания.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dirty="0" smtClean="0">
                <a:solidFill>
                  <a:schemeClr val="accent2"/>
                </a:solidFill>
              </a:rPr>
              <a:t>          </a:t>
            </a:r>
            <a:r>
              <a:rPr lang="ru-RU" sz="6200" b="1" i="1" dirty="0" smtClean="0">
                <a:solidFill>
                  <a:schemeClr val="accent2"/>
                </a:solidFill>
                <a:latin typeface="Georgia" pitchFamily="18" charset="0"/>
              </a:rPr>
              <a:t>Мультимедиа </a:t>
            </a:r>
            <a:r>
              <a:rPr lang="ru-RU" sz="6200" b="1" i="1" dirty="0">
                <a:latin typeface="Georgia" pitchFamily="18" charset="0"/>
              </a:rPr>
              <a:t>– это средство или инструмент познания на различных уроках. Мультимедиа способствует развитию мотивации, коммуникативных способностей, получению навыков, накоплению фактических знаний, а также способствует развитию информационной грамотности. Мультимедиа вносит и этический компонент – компьютерная технология никогда не заменит связь между учениками. Она только может поддерживать потенциал их совместного стремления к новым ресурсам и подходит для использования в различных учебных ситуациях, где ученики, изучая предмет, участвуют в диалоге со сверстниками и преподавателями относительно изучаемого материала.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i="1" dirty="0">
                <a:latin typeface="Georgia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92500"/>
          </a:bodyPr>
          <a:lstStyle/>
          <a:p>
            <a:pPr algn="just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latin typeface="Georgia" pitchFamily="18" charset="0"/>
              </a:rPr>
              <a:t>         </a:t>
            </a:r>
            <a:r>
              <a:rPr lang="ru-RU" sz="2400" b="1" i="1" dirty="0" smtClean="0">
                <a:latin typeface="Georgia" pitchFamily="18" charset="0"/>
              </a:rPr>
              <a:t>Такие </a:t>
            </a:r>
            <a:r>
              <a:rPr lang="ru-RU" sz="2400" b="1" i="1" dirty="0">
                <a:latin typeface="Georgia" pitchFamily="18" charset="0"/>
              </a:rPr>
              <a:t>мультимедиа, как слайд, презентация или видео-презентация уже доступны в течение длительного времени. Компьютер в настоящее время способен манипулировать звуком и видео для достижения спецэффектов, синтезировать и воспроизводить звук и видео, включая анимацию и интеграцию всего этого в единую мультимедиа-презентацию.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lvl="1" algn="just">
              <a:lnSpc>
                <a:spcPct val="150000"/>
              </a:lnSpc>
              <a:buFont typeface="Arial" charset="0"/>
              <a:buNone/>
            </a:pPr>
            <a:r>
              <a:rPr lang="ru-RU" sz="2000" smtClean="0"/>
              <a:t>           </a:t>
            </a:r>
            <a:r>
              <a:rPr lang="ru-RU" sz="2000" b="1" i="1" smtClean="0">
                <a:latin typeface="Georgia" pitchFamily="18" charset="0"/>
              </a:rPr>
              <a:t>Богатейшие возможности для этого представляют современные информационные компьютерные технологии. В отличие от обычных технических средств обучения ИКТ позволяют не только насытить обучающегося большим количеством готовых, строго отобранных, соответствующим образом организованных знаний, но и развивать интеллектуальные, творческие способности учащихся.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58175" cy="5268913"/>
          </a:xfrm>
        </p:spPr>
        <p:txBody>
          <a:bodyPr/>
          <a:lstStyle/>
          <a:p>
            <a:pPr lvl="1" algn="just">
              <a:lnSpc>
                <a:spcPct val="150000"/>
              </a:lnSpc>
              <a:buFont typeface="Arial" charset="0"/>
              <a:buNone/>
            </a:pPr>
            <a:r>
              <a:rPr lang="ru-RU" sz="2000" b="1" i="1" smtClean="0">
                <a:latin typeface="Georgia" pitchFamily="18" charset="0"/>
              </a:rPr>
              <a:t>       </a:t>
            </a:r>
            <a:r>
              <a:rPr lang="ru-RU" sz="2400" b="1" i="1" smtClean="0">
                <a:latin typeface="Georgia" pitchFamily="18" charset="0"/>
              </a:rPr>
              <a:t>Наглядность материала повышает его усвоение, т.к. задействованы все каналы восприятия учащихся – зрительный, механический, слуховой и эмоциональный. Использование мультимедийных презентаций целесообразно на любом этапе изучения темы и на любом этапе урок</a:t>
            </a:r>
            <a:r>
              <a:rPr lang="ru-RU" sz="2400" b="1" i="1" smtClean="0">
                <a:latin typeface="Arial" charset="0"/>
              </a:rPr>
              <a:t>а.</a:t>
            </a:r>
            <a:endParaRPr lang="ru-RU" sz="2000" b="1" i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400" smtClean="0"/>
              <a:t>            </a:t>
            </a:r>
            <a:r>
              <a:rPr lang="ru-RU" sz="2400" b="1" i="1" smtClean="0">
                <a:latin typeface="Georgia" pitchFamily="18" charset="0"/>
              </a:rPr>
              <a:t>Подача учебного материала в виде мультимедийной презентации сокращает время обучения, высвобождает ресурсы здоровья детей. Учеников привлекает новизна проведения таких моментов на уроке, вызывает интерес. </a:t>
            </a:r>
          </a:p>
          <a:p>
            <a:pPr>
              <a:lnSpc>
                <a:spcPct val="15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latin typeface="Georgia" pitchFamily="18" charset="0"/>
              </a:rPr>
              <a:t>Подобные уроки помогают решить следующие </a:t>
            </a:r>
            <a:r>
              <a:rPr lang="ru-RU" sz="2400" b="1" i="1" u="sng" smtClean="0">
                <a:solidFill>
                  <a:schemeClr val="accent2"/>
                </a:solidFill>
                <a:latin typeface="Georgia" pitchFamily="18" charset="0"/>
              </a:rPr>
              <a:t>дидактические задачи</a:t>
            </a:r>
            <a:r>
              <a:rPr lang="ru-RU" sz="2400" smtClean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smtClean="0"/>
              <a:t>    </a:t>
            </a:r>
            <a:r>
              <a:rPr lang="ru-RU" sz="2400" b="1" i="1" smtClean="0">
                <a:latin typeface="Georgia" pitchFamily="18" charset="0"/>
              </a:rPr>
              <a:t>усвоить базовые знания по предмету; </a:t>
            </a:r>
          </a:p>
          <a:p>
            <a:pPr algn="just">
              <a:buFont typeface="Wingdings" pitchFamily="2" charset="2"/>
              <a:buChar char="Ø"/>
            </a:pPr>
            <a:endParaRPr lang="ru-RU" sz="2400" b="1" i="1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i="1" smtClean="0">
                <a:latin typeface="Georgia" pitchFamily="18" charset="0"/>
              </a:rPr>
              <a:t>   систематизировать усвоенные знания;</a:t>
            </a:r>
          </a:p>
          <a:p>
            <a:pPr algn="just">
              <a:buFont typeface="Arial" charset="0"/>
              <a:buNone/>
            </a:pPr>
            <a:r>
              <a:rPr lang="ru-RU" sz="2400" b="1" i="1" smtClean="0">
                <a:latin typeface="Georgia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i="1" smtClean="0">
                <a:latin typeface="Georgia" pitchFamily="18" charset="0"/>
              </a:rPr>
              <a:t>   сформировать навыки самоконтроля; </a:t>
            </a:r>
          </a:p>
          <a:p>
            <a:pPr algn="just">
              <a:buFont typeface="Wingdings" pitchFamily="2" charset="2"/>
              <a:buChar char="Ø"/>
            </a:pPr>
            <a:endParaRPr lang="ru-RU" sz="2400" b="1" i="1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i="1" smtClean="0">
                <a:latin typeface="Georgia" pitchFamily="18" charset="0"/>
              </a:rPr>
              <a:t>    сформировать мотивацию к учению в целом и к определённому предмету в частности.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lvl="1" algn="just">
              <a:lnSpc>
                <a:spcPct val="150000"/>
              </a:lnSpc>
              <a:buFont typeface="Arial" charset="0"/>
              <a:buNone/>
            </a:pPr>
            <a:r>
              <a:rPr lang="ru-RU" sz="2000" b="1" i="1" smtClean="0">
                <a:latin typeface="Georgia" pitchFamily="18" charset="0"/>
              </a:rPr>
              <a:t>         Конечно, использование мультимедийного проектора, демонстрация или фронтальная работа с классом на уроке дают наглядное представление, но более полное раскрытие возможностей мультимедийных технологий на уроке, по-моему, достигается не только фронтальной работой, а в индивидуальной работе каждого учащегося с интерактивным продуктом.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1437</Words>
  <Application>Microsoft Office PowerPoint</Application>
  <PresentationFormat>Экран (4:3)</PresentationFormat>
  <Paragraphs>101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Calibri</vt:lpstr>
      <vt:lpstr>Arial</vt:lpstr>
      <vt:lpstr>Georgia</vt:lpstr>
      <vt:lpstr>Wingdings</vt:lpstr>
      <vt:lpstr>Тема Office</vt:lpstr>
      <vt:lpstr>Использование мультимедийных презентаций на уроках . </vt:lpstr>
      <vt:lpstr>Слайд 2</vt:lpstr>
      <vt:lpstr>Слайд 3</vt:lpstr>
      <vt:lpstr>Слайд 4</vt:lpstr>
      <vt:lpstr>Слайд 5</vt:lpstr>
      <vt:lpstr>Слайд 6</vt:lpstr>
      <vt:lpstr>Слайд 7</vt:lpstr>
      <vt:lpstr>Подобные уроки помогают решить следующие дидактические задачи:</vt:lpstr>
      <vt:lpstr>Слайд 9</vt:lpstr>
      <vt:lpstr>Слайд 10</vt:lpstr>
      <vt:lpstr>Методика использования мультимедиа технологий предполагает:</vt:lpstr>
      <vt:lpstr>Слайд 12</vt:lpstr>
      <vt:lpstr>Слайд 13</vt:lpstr>
      <vt:lpstr>Слайд 14</vt:lpstr>
      <vt:lpstr>Мультимедийные технологии могут быть использованы:  </vt:lpstr>
      <vt:lpstr>Преимущества использования мультимедийных презентаций   </vt:lpstr>
      <vt:lpstr> Можно выделить следующие особенности данной технологии:  </vt:lpstr>
      <vt:lpstr>1. Математика.</vt:lpstr>
      <vt:lpstr>2. Окружающий мир.</vt:lpstr>
      <vt:lpstr>3.  Обучение грамоте .</vt:lpstr>
      <vt:lpstr>4. Русский язык.</vt:lpstr>
      <vt:lpstr>5. Чтение.</vt:lpstr>
      <vt:lpstr>6. Изобразительное искусство,  технология.</vt:lpstr>
      <vt:lpstr>Рекомендации по разработке мультимедийных презентаций    </vt:lpstr>
      <vt:lpstr>При создании слайдов необходимо учесть ряд основных требований: </vt:lpstr>
      <vt:lpstr>Слайд 26</vt:lpstr>
      <vt:lpstr>Для обеспечения эффективности учебного процесса необходимо:  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мультимедийных презентаций на уроках . </dc:title>
  <dc:creator>Admin</dc:creator>
  <cp:lastModifiedBy>Admin</cp:lastModifiedBy>
  <cp:revision>18</cp:revision>
  <dcterms:created xsi:type="dcterms:W3CDTF">2012-01-17T17:11:02Z</dcterms:created>
  <dcterms:modified xsi:type="dcterms:W3CDTF">2012-01-31T07:32:16Z</dcterms:modified>
</cp:coreProperties>
</file>