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8"/>
  </p:notes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71" r:id="rId16"/>
    <p:sldId id="272"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8000"/>
    <a:srgbClr val="CCFF66"/>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8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8BBACD-652C-47A8-B48A-0219656D84E0}" type="datetimeFigureOut">
              <a:rPr lang="ru-RU" smtClean="0"/>
              <a:t>13.04.2014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64125F-326A-4441-94C9-C60117F40EA5}" type="slidenum">
              <a:rPr lang="ru-RU" smtClean="0"/>
              <a:t>‹#›</a:t>
            </a:fld>
            <a:endParaRPr lang="ru-RU"/>
          </a:p>
        </p:txBody>
      </p:sp>
    </p:spTree>
    <p:extLst>
      <p:ext uri="{BB962C8B-B14F-4D97-AF65-F5344CB8AC3E}">
        <p14:creationId xmlns:p14="http://schemas.microsoft.com/office/powerpoint/2010/main" val="4201931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464125F-326A-4441-94C9-C60117F40EA5}" type="slidenum">
              <a:rPr lang="ru-RU" smtClean="0"/>
              <a:t>4</a:t>
            </a:fld>
            <a:endParaRPr lang="ru-RU"/>
          </a:p>
        </p:txBody>
      </p:sp>
    </p:spTree>
    <p:extLst>
      <p:ext uri="{BB962C8B-B14F-4D97-AF65-F5344CB8AC3E}">
        <p14:creationId xmlns:p14="http://schemas.microsoft.com/office/powerpoint/2010/main" val="204546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464125F-326A-4441-94C9-C60117F40EA5}" type="slidenum">
              <a:rPr lang="ru-RU" smtClean="0"/>
              <a:t>5</a:t>
            </a:fld>
            <a:endParaRPr lang="ru-RU"/>
          </a:p>
        </p:txBody>
      </p:sp>
    </p:spTree>
    <p:extLst>
      <p:ext uri="{BB962C8B-B14F-4D97-AF65-F5344CB8AC3E}">
        <p14:creationId xmlns:p14="http://schemas.microsoft.com/office/powerpoint/2010/main" val="352984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464125F-326A-4441-94C9-C60117F40EA5}" type="slidenum">
              <a:rPr lang="ru-RU" smtClean="0"/>
              <a:t>10</a:t>
            </a:fld>
            <a:endParaRPr lang="ru-RU"/>
          </a:p>
        </p:txBody>
      </p:sp>
    </p:spTree>
    <p:extLst>
      <p:ext uri="{BB962C8B-B14F-4D97-AF65-F5344CB8AC3E}">
        <p14:creationId xmlns:p14="http://schemas.microsoft.com/office/powerpoint/2010/main" val="334651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464125F-326A-4441-94C9-C60117F40EA5}" type="slidenum">
              <a:rPr lang="ru-RU" smtClean="0"/>
              <a:t>11</a:t>
            </a:fld>
            <a:endParaRPr lang="ru-RU"/>
          </a:p>
        </p:txBody>
      </p:sp>
    </p:spTree>
    <p:extLst>
      <p:ext uri="{BB962C8B-B14F-4D97-AF65-F5344CB8AC3E}">
        <p14:creationId xmlns:p14="http://schemas.microsoft.com/office/powerpoint/2010/main" val="1700925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endParaRPr lang="ru-RU" altLang="ru-RU"/>
          </a:p>
        </p:txBody>
      </p:sp>
      <p:sp>
        <p:nvSpPr>
          <p:cNvPr id="16" name="Номер слайда 15"/>
          <p:cNvSpPr>
            <a:spLocks noGrp="1"/>
          </p:cNvSpPr>
          <p:nvPr>
            <p:ph type="sldNum" sz="quarter" idx="11"/>
          </p:nvPr>
        </p:nvSpPr>
        <p:spPr/>
        <p:txBody>
          <a:bodyPr/>
          <a:lstStyle/>
          <a:p>
            <a:fld id="{A36C41E6-B51A-4EFA-9282-5C9D2EC81658}" type="slidenum">
              <a:rPr lang="ru-RU" altLang="ru-RU" smtClean="0"/>
              <a:pPr/>
              <a:t>‹#›</a:t>
            </a:fld>
            <a:endParaRPr lang="ru-RU" altLang="ru-RU"/>
          </a:p>
        </p:txBody>
      </p:sp>
      <p:sp>
        <p:nvSpPr>
          <p:cNvPr id="17" name="Нижний колонтитул 16"/>
          <p:cNvSpPr>
            <a:spLocks noGrp="1"/>
          </p:cNvSpPr>
          <p:nvPr>
            <p:ph type="ftr" sz="quarter" idx="12"/>
          </p:nvPr>
        </p:nvSpPr>
        <p:spPr/>
        <p:txBody>
          <a:bodyPr/>
          <a:lstStyle/>
          <a:p>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ltLang="ru-RU"/>
          </a:p>
        </p:txBody>
      </p:sp>
      <p:sp>
        <p:nvSpPr>
          <p:cNvPr id="5" name="Нижний колонтитул 4"/>
          <p:cNvSpPr>
            <a:spLocks noGrp="1"/>
          </p:cNvSpPr>
          <p:nvPr>
            <p:ph type="ftr" sz="quarter" idx="11"/>
          </p:nvPr>
        </p:nvSpPr>
        <p:spPr/>
        <p:txBody>
          <a:bodyPr/>
          <a:lstStyle/>
          <a:p>
            <a:endParaRPr lang="ru-RU" altLang="ru-RU"/>
          </a:p>
        </p:txBody>
      </p:sp>
      <p:sp>
        <p:nvSpPr>
          <p:cNvPr id="6" name="Номер слайда 5"/>
          <p:cNvSpPr>
            <a:spLocks noGrp="1"/>
          </p:cNvSpPr>
          <p:nvPr>
            <p:ph type="sldNum" sz="quarter" idx="12"/>
          </p:nvPr>
        </p:nvSpPr>
        <p:spPr/>
        <p:txBody>
          <a:bodyPr/>
          <a:lstStyle/>
          <a:p>
            <a:fld id="{3CED3CD1-60E8-4F61-9530-CA3A768233D9}" type="slidenum">
              <a:rPr lang="ru-RU" altLang="ru-RU" smtClean="0"/>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ltLang="ru-RU"/>
          </a:p>
        </p:txBody>
      </p:sp>
      <p:sp>
        <p:nvSpPr>
          <p:cNvPr id="5" name="Нижний колонтитул 4"/>
          <p:cNvSpPr>
            <a:spLocks noGrp="1"/>
          </p:cNvSpPr>
          <p:nvPr>
            <p:ph type="ftr" sz="quarter" idx="11"/>
          </p:nvPr>
        </p:nvSpPr>
        <p:spPr/>
        <p:txBody>
          <a:bodyPr/>
          <a:lstStyle/>
          <a:p>
            <a:endParaRPr lang="ru-RU" altLang="ru-RU"/>
          </a:p>
        </p:txBody>
      </p:sp>
      <p:sp>
        <p:nvSpPr>
          <p:cNvPr id="6" name="Номер слайда 5"/>
          <p:cNvSpPr>
            <a:spLocks noGrp="1"/>
          </p:cNvSpPr>
          <p:nvPr>
            <p:ph type="sldNum" sz="quarter" idx="12"/>
          </p:nvPr>
        </p:nvSpPr>
        <p:spPr/>
        <p:txBody>
          <a:bodyPr/>
          <a:lstStyle/>
          <a:p>
            <a:fld id="{D0406980-C2ED-47B2-88A2-142ECBC7FBE9}" type="slidenum">
              <a:rPr lang="ru-RU" altLang="ru-RU" smtClean="0"/>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endParaRPr lang="ru-RU" altLang="ru-RU"/>
          </a:p>
        </p:txBody>
      </p:sp>
      <p:sp>
        <p:nvSpPr>
          <p:cNvPr id="15" name="Номер слайда 14"/>
          <p:cNvSpPr>
            <a:spLocks noGrp="1"/>
          </p:cNvSpPr>
          <p:nvPr>
            <p:ph type="sldNum" sz="quarter" idx="15"/>
          </p:nvPr>
        </p:nvSpPr>
        <p:spPr/>
        <p:txBody>
          <a:bodyPr/>
          <a:lstStyle>
            <a:lvl1pPr algn="ctr">
              <a:defRPr/>
            </a:lvl1pPr>
          </a:lstStyle>
          <a:p>
            <a:fld id="{FBAFEE5C-5135-4655-9E28-98F08E9AAD7E}" type="slidenum">
              <a:rPr lang="ru-RU" altLang="ru-RU" smtClean="0"/>
              <a:pPr/>
              <a:t>‹#›</a:t>
            </a:fld>
            <a:endParaRPr lang="ru-RU" altLang="ru-RU"/>
          </a:p>
        </p:txBody>
      </p:sp>
      <p:sp>
        <p:nvSpPr>
          <p:cNvPr id="16" name="Нижний колонтитул 15"/>
          <p:cNvSpPr>
            <a:spLocks noGrp="1"/>
          </p:cNvSpPr>
          <p:nvPr>
            <p:ph type="ftr" sz="quarter" idx="16"/>
          </p:nvPr>
        </p:nvSpPr>
        <p:spPr/>
        <p:txBody>
          <a:bodyPr/>
          <a:lstStyle/>
          <a:p>
            <a:endParaRPr lang="ru-RU" alt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endParaRPr lang="ru-RU" altLang="ru-RU"/>
          </a:p>
        </p:txBody>
      </p:sp>
      <p:sp>
        <p:nvSpPr>
          <p:cNvPr id="5" name="Нижний колонтитул 4"/>
          <p:cNvSpPr>
            <a:spLocks noGrp="1"/>
          </p:cNvSpPr>
          <p:nvPr>
            <p:ph type="ftr" sz="quarter" idx="11"/>
          </p:nvPr>
        </p:nvSpPr>
        <p:spPr/>
        <p:txBody>
          <a:bodyPr/>
          <a:lstStyle/>
          <a:p>
            <a:endParaRPr lang="ru-RU" altLang="ru-RU"/>
          </a:p>
        </p:txBody>
      </p:sp>
      <p:sp>
        <p:nvSpPr>
          <p:cNvPr id="6" name="Номер слайда 5"/>
          <p:cNvSpPr>
            <a:spLocks noGrp="1"/>
          </p:cNvSpPr>
          <p:nvPr>
            <p:ph type="sldNum" sz="quarter" idx="12"/>
          </p:nvPr>
        </p:nvSpPr>
        <p:spPr/>
        <p:txBody>
          <a:bodyPr/>
          <a:lstStyle/>
          <a:p>
            <a:fld id="{CCBE6278-FC74-4759-96F4-B58167994EE4}" type="slidenum">
              <a:rPr lang="ru-RU" altLang="ru-RU" smtClean="0"/>
              <a:pPr/>
              <a:t>‹#›</a:t>
            </a:fld>
            <a:endParaRPr lang="ru-RU" alt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endParaRPr lang="ru-RU" altLang="ru-RU"/>
          </a:p>
        </p:txBody>
      </p:sp>
      <p:sp>
        <p:nvSpPr>
          <p:cNvPr id="6" name="Нижний колонтитул 5"/>
          <p:cNvSpPr>
            <a:spLocks noGrp="1"/>
          </p:cNvSpPr>
          <p:nvPr>
            <p:ph type="ftr" sz="quarter" idx="11"/>
          </p:nvPr>
        </p:nvSpPr>
        <p:spPr/>
        <p:txBody>
          <a:bodyPr/>
          <a:lstStyle/>
          <a:p>
            <a:endParaRPr lang="ru-RU" altLang="ru-RU"/>
          </a:p>
        </p:txBody>
      </p:sp>
      <p:sp>
        <p:nvSpPr>
          <p:cNvPr id="7" name="Номер слайда 6"/>
          <p:cNvSpPr>
            <a:spLocks noGrp="1"/>
          </p:cNvSpPr>
          <p:nvPr>
            <p:ph type="sldNum" sz="quarter" idx="12"/>
          </p:nvPr>
        </p:nvSpPr>
        <p:spPr/>
        <p:txBody>
          <a:bodyPr/>
          <a:lstStyle/>
          <a:p>
            <a:fld id="{3768D814-D6EE-4006-9AB5-E3E1DF87FB91}" type="slidenum">
              <a:rPr lang="ru-RU" altLang="ru-RU" smtClean="0"/>
              <a:pPr/>
              <a:t>‹#›</a:t>
            </a:fld>
            <a:endParaRPr lang="ru-RU" alt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28FF260B-089B-497A-B4C7-DE9640646440}" type="slidenum">
              <a:rPr lang="ru-RU" altLang="ru-RU" smtClean="0"/>
              <a:pPr/>
              <a:t>‹#›</a:t>
            </a:fld>
            <a:endParaRPr lang="ru-RU" altLang="ru-RU"/>
          </a:p>
        </p:txBody>
      </p:sp>
      <p:sp>
        <p:nvSpPr>
          <p:cNvPr id="8" name="Нижний колонтитул 7"/>
          <p:cNvSpPr>
            <a:spLocks noGrp="1"/>
          </p:cNvSpPr>
          <p:nvPr>
            <p:ph type="ftr" sz="quarter" idx="11"/>
          </p:nvPr>
        </p:nvSpPr>
        <p:spPr/>
        <p:txBody>
          <a:bodyPr/>
          <a:lstStyle/>
          <a:p>
            <a:endParaRPr lang="ru-RU" altLang="ru-RU"/>
          </a:p>
        </p:txBody>
      </p:sp>
      <p:sp>
        <p:nvSpPr>
          <p:cNvPr id="7" name="Дата 6"/>
          <p:cNvSpPr>
            <a:spLocks noGrp="1"/>
          </p:cNvSpPr>
          <p:nvPr>
            <p:ph type="dt" sz="half" idx="10"/>
          </p:nvPr>
        </p:nvSpPr>
        <p:spPr/>
        <p:txBody>
          <a:bodyPr/>
          <a:lstStyle/>
          <a:p>
            <a:endParaRPr lang="ru-RU" alt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endParaRPr lang="ru-RU" altLang="ru-RU"/>
          </a:p>
        </p:txBody>
      </p:sp>
      <p:sp>
        <p:nvSpPr>
          <p:cNvPr id="4" name="Нижний колонтитул 3"/>
          <p:cNvSpPr>
            <a:spLocks noGrp="1"/>
          </p:cNvSpPr>
          <p:nvPr>
            <p:ph type="ftr" sz="quarter" idx="11"/>
          </p:nvPr>
        </p:nvSpPr>
        <p:spPr/>
        <p:txBody>
          <a:bodyPr/>
          <a:lstStyle/>
          <a:p>
            <a:endParaRPr lang="ru-RU" altLang="ru-RU"/>
          </a:p>
        </p:txBody>
      </p:sp>
      <p:sp>
        <p:nvSpPr>
          <p:cNvPr id="5" name="Номер слайда 4"/>
          <p:cNvSpPr>
            <a:spLocks noGrp="1"/>
          </p:cNvSpPr>
          <p:nvPr>
            <p:ph type="sldNum" sz="quarter" idx="12"/>
          </p:nvPr>
        </p:nvSpPr>
        <p:spPr/>
        <p:txBody>
          <a:bodyPr/>
          <a:lstStyle/>
          <a:p>
            <a:fld id="{D6FF432D-4527-4F40-B9D5-4E66D2C99543}" type="slidenum">
              <a:rPr lang="ru-RU" altLang="ru-RU" smtClean="0"/>
              <a:pPr/>
              <a:t>‹#›</a:t>
            </a:fld>
            <a:endParaRPr lang="ru-RU" alt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ltLang="ru-RU"/>
          </a:p>
        </p:txBody>
      </p:sp>
      <p:sp>
        <p:nvSpPr>
          <p:cNvPr id="3" name="Нижний колонтитул 2"/>
          <p:cNvSpPr>
            <a:spLocks noGrp="1"/>
          </p:cNvSpPr>
          <p:nvPr>
            <p:ph type="ftr" sz="quarter" idx="11"/>
          </p:nvPr>
        </p:nvSpPr>
        <p:spPr/>
        <p:txBody>
          <a:bodyPr/>
          <a:lstStyle/>
          <a:p>
            <a:endParaRPr lang="ru-RU" altLang="ru-RU"/>
          </a:p>
        </p:txBody>
      </p:sp>
      <p:sp>
        <p:nvSpPr>
          <p:cNvPr id="4" name="Номер слайда 3"/>
          <p:cNvSpPr>
            <a:spLocks noGrp="1"/>
          </p:cNvSpPr>
          <p:nvPr>
            <p:ph type="sldNum" sz="quarter" idx="12"/>
          </p:nvPr>
        </p:nvSpPr>
        <p:spPr/>
        <p:txBody>
          <a:bodyPr/>
          <a:lstStyle/>
          <a:p>
            <a:fld id="{EE641CFF-4D7B-4E8B-AFAD-C75FF7B8D04B}" type="slidenum">
              <a:rPr lang="ru-RU" altLang="ru-RU" smtClean="0"/>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endParaRPr lang="ru-RU" altLang="ru-RU"/>
          </a:p>
        </p:txBody>
      </p:sp>
      <p:sp>
        <p:nvSpPr>
          <p:cNvPr id="9" name="Номер слайда 8"/>
          <p:cNvSpPr>
            <a:spLocks noGrp="1"/>
          </p:cNvSpPr>
          <p:nvPr>
            <p:ph type="sldNum" sz="quarter" idx="15"/>
          </p:nvPr>
        </p:nvSpPr>
        <p:spPr/>
        <p:txBody>
          <a:bodyPr/>
          <a:lstStyle/>
          <a:p>
            <a:fld id="{BDBFA5DE-9C90-4570-B503-2AD5BFDF3E98}" type="slidenum">
              <a:rPr lang="ru-RU" altLang="ru-RU" smtClean="0"/>
              <a:pPr/>
              <a:t>‹#›</a:t>
            </a:fld>
            <a:endParaRPr lang="ru-RU" altLang="ru-RU"/>
          </a:p>
        </p:txBody>
      </p:sp>
      <p:sp>
        <p:nvSpPr>
          <p:cNvPr id="10" name="Нижний колонтитул 9"/>
          <p:cNvSpPr>
            <a:spLocks noGrp="1"/>
          </p:cNvSpPr>
          <p:nvPr>
            <p:ph type="ftr" sz="quarter" idx="16"/>
          </p:nvPr>
        </p:nvSpPr>
        <p:spPr/>
        <p:txBody>
          <a:bodyPr/>
          <a:lstStyle/>
          <a:p>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endParaRPr lang="ru-RU" altLang="ru-RU"/>
          </a:p>
        </p:txBody>
      </p:sp>
      <p:sp>
        <p:nvSpPr>
          <p:cNvPr id="9" name="Номер слайда 8"/>
          <p:cNvSpPr>
            <a:spLocks noGrp="1"/>
          </p:cNvSpPr>
          <p:nvPr>
            <p:ph type="sldNum" sz="quarter" idx="11"/>
          </p:nvPr>
        </p:nvSpPr>
        <p:spPr/>
        <p:txBody>
          <a:bodyPr/>
          <a:lstStyle/>
          <a:p>
            <a:fld id="{30C70459-C603-4071-8C90-AC6639EB443D}" type="slidenum">
              <a:rPr lang="ru-RU" altLang="ru-RU" smtClean="0"/>
              <a:pPr/>
              <a:t>‹#›</a:t>
            </a:fld>
            <a:endParaRPr lang="ru-RU" altLang="ru-RU"/>
          </a:p>
        </p:txBody>
      </p:sp>
      <p:sp>
        <p:nvSpPr>
          <p:cNvPr id="10" name="Нижний колонтитул 9"/>
          <p:cNvSpPr>
            <a:spLocks noGrp="1"/>
          </p:cNvSpPr>
          <p:nvPr>
            <p:ph type="ftr" sz="quarter" idx="12"/>
          </p:nvPr>
        </p:nvSpPr>
        <p:spPr/>
        <p:txBody>
          <a:bodyPr/>
          <a:lstStyle/>
          <a:p>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ru-RU" alt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lt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2E3CC6B-43A4-4935-A56D-327D3554D094}" type="slidenum">
              <a:rPr lang="ru-RU" altLang="ru-RU" smtClean="0"/>
              <a:pPr/>
              <a:t>‹#›</a:t>
            </a:fld>
            <a:endParaRPr lang="ru-RU" alt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kids.homedama.ru/detyam-o-kosmonavtax-i-kosmose/" TargetMode="External"/><Relationship Id="rId2" Type="http://schemas.openxmlformats.org/officeDocument/2006/relationships/hyperlink" Target="http://www.gctc.r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115616" y="4149080"/>
            <a:ext cx="6688832" cy="2592288"/>
          </a:xfrm>
        </p:spPr>
        <p:txBody>
          <a:bodyPr/>
          <a:lstStyle/>
          <a:p>
            <a:r>
              <a:rPr lang="ru-RU" dirty="0" smtClean="0">
                <a:solidFill>
                  <a:schemeClr val="bg1">
                    <a:lumMod val="85000"/>
                    <a:lumOff val="15000"/>
                  </a:schemeClr>
                </a:solidFill>
              </a:rPr>
              <a:t>Презентацию подготовила студентка заочного отделения специальность дошкольного образования  601 группы Пахомова Наталья Валерьевна </a:t>
            </a:r>
          </a:p>
          <a:p>
            <a:endParaRPr lang="ru-RU" altLang="ru-RU" dirty="0">
              <a:solidFill>
                <a:schemeClr val="bg1">
                  <a:lumMod val="85000"/>
                  <a:lumOff val="15000"/>
                </a:schemeClr>
              </a:solidFill>
            </a:endParaRPr>
          </a:p>
        </p:txBody>
      </p:sp>
      <p:sp>
        <p:nvSpPr>
          <p:cNvPr id="2050" name="Rectangle 2"/>
          <p:cNvSpPr>
            <a:spLocks noGrp="1" noChangeArrowheads="1"/>
          </p:cNvSpPr>
          <p:nvPr>
            <p:ph type="ctrTitle"/>
          </p:nvPr>
        </p:nvSpPr>
        <p:spPr>
          <a:xfrm>
            <a:off x="685800" y="188641"/>
            <a:ext cx="7772400" cy="3024336"/>
          </a:xfrm>
        </p:spPr>
        <p:txBody>
          <a:bodyPr>
            <a:normAutofit/>
          </a:bodyPr>
          <a:lstStyle/>
          <a:p>
            <a:r>
              <a:rPr lang="ru-RU" altLang="ru-RU" dirty="0" smtClean="0">
                <a:solidFill>
                  <a:srgbClr val="00FF00"/>
                </a:solidFill>
              </a:rPr>
              <a:t>Знакомство с национальными костюмами народов России.</a:t>
            </a:r>
            <a:endParaRPr lang="ru-RU" altLang="ru-RU" dirty="0">
              <a:solidFill>
                <a:srgbClr val="00FF00"/>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Effect transition="in" filter="fade">
                                      <p:cBhvr>
                                        <p:cTn id="14" dur="1000"/>
                                        <p:tgtEl>
                                          <p:spTgt spid="2051">
                                            <p:txEl>
                                              <p:pRg st="0" end="0"/>
                                            </p:txEl>
                                          </p:spTgt>
                                        </p:tgtEl>
                                      </p:cBhvr>
                                    </p:animEffect>
                                    <p:anim calcmode="lin" valueType="num">
                                      <p:cBhvr>
                                        <p:cTn id="15"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altLang="ru-RU" dirty="0" smtClean="0">
                <a:solidFill>
                  <a:srgbClr val="00FF00"/>
                </a:solidFill>
              </a:rPr>
              <a:t>Национальный Мордовский костюм.</a:t>
            </a:r>
            <a:endParaRPr lang="ru-RU" dirty="0">
              <a:solidFill>
                <a:srgbClr val="00FF00"/>
              </a:solidFill>
            </a:endParaRPr>
          </a:p>
        </p:txBody>
      </p:sp>
      <p:pic>
        <p:nvPicPr>
          <p:cNvPr id="5" name="Picture 4" descr="fonds4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79512" y="1530141"/>
            <a:ext cx="4211960" cy="5211227"/>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4648200" y="1596943"/>
            <a:ext cx="4316288" cy="5257800"/>
          </a:xfrm>
        </p:spPr>
        <p:txBody>
          <a:bodyPr>
            <a:normAutofit/>
          </a:bodyPr>
          <a:lstStyle/>
          <a:p>
            <a:pPr marL="0" indent="0">
              <a:buNone/>
            </a:pPr>
            <a:r>
              <a:rPr lang="ru-RU" sz="1600" dirty="0"/>
              <a:t> </a:t>
            </a:r>
            <a:r>
              <a:rPr lang="ru-RU" sz="1600" dirty="0" smtClean="0"/>
              <a:t>    </a:t>
            </a:r>
          </a:p>
          <a:p>
            <a:pPr marL="0" indent="0">
              <a:buNone/>
            </a:pPr>
            <a:endParaRPr lang="ru-RU" sz="1600" dirty="0"/>
          </a:p>
          <a:p>
            <a:pPr marL="0" indent="0">
              <a:buNone/>
            </a:pPr>
            <a:r>
              <a:rPr lang="ru-RU" sz="1600" dirty="0" smtClean="0"/>
              <a:t> </a:t>
            </a:r>
          </a:p>
          <a:p>
            <a:pPr marL="0" indent="0" algn="just">
              <a:buNone/>
            </a:pPr>
            <a:r>
              <a:rPr lang="ru-RU" sz="1600" dirty="0" smtClean="0"/>
              <a:t>Комплекс одежды включал нательную и верхнюю, легкую одежду, набор теплой межсезонной и зимней одежды. Составной частью в костюм входили разнообразные съемные детали и украшения, обувь и головные уборы.</a:t>
            </a:r>
          </a:p>
          <a:p>
            <a:pPr marL="0" indent="0" algn="just">
              <a:buNone/>
            </a:pPr>
            <a:r>
              <a:rPr lang="ru-RU" sz="1600" dirty="0" smtClean="0"/>
              <a:t>      Большинство материалов для изготовления одежды вырабатывалось в домашних условиях. Тонкие льняные и более грубые посконные холсты для рубах, шерстяное сукно для теплой одежды, благородных расцветок шерстяные нити для вышивки, окрашенные растительными красителями,– все это позволяла получать система хозяйства народа, который трудился на земле.</a:t>
            </a:r>
            <a:endParaRPr lang="ru-RU" sz="1600" dirty="0"/>
          </a:p>
        </p:txBody>
      </p:sp>
    </p:spTree>
    <p:extLst>
      <p:ext uri="{BB962C8B-B14F-4D97-AF65-F5344CB8AC3E}">
        <p14:creationId xmlns:p14="http://schemas.microsoft.com/office/powerpoint/2010/main" val="2566669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altLang="ru-RU" dirty="0" smtClean="0">
                <a:solidFill>
                  <a:srgbClr val="00FF00"/>
                </a:solidFill>
              </a:rPr>
              <a:t>Национальный Якутский костюм </a:t>
            </a:r>
            <a:endParaRPr lang="ru-RU" dirty="0">
              <a:solidFill>
                <a:srgbClr val="00FF00"/>
              </a:solidFill>
            </a:endParaRPr>
          </a:p>
        </p:txBody>
      </p:sp>
      <p:pic>
        <p:nvPicPr>
          <p:cNvPr id="5" name="Picture 4" descr="1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7503" y="2348706"/>
            <a:ext cx="4320481" cy="4320654"/>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4788024" y="1600200"/>
            <a:ext cx="4032448" cy="5257800"/>
          </a:xfrm>
        </p:spPr>
        <p:txBody>
          <a:bodyPr>
            <a:normAutofit fontScale="92500" lnSpcReduction="20000"/>
          </a:bodyPr>
          <a:lstStyle/>
          <a:p>
            <a:endParaRPr lang="ru-RU" sz="1400" dirty="0" smtClean="0"/>
          </a:p>
          <a:p>
            <a:endParaRPr lang="ru-RU" sz="1400" dirty="0"/>
          </a:p>
          <a:p>
            <a:endParaRPr lang="ru-RU" sz="1400" dirty="0" smtClean="0"/>
          </a:p>
          <a:p>
            <a:endParaRPr lang="ru-RU" sz="1400" dirty="0"/>
          </a:p>
          <a:p>
            <a:pPr algn="just"/>
            <a:r>
              <a:rPr lang="ru-RU" sz="1700" dirty="0" smtClean="0"/>
              <a:t>Сложившаяся в ХΙΙΙ веке якутская одежда сочетает в себе множество разнородных элементов. Особенно ярко это проявляется в верхней одежде, где отмечается использование самых разных по фактуре и цвету материалов: разношерстый мех, сукно, жаккардовый шелк, </a:t>
            </a:r>
            <a:r>
              <a:rPr lang="ru-RU" sz="1700" dirty="0" err="1" smtClean="0"/>
              <a:t>ровдуга</a:t>
            </a:r>
            <a:r>
              <a:rPr lang="ru-RU" sz="1700" dirty="0" smtClean="0"/>
              <a:t>, кожа. Костюм украшается орнаментальными вставками, бисером, металлическими украшениями и подвесками. Претерпевая различные трансформации и модификации, под влиянием происходящих исторических событий в социальной и культурной жизни этноса, народный костюм сохраняет древнейшие художественные традиции.</a:t>
            </a:r>
            <a:endParaRPr lang="ru-RU" sz="1700" dirty="0"/>
          </a:p>
        </p:txBody>
      </p:sp>
    </p:spTree>
    <p:extLst>
      <p:ext uri="{BB962C8B-B14F-4D97-AF65-F5344CB8AC3E}">
        <p14:creationId xmlns:p14="http://schemas.microsoft.com/office/powerpoint/2010/main" val="32392980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altLang="ru-RU" dirty="0" smtClean="0">
                <a:solidFill>
                  <a:srgbClr val="00FF00"/>
                </a:solidFill>
              </a:rPr>
              <a:t>Национальный Марийский костюм </a:t>
            </a:r>
            <a:endParaRPr lang="ru-RU" dirty="0">
              <a:solidFill>
                <a:srgbClr val="00FF00"/>
              </a:solidFill>
            </a:endParaRPr>
          </a:p>
        </p:txBody>
      </p:sp>
      <p:pic>
        <p:nvPicPr>
          <p:cNvPr id="5" name="Picture 4" descr="iz1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772319" y="1524000"/>
            <a:ext cx="3429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4648200" y="1340768"/>
            <a:ext cx="4038600" cy="5517232"/>
          </a:xfrm>
        </p:spPr>
        <p:txBody>
          <a:bodyPr>
            <a:noAutofit/>
          </a:bodyPr>
          <a:lstStyle/>
          <a:p>
            <a:pPr algn="just"/>
            <a:r>
              <a:rPr lang="ru-RU" sz="1600" dirty="0"/>
              <a:t>Основными частями старинной мужской одежды является холщовая вышитая рубаха, холщовые штаны и летом холщовый, а зимой суконный кафтан. Зимой носили шубы. Рубаха была </a:t>
            </a:r>
            <a:r>
              <a:rPr lang="ru-RU" sz="1600" dirty="0" err="1"/>
              <a:t>тупикообразной</a:t>
            </a:r>
            <a:r>
              <a:rPr lang="ru-RU" sz="1600" dirty="0"/>
              <a:t> и напоминала женскую, но шили ее несколько короче. К концу XIX века повсеместно стали распространяться косоворотки, заменившие рубаху старинного образца. Вышивка на старинных рубахах украшала воротник, грудь и подол спереди .</a:t>
            </a:r>
            <a:r>
              <a:rPr lang="ru-RU" sz="1600" dirty="0" smtClean="0"/>
              <a:t> Воротника </a:t>
            </a:r>
            <a:r>
              <a:rPr lang="ru-RU" sz="1600" dirty="0"/>
              <a:t>обычно не было, разрез ворота делали на правой стороне груди; вместо пуговиц пришивали завязки. Вышивка была разнообразна. Особым изяществом отличались вышивки на старинных рубахах луговых марийцев. Узор выполнялся чаще всего щелком, чем шерстью, и в основном тремя цветами: черным, красным и зеленым. </a:t>
            </a:r>
            <a:r>
              <a:rPr lang="ru-RU" sz="1600" dirty="0" smtClean="0"/>
              <a:t> </a:t>
            </a:r>
            <a:endParaRPr lang="ru-RU" sz="1600" dirty="0"/>
          </a:p>
          <a:p>
            <a:pPr marL="0" indent="0" algn="just">
              <a:buNone/>
            </a:pPr>
            <a:r>
              <a:rPr lang="ru-RU" sz="1600" dirty="0" smtClean="0"/>
              <a:t>  </a:t>
            </a:r>
            <a:endParaRPr lang="ru-RU" sz="1600" dirty="0"/>
          </a:p>
        </p:txBody>
      </p:sp>
    </p:spTree>
    <p:extLst>
      <p:ext uri="{BB962C8B-B14F-4D97-AF65-F5344CB8AC3E}">
        <p14:creationId xmlns:p14="http://schemas.microsoft.com/office/powerpoint/2010/main" val="27157350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altLang="ru-RU" dirty="0" smtClean="0">
                <a:solidFill>
                  <a:srgbClr val="00FF00"/>
                </a:solidFill>
              </a:rPr>
              <a:t>Национальный  Русский костюм </a:t>
            </a:r>
            <a:endParaRPr lang="ru-RU" dirty="0">
              <a:solidFill>
                <a:srgbClr val="00FF00"/>
              </a:solidFill>
            </a:endParaRPr>
          </a:p>
        </p:txBody>
      </p:sp>
      <p:pic>
        <p:nvPicPr>
          <p:cNvPr id="5" name="Picture 4" descr="6e7bd1835b4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51520" y="2492896"/>
            <a:ext cx="3876647" cy="4229824"/>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4648200" y="1268760"/>
            <a:ext cx="4038600" cy="5589240"/>
          </a:xfrm>
        </p:spPr>
        <p:txBody>
          <a:bodyPr>
            <a:noAutofit/>
          </a:bodyPr>
          <a:lstStyle/>
          <a:p>
            <a:pPr algn="just"/>
            <a:r>
              <a:rPr lang="ru-RU" sz="1600" dirty="0"/>
              <a:t>Основой русского национального костюма является рубаха, тем более, что традиционные народные вышивки, выполненные в различных областях могли много рассказать о социальном статусе ее владельца, его жизненной истории, являясь своеобразной визитной карточкой человека. И фасоны этих рубах, а особенно специфика пошива и декора в каждой губернии были свои, так, например, в Московской губернии у рубах почти всегда были очень длинные рукава, горловина собиралась на цветную или вышитую обшивку. В Рязанской, Тульской, Калужской губерниях рубахи были </a:t>
            </a:r>
            <a:r>
              <a:rPr lang="ru-RU" sz="1600" dirty="0" err="1"/>
              <a:t>туникообразными</a:t>
            </a:r>
            <a:r>
              <a:rPr lang="ru-RU" sz="1600" dirty="0"/>
              <a:t>, состоящими из 3-4 полотнищ, обильно украшенных вышивкой. Архангельские костюмы замечательны своим поистине роскошным </a:t>
            </a:r>
            <a:r>
              <a:rPr lang="ru-RU" sz="1600" dirty="0" smtClean="0"/>
              <a:t> декором</a:t>
            </a:r>
            <a:r>
              <a:rPr lang="ru-RU" sz="1600" dirty="0"/>
              <a:t>.</a:t>
            </a:r>
            <a:r>
              <a:rPr lang="ru-RU" sz="1600" dirty="0" smtClean="0"/>
              <a:t>  </a:t>
            </a:r>
            <a:endParaRPr lang="ru-RU" sz="1600" dirty="0"/>
          </a:p>
        </p:txBody>
      </p:sp>
    </p:spTree>
    <p:extLst>
      <p:ext uri="{BB962C8B-B14F-4D97-AF65-F5344CB8AC3E}">
        <p14:creationId xmlns:p14="http://schemas.microsoft.com/office/powerpoint/2010/main" val="4947460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Алена\Desktop\83a056d0bbea8e5e7a464b125628ee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132856"/>
            <a:ext cx="5043860" cy="420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normal_P10305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775"/>
            <a:ext cx="3096344"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8432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FF00"/>
                </a:solidFill>
              </a:rPr>
              <a:t>Танец кадриль</a:t>
            </a:r>
            <a:endParaRPr lang="ru-RU" dirty="0">
              <a:solidFill>
                <a:srgbClr val="00FF00"/>
              </a:solidFill>
            </a:endParaRPr>
          </a:p>
        </p:txBody>
      </p:sp>
      <p:pic>
        <p:nvPicPr>
          <p:cNvPr id="1026" name="Picture 2" descr="F:\DCIM\100SSCAM\SDC13170.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87786"/>
            <a:ext cx="4059238" cy="30444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DCIM\100SSCAM\SDC1317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287786"/>
            <a:ext cx="4059238" cy="3044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742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890391"/>
            <a:ext cx="4572000" cy="3046988"/>
          </a:xfrm>
          <a:prstGeom prst="rect">
            <a:avLst/>
          </a:prstGeom>
        </p:spPr>
        <p:txBody>
          <a:bodyPr>
            <a:spAutoFit/>
          </a:bodyPr>
          <a:lstStyle/>
          <a:p>
            <a:pPr marL="609600" indent="-609600" eaLnBrk="1" hangingPunct="1">
              <a:buFont typeface="Wingdings" pitchFamily="2" charset="2"/>
              <a:buNone/>
              <a:defRPr/>
            </a:pPr>
            <a:r>
              <a:rPr lang="ru-RU" sz="3200" b="1" dirty="0"/>
              <a:t>Интернет – ресурсы:</a:t>
            </a:r>
          </a:p>
          <a:p>
            <a:pPr marL="609600" indent="-609600" eaLnBrk="1" hangingPunct="1">
              <a:defRPr/>
            </a:pPr>
            <a:r>
              <a:rPr lang="ru-RU" sz="3200" dirty="0">
                <a:hlinkClick r:id="rId2"/>
              </a:rPr>
              <a:t>http://www.gctc.ru/</a:t>
            </a:r>
            <a:endParaRPr lang="ru-RU" sz="3200" dirty="0"/>
          </a:p>
          <a:p>
            <a:pPr marL="609600" indent="-609600" eaLnBrk="1" hangingPunct="1">
              <a:defRPr/>
            </a:pPr>
            <a:r>
              <a:rPr lang="ru-RU" sz="3200" u="sng" dirty="0">
                <a:hlinkClick r:id="rId3"/>
              </a:rPr>
              <a:t>http://www.kids.homedama.ru/detyam-o-kosmonavtax-i-kosmose/</a:t>
            </a:r>
            <a:endParaRPr lang="ru-RU" sz="3200" u="sng" dirty="0"/>
          </a:p>
        </p:txBody>
      </p:sp>
    </p:spTree>
    <p:extLst>
      <p:ext uri="{BB962C8B-B14F-4D97-AF65-F5344CB8AC3E}">
        <p14:creationId xmlns:p14="http://schemas.microsoft.com/office/powerpoint/2010/main" val="3092028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endParaRPr lang="ru-RU" altLang="ru-RU" dirty="0" smtClean="0">
              <a:solidFill>
                <a:srgbClr val="00FF00"/>
              </a:solidFill>
            </a:endParaRPr>
          </a:p>
          <a:p>
            <a:pPr marL="0" indent="0" algn="just">
              <a:buNone/>
            </a:pPr>
            <a:r>
              <a:rPr lang="ru-RU" altLang="ru-RU" dirty="0" smtClean="0">
                <a:solidFill>
                  <a:srgbClr val="00FF00"/>
                </a:solidFill>
              </a:rPr>
              <a:t>           Национальный </a:t>
            </a:r>
            <a:r>
              <a:rPr lang="ru-RU" altLang="ru-RU" dirty="0">
                <a:solidFill>
                  <a:srgbClr val="00FF00"/>
                </a:solidFill>
              </a:rPr>
              <a:t>Татарский </a:t>
            </a:r>
            <a:r>
              <a:rPr lang="ru-RU" altLang="ru-RU" dirty="0" smtClean="0">
                <a:solidFill>
                  <a:srgbClr val="00FF00"/>
                </a:solidFill>
              </a:rPr>
              <a:t>костюм</a:t>
            </a:r>
          </a:p>
          <a:p>
            <a:pPr marL="0" indent="0" algn="just">
              <a:buNone/>
            </a:pPr>
            <a:r>
              <a:rPr lang="ru-RU" altLang="ru-RU" dirty="0" smtClean="0">
                <a:solidFill>
                  <a:srgbClr val="00FF00"/>
                </a:solidFill>
              </a:rPr>
              <a:t>           Национальный </a:t>
            </a:r>
            <a:r>
              <a:rPr lang="ru-RU" altLang="ru-RU" dirty="0">
                <a:solidFill>
                  <a:srgbClr val="00FF00"/>
                </a:solidFill>
              </a:rPr>
              <a:t>Чувашский </a:t>
            </a:r>
            <a:r>
              <a:rPr lang="ru-RU" altLang="ru-RU" dirty="0" smtClean="0">
                <a:solidFill>
                  <a:srgbClr val="00FF00"/>
                </a:solidFill>
              </a:rPr>
              <a:t>костюм</a:t>
            </a:r>
          </a:p>
          <a:p>
            <a:pPr marL="0" indent="0" algn="just">
              <a:buNone/>
            </a:pPr>
            <a:r>
              <a:rPr lang="ru-RU" altLang="ru-RU" dirty="0" smtClean="0">
                <a:solidFill>
                  <a:srgbClr val="00FF00"/>
                </a:solidFill>
              </a:rPr>
              <a:t>           Национальный </a:t>
            </a:r>
            <a:r>
              <a:rPr lang="ru-RU" altLang="ru-RU" dirty="0">
                <a:solidFill>
                  <a:srgbClr val="00FF00"/>
                </a:solidFill>
              </a:rPr>
              <a:t>Удмуртский  костюм </a:t>
            </a:r>
            <a:endParaRPr lang="ru-RU" altLang="ru-RU" dirty="0" smtClean="0">
              <a:solidFill>
                <a:srgbClr val="00FF00"/>
              </a:solidFill>
            </a:endParaRPr>
          </a:p>
          <a:p>
            <a:pPr marL="0" indent="0" algn="just">
              <a:buNone/>
            </a:pPr>
            <a:r>
              <a:rPr lang="ru-RU" altLang="ru-RU" dirty="0" smtClean="0">
                <a:solidFill>
                  <a:srgbClr val="00FF00"/>
                </a:solidFill>
              </a:rPr>
              <a:t>           Национальный </a:t>
            </a:r>
            <a:r>
              <a:rPr lang="ru-RU" altLang="ru-RU" dirty="0">
                <a:solidFill>
                  <a:srgbClr val="00FF00"/>
                </a:solidFill>
              </a:rPr>
              <a:t>Башкирский  </a:t>
            </a:r>
            <a:r>
              <a:rPr lang="ru-RU" altLang="ru-RU" dirty="0" smtClean="0">
                <a:solidFill>
                  <a:srgbClr val="00FF00"/>
                </a:solidFill>
              </a:rPr>
              <a:t>костюм</a:t>
            </a:r>
          </a:p>
          <a:p>
            <a:pPr marL="0" indent="0" algn="just">
              <a:buNone/>
            </a:pPr>
            <a:r>
              <a:rPr lang="ru-RU" altLang="ru-RU" dirty="0" smtClean="0">
                <a:solidFill>
                  <a:srgbClr val="00FF00"/>
                </a:solidFill>
              </a:rPr>
              <a:t>           Национальный  </a:t>
            </a:r>
            <a:r>
              <a:rPr lang="ru-RU" altLang="ru-RU" dirty="0">
                <a:solidFill>
                  <a:srgbClr val="00FF00"/>
                </a:solidFill>
              </a:rPr>
              <a:t>Бурятский </a:t>
            </a:r>
            <a:r>
              <a:rPr lang="ru-RU" altLang="ru-RU" dirty="0" smtClean="0">
                <a:solidFill>
                  <a:srgbClr val="00FF00"/>
                </a:solidFill>
              </a:rPr>
              <a:t>костюм</a:t>
            </a:r>
          </a:p>
          <a:p>
            <a:pPr marL="0" indent="0" algn="just">
              <a:buNone/>
            </a:pPr>
            <a:r>
              <a:rPr lang="ru-RU" altLang="ru-RU" dirty="0" smtClean="0">
                <a:solidFill>
                  <a:srgbClr val="00FF00"/>
                </a:solidFill>
              </a:rPr>
              <a:t>           Национальный </a:t>
            </a:r>
            <a:r>
              <a:rPr lang="ru-RU" altLang="ru-RU" dirty="0">
                <a:solidFill>
                  <a:srgbClr val="00FF00"/>
                </a:solidFill>
              </a:rPr>
              <a:t>Аварский костюм </a:t>
            </a:r>
            <a:endParaRPr lang="ru-RU" altLang="ru-RU" dirty="0" smtClean="0">
              <a:solidFill>
                <a:srgbClr val="00FF00"/>
              </a:solidFill>
            </a:endParaRPr>
          </a:p>
          <a:p>
            <a:pPr marL="0" indent="0" algn="just">
              <a:buNone/>
            </a:pPr>
            <a:r>
              <a:rPr lang="ru-RU" altLang="ru-RU" dirty="0" smtClean="0">
                <a:solidFill>
                  <a:srgbClr val="00FF00"/>
                </a:solidFill>
              </a:rPr>
              <a:t>           Национальный </a:t>
            </a:r>
            <a:r>
              <a:rPr lang="ru-RU" altLang="ru-RU" dirty="0">
                <a:solidFill>
                  <a:srgbClr val="00FF00"/>
                </a:solidFill>
              </a:rPr>
              <a:t>Мордовский </a:t>
            </a:r>
            <a:r>
              <a:rPr lang="ru-RU" altLang="ru-RU" dirty="0" smtClean="0">
                <a:solidFill>
                  <a:srgbClr val="00FF00"/>
                </a:solidFill>
              </a:rPr>
              <a:t>костюм</a:t>
            </a:r>
          </a:p>
          <a:p>
            <a:pPr marL="0" indent="0" algn="just">
              <a:buNone/>
            </a:pPr>
            <a:r>
              <a:rPr lang="ru-RU" altLang="ru-RU" dirty="0" smtClean="0">
                <a:solidFill>
                  <a:srgbClr val="00FF00"/>
                </a:solidFill>
              </a:rPr>
              <a:t>           Национальный </a:t>
            </a:r>
            <a:r>
              <a:rPr lang="ru-RU" altLang="ru-RU" dirty="0">
                <a:solidFill>
                  <a:srgbClr val="00FF00"/>
                </a:solidFill>
              </a:rPr>
              <a:t>Якутский костюм </a:t>
            </a:r>
            <a:endParaRPr lang="ru-RU" altLang="ru-RU" dirty="0" smtClean="0">
              <a:solidFill>
                <a:srgbClr val="00FF00"/>
              </a:solidFill>
            </a:endParaRPr>
          </a:p>
          <a:p>
            <a:pPr marL="0" indent="0" algn="just">
              <a:buNone/>
            </a:pPr>
            <a:r>
              <a:rPr lang="ru-RU" altLang="ru-RU" dirty="0" smtClean="0">
                <a:solidFill>
                  <a:srgbClr val="00FF00"/>
                </a:solidFill>
              </a:rPr>
              <a:t>           Национальный </a:t>
            </a:r>
            <a:r>
              <a:rPr lang="ru-RU" altLang="ru-RU" dirty="0">
                <a:solidFill>
                  <a:srgbClr val="00FF00"/>
                </a:solidFill>
              </a:rPr>
              <a:t>Марийский костюм </a:t>
            </a:r>
            <a:endParaRPr lang="ru-RU" altLang="ru-RU" dirty="0" smtClean="0">
              <a:solidFill>
                <a:srgbClr val="00FF00"/>
              </a:solidFill>
            </a:endParaRPr>
          </a:p>
          <a:p>
            <a:pPr marL="0" indent="0" algn="just">
              <a:buNone/>
            </a:pPr>
            <a:r>
              <a:rPr lang="ru-RU" altLang="ru-RU" dirty="0" smtClean="0">
                <a:solidFill>
                  <a:srgbClr val="00FF00"/>
                </a:solidFill>
              </a:rPr>
              <a:t>           Национальный  </a:t>
            </a:r>
            <a:r>
              <a:rPr lang="ru-RU" altLang="ru-RU" dirty="0">
                <a:solidFill>
                  <a:srgbClr val="00FF00"/>
                </a:solidFill>
              </a:rPr>
              <a:t>Русский костюм </a:t>
            </a:r>
            <a:endParaRPr lang="ru-RU" dirty="0"/>
          </a:p>
        </p:txBody>
      </p:sp>
      <p:sp>
        <p:nvSpPr>
          <p:cNvPr id="3" name="Заголовок 2"/>
          <p:cNvSpPr>
            <a:spLocks noGrp="1"/>
          </p:cNvSpPr>
          <p:nvPr>
            <p:ph type="title"/>
          </p:nvPr>
        </p:nvSpPr>
        <p:spPr/>
        <p:txBody>
          <a:bodyPr>
            <a:normAutofit/>
          </a:bodyPr>
          <a:lstStyle/>
          <a:p>
            <a:r>
              <a:rPr lang="ru-RU" sz="3200" dirty="0" smtClean="0">
                <a:solidFill>
                  <a:srgbClr val="00FF00"/>
                </a:solidFill>
              </a:rPr>
              <a:t>                            </a:t>
            </a:r>
            <a:r>
              <a:rPr lang="ru-RU" sz="3200" dirty="0">
                <a:solidFill>
                  <a:srgbClr val="00FF00"/>
                </a:solidFill>
              </a:rPr>
              <a:t> </a:t>
            </a:r>
            <a:r>
              <a:rPr lang="ru-RU" sz="3200" dirty="0" smtClean="0">
                <a:solidFill>
                  <a:srgbClr val="00FF00"/>
                </a:solidFill>
              </a:rPr>
              <a:t> </a:t>
            </a:r>
            <a:r>
              <a:rPr lang="ru-RU" sz="4000" dirty="0" smtClean="0">
                <a:solidFill>
                  <a:srgbClr val="00FF00"/>
                </a:solidFill>
              </a:rPr>
              <a:t>Содержание</a:t>
            </a:r>
            <a:endParaRPr lang="ru-RU" sz="4000" dirty="0">
              <a:solidFill>
                <a:srgbClr val="00FF00"/>
              </a:solidFill>
            </a:endParaRPr>
          </a:p>
        </p:txBody>
      </p:sp>
    </p:spTree>
    <p:extLst>
      <p:ext uri="{BB962C8B-B14F-4D97-AF65-F5344CB8AC3E}">
        <p14:creationId xmlns:p14="http://schemas.microsoft.com/office/powerpoint/2010/main" val="629929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00200"/>
            <a:ext cx="8229600" cy="5257800"/>
          </a:xfrm>
        </p:spPr>
        <p:txBody>
          <a:bodyPr/>
          <a:lstStyle/>
          <a:p>
            <a:pPr algn="just"/>
            <a:r>
              <a:rPr lang="ru-RU" dirty="0" smtClean="0"/>
              <a:t>  Конечно, со временем одежда теряет свой национальный «окрас», однако по-прежнему остается одной из основных и жизненно-важных вещей в жизни </a:t>
            </a:r>
            <a:r>
              <a:rPr lang="ru-RU" dirty="0"/>
              <a:t>человека . Ценность национального костюма. Национальная культура- это история народа. Национальный костюм- это воплощение  и выражение культуры и истории через века. Это душа народа, а чтобы понять душу надо изучить историю и культуру. У каждого она разная, и лучший способ увидеть это наглядно, через национальные костюмы.</a:t>
            </a:r>
          </a:p>
          <a:p>
            <a:endParaRPr lang="ru-RU" dirty="0"/>
          </a:p>
        </p:txBody>
      </p:sp>
      <p:sp>
        <p:nvSpPr>
          <p:cNvPr id="2" name="Заголовок 1"/>
          <p:cNvSpPr>
            <a:spLocks noGrp="1"/>
          </p:cNvSpPr>
          <p:nvPr>
            <p:ph type="title"/>
          </p:nvPr>
        </p:nvSpPr>
        <p:spPr>
          <a:xfrm>
            <a:off x="395536" y="260648"/>
            <a:ext cx="8229600" cy="1143000"/>
          </a:xfrm>
        </p:spPr>
        <p:txBody>
          <a:bodyPr>
            <a:normAutofit fontScale="90000"/>
          </a:bodyPr>
          <a:lstStyle/>
          <a:p>
            <a:r>
              <a:rPr lang="ru-RU" dirty="0" smtClean="0">
                <a:solidFill>
                  <a:srgbClr val="00FF00"/>
                </a:solidFill>
              </a:rPr>
              <a:t>Я, ты, он, она, вместе целая страна!</a:t>
            </a:r>
            <a:endParaRPr lang="ru-RU" dirty="0">
              <a:solidFill>
                <a:srgbClr val="00FF00"/>
              </a:solidFill>
            </a:endParaRPr>
          </a:p>
        </p:txBody>
      </p:sp>
    </p:spTree>
    <p:extLst>
      <p:ext uri="{BB962C8B-B14F-4D97-AF65-F5344CB8AC3E}">
        <p14:creationId xmlns:p14="http://schemas.microsoft.com/office/powerpoint/2010/main" val="19252618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rmAutofit fontScale="90000"/>
          </a:bodyPr>
          <a:lstStyle/>
          <a:p>
            <a:r>
              <a:rPr lang="ru-RU" altLang="ru-RU" dirty="0" smtClean="0">
                <a:solidFill>
                  <a:srgbClr val="00FF00"/>
                </a:solidFill>
              </a:rPr>
              <a:t>Национальный Татарский костюм.</a:t>
            </a:r>
            <a:endParaRPr lang="ru-RU" dirty="0">
              <a:solidFill>
                <a:srgbClr val="00FF00"/>
              </a:solidFill>
            </a:endParaRPr>
          </a:p>
        </p:txBody>
      </p:sp>
      <p:pic>
        <p:nvPicPr>
          <p:cNvPr id="5" name="Picture 4" descr="kostum_00"/>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7504" y="1484784"/>
            <a:ext cx="4005284" cy="5277335"/>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4355976" y="1556792"/>
            <a:ext cx="4680520" cy="5301208"/>
          </a:xfrm>
        </p:spPr>
        <p:txBody>
          <a:bodyPr>
            <a:normAutofit fontScale="92500" lnSpcReduction="20000"/>
          </a:bodyPr>
          <a:lstStyle/>
          <a:p>
            <a:pPr marL="0" indent="0">
              <a:buNone/>
            </a:pPr>
            <a:r>
              <a:rPr lang="ru-RU" sz="1400" dirty="0" smtClean="0">
                <a:solidFill>
                  <a:schemeClr val="tx2"/>
                </a:solidFill>
              </a:rPr>
              <a:t>        </a:t>
            </a:r>
          </a:p>
          <a:p>
            <a:pPr marL="0" indent="0">
              <a:buNone/>
            </a:pPr>
            <a:endParaRPr lang="ru-RU" sz="1400" dirty="0">
              <a:solidFill>
                <a:schemeClr val="tx2"/>
              </a:solidFill>
            </a:endParaRPr>
          </a:p>
          <a:p>
            <a:pPr marL="0" indent="0">
              <a:buNone/>
            </a:pPr>
            <a:endParaRPr lang="ru-RU" sz="1400" dirty="0" smtClean="0">
              <a:solidFill>
                <a:schemeClr val="tx2"/>
              </a:solidFill>
            </a:endParaRPr>
          </a:p>
          <a:p>
            <a:pPr marL="0" indent="0">
              <a:buNone/>
            </a:pPr>
            <a:endParaRPr lang="ru-RU" sz="1400" dirty="0">
              <a:solidFill>
                <a:schemeClr val="tx2"/>
              </a:solidFill>
            </a:endParaRPr>
          </a:p>
          <a:p>
            <a:pPr marL="0" indent="0" algn="just">
              <a:buNone/>
            </a:pPr>
            <a:r>
              <a:rPr lang="ru-RU" sz="1400" dirty="0" smtClean="0">
                <a:solidFill>
                  <a:schemeClr val="tx2"/>
                </a:solidFill>
              </a:rPr>
              <a:t> </a:t>
            </a:r>
            <a:r>
              <a:rPr lang="ru-RU" sz="1700" dirty="0" smtClean="0">
                <a:solidFill>
                  <a:schemeClr val="tx2"/>
                </a:solidFill>
              </a:rPr>
              <a:t>Костюм – наиболее яркий «индикатор» национальной принадлежности, воплощение понятия об идеальном образе представителя своей нации. Сливаясь с физическим обликом, он рассказывает об индивидуальных особенностях человека, его возрасте, социальном положении, характере, эстетических вкусах. В разные периоды истории в костюме сплетались моральные нормы и историческая память народа с естественным стремлением человека к новизне и совершенству.</a:t>
            </a:r>
          </a:p>
          <a:p>
            <a:pPr marL="0" indent="0" algn="just">
              <a:buNone/>
            </a:pPr>
            <a:r>
              <a:rPr lang="ru-RU" sz="1700" dirty="0" smtClean="0">
                <a:solidFill>
                  <a:schemeClr val="tx2"/>
                </a:solidFill>
              </a:rPr>
              <a:t>    Татарский костюм представляет собой уникальную систему народного художественного творчества, включавшую в себя изготовление тканей, сложных и богато орнаментированных головных уборов, производство различных видов обуви, высокохудожественных ювелирных украшений.   </a:t>
            </a:r>
            <a:endParaRPr lang="ru-RU" sz="1700" dirty="0">
              <a:solidFill>
                <a:schemeClr val="tx2"/>
              </a:solidFill>
            </a:endParaRPr>
          </a:p>
        </p:txBody>
      </p:sp>
    </p:spTree>
    <p:extLst>
      <p:ext uri="{BB962C8B-B14F-4D97-AF65-F5344CB8AC3E}">
        <p14:creationId xmlns:p14="http://schemas.microsoft.com/office/powerpoint/2010/main" val="10908054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altLang="ru-RU" dirty="0" smtClean="0">
                <a:solidFill>
                  <a:srgbClr val="00FF00"/>
                </a:solidFill>
              </a:rPr>
              <a:t>Национальный Чувашский костюм</a:t>
            </a:r>
            <a:r>
              <a:rPr lang="ru-RU" altLang="ru-RU" dirty="0" smtClean="0"/>
              <a:t>.</a:t>
            </a:r>
            <a:endParaRPr lang="ru-RU" dirty="0"/>
          </a:p>
        </p:txBody>
      </p:sp>
      <p:pic>
        <p:nvPicPr>
          <p:cNvPr id="5" name="Picture 5" descr="image003_"/>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7504" y="1484784"/>
            <a:ext cx="3816424" cy="5256584"/>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4355976" y="1411867"/>
            <a:ext cx="4608512" cy="5445224"/>
          </a:xfrm>
        </p:spPr>
        <p:txBody>
          <a:bodyPr/>
          <a:lstStyle/>
          <a:p>
            <a:pPr marL="0" indent="0">
              <a:buNone/>
            </a:pPr>
            <a:r>
              <a:rPr lang="ru-RU" sz="1600" dirty="0" smtClean="0"/>
              <a:t>  </a:t>
            </a:r>
          </a:p>
          <a:p>
            <a:pPr marL="0" indent="0">
              <a:buNone/>
            </a:pPr>
            <a:endParaRPr lang="ru-RU" sz="1600" dirty="0"/>
          </a:p>
          <a:p>
            <a:pPr marL="0" indent="0">
              <a:buNone/>
            </a:pPr>
            <a:endParaRPr lang="ru-RU" sz="1600" dirty="0" smtClean="0"/>
          </a:p>
          <a:p>
            <a:pPr marL="0" indent="0">
              <a:buNone/>
            </a:pPr>
            <a:endParaRPr lang="ru-RU" sz="1600" dirty="0"/>
          </a:p>
          <a:p>
            <a:pPr marL="0" indent="0" algn="just">
              <a:buNone/>
            </a:pPr>
            <a:r>
              <a:rPr lang="ru-RU" sz="1600" dirty="0" smtClean="0"/>
              <a:t>Чувашская народная одежда и украшения  - богатейшее наследие материальной и   духовной культуры прошлого. В их тысячелетних традициях сосредоточены  связи времен, племен, народов,   различных географических регионов Азии и Европы. По своей форме, характеру, содержанию, стилю орнаментации костюм  чувашей тесно связан с </a:t>
            </a:r>
            <a:r>
              <a:rPr lang="ru-RU" sz="1600" dirty="0" err="1" smtClean="0"/>
              <a:t>земледельчески</a:t>
            </a:r>
            <a:r>
              <a:rPr lang="ru-RU" sz="1600" dirty="0" smtClean="0"/>
              <a:t> укладом жизни.</a:t>
            </a:r>
            <a:endParaRPr lang="ru-RU" sz="1600" dirty="0"/>
          </a:p>
        </p:txBody>
      </p:sp>
    </p:spTree>
    <p:extLst>
      <p:ext uri="{BB962C8B-B14F-4D97-AF65-F5344CB8AC3E}">
        <p14:creationId xmlns:p14="http://schemas.microsoft.com/office/powerpoint/2010/main" val="1383683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altLang="ru-RU" dirty="0" smtClean="0">
                <a:solidFill>
                  <a:srgbClr val="00FF00"/>
                </a:solidFill>
              </a:rPr>
              <a:t>Национальный Удмуртский  костюм </a:t>
            </a:r>
            <a:endParaRPr lang="ru-RU" dirty="0">
              <a:solidFill>
                <a:srgbClr val="00FF00"/>
              </a:solidFill>
            </a:endParaRPr>
          </a:p>
        </p:txBody>
      </p:sp>
      <p:pic>
        <p:nvPicPr>
          <p:cNvPr id="5" name="Picture 4" descr="fb48f872071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7504" y="2132856"/>
            <a:ext cx="4248472" cy="4725144"/>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4648200" y="1600200"/>
            <a:ext cx="4495800" cy="5257800"/>
          </a:xfrm>
        </p:spPr>
        <p:txBody>
          <a:bodyPr/>
          <a:lstStyle/>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pPr marL="0" indent="0" algn="just">
              <a:buNone/>
            </a:pPr>
            <a:r>
              <a:rPr lang="ru-RU" sz="1600" dirty="0" smtClean="0"/>
              <a:t>Одежда удмуртов в прошлом была почти исключительно домашнего производства. Шили ее из белого холста, пестряди и сукон. Изготовлением тканей занимались женщины. Белый холст со второй половины XIX в. стал вытесняться пестрядью, и белая одежда уже в 1930-х годах встречалась редко, в основном у старшего поколения.</a:t>
            </a:r>
            <a:endParaRPr lang="ru-RU" sz="1600" dirty="0"/>
          </a:p>
        </p:txBody>
      </p:sp>
    </p:spTree>
    <p:extLst>
      <p:ext uri="{BB962C8B-B14F-4D97-AF65-F5344CB8AC3E}">
        <p14:creationId xmlns:p14="http://schemas.microsoft.com/office/powerpoint/2010/main" val="12195177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1000"/>
                                        <p:tgtEl>
                                          <p:spTgt spid="4">
                                            <p:txEl>
                                              <p:pRg st="7" end="7"/>
                                            </p:txEl>
                                          </p:spTgt>
                                        </p:tgtEl>
                                      </p:cBhvr>
                                    </p:animEffect>
                                    <p:anim calcmode="lin" valueType="num">
                                      <p:cBhvr>
                                        <p:cTn id="2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219200"/>
          </a:xfrm>
        </p:spPr>
        <p:txBody>
          <a:bodyPr>
            <a:normAutofit fontScale="90000"/>
          </a:bodyPr>
          <a:lstStyle/>
          <a:p>
            <a:r>
              <a:rPr lang="ru-RU" altLang="ru-RU" dirty="0" smtClean="0">
                <a:solidFill>
                  <a:srgbClr val="00FF00"/>
                </a:solidFill>
              </a:rPr>
              <a:t>Национальный Башкирский  костюм.</a:t>
            </a:r>
            <a:endParaRPr lang="ru-RU" dirty="0">
              <a:solidFill>
                <a:srgbClr val="00FF00"/>
              </a:solidFill>
            </a:endParaRPr>
          </a:p>
        </p:txBody>
      </p:sp>
      <p:pic>
        <p:nvPicPr>
          <p:cNvPr id="6" name="Picture 5" descr="13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7504" y="1497345"/>
            <a:ext cx="3902521" cy="5244023"/>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4648200" y="1600200"/>
            <a:ext cx="4316288" cy="5257800"/>
          </a:xfrm>
        </p:spPr>
        <p:txBody>
          <a:bodyPr>
            <a:normAutofit lnSpcReduction="10000"/>
          </a:bodyPr>
          <a:lstStyle/>
          <a:p>
            <a:pPr marL="0" indent="0" algn="just">
              <a:buNone/>
            </a:pPr>
            <a:r>
              <a:rPr lang="ru-RU" sz="1600" dirty="0" smtClean="0"/>
              <a:t>Башкирский костюм в основе своей сформировался под влиянием древнего и скотоводческого мира. Из овчин шили теплую верхнюю одежду (шубы, тулупы), мужские головные уборы. Снятая шерсть употреблялась для войлока и шерстяных тканей. Из нее катали шляпы и колпаки, валяли зимнюю обувь. В юго-восточном</a:t>
            </a:r>
          </a:p>
          <a:p>
            <a:pPr marL="0" indent="0" algn="just">
              <a:buNone/>
            </a:pPr>
            <a:r>
              <a:rPr lang="ru-RU" sz="1600" dirty="0" smtClean="0"/>
              <a:t> Зауралье, по границе с Казахстаном, практиковалось утепление одежды пластами овечьей и верблюжьей шерсти. Вырабатывалось домашнее сукно (</a:t>
            </a:r>
            <a:r>
              <a:rPr lang="ru-RU" sz="1600" dirty="0" err="1" smtClean="0"/>
              <a:t>тула</a:t>
            </a:r>
            <a:r>
              <a:rPr lang="ru-RU" sz="1600" dirty="0" smtClean="0"/>
              <a:t>) естественного белого или коричневого цвета. Тонкое сукно (</a:t>
            </a:r>
            <a:r>
              <a:rPr lang="ru-RU" sz="1600" dirty="0" err="1" smtClean="0"/>
              <a:t>бустау</a:t>
            </a:r>
            <a:r>
              <a:rPr lang="ru-RU" sz="1600" dirty="0" smtClean="0"/>
              <a:t>) употреблялось для праздничной верхней одежды, грубое (</a:t>
            </a:r>
            <a:r>
              <a:rPr lang="ru-RU" sz="1600" dirty="0" err="1" smtClean="0"/>
              <a:t>мэллэ</a:t>
            </a:r>
            <a:r>
              <a:rPr lang="ru-RU" sz="1600" dirty="0" smtClean="0"/>
              <a:t>) - для повседневной. Из сукна шили женские и мужские чекмени, теплые штаны, чулки, делали голенища обуви, мужские головные уборы. Для уплотнения сукно сваливали, поливая горячей водой и катая в рулоне. На юге Башкирии из шерсти и козьего пуха ткали женские шали и мужские шарфы</a:t>
            </a:r>
            <a:r>
              <a:rPr lang="ru-RU" sz="1400" dirty="0" smtClean="0"/>
              <a:t>.</a:t>
            </a:r>
            <a:endParaRPr lang="ru-RU" sz="1400" dirty="0"/>
          </a:p>
        </p:txBody>
      </p:sp>
    </p:spTree>
    <p:extLst>
      <p:ext uri="{BB962C8B-B14F-4D97-AF65-F5344CB8AC3E}">
        <p14:creationId xmlns:p14="http://schemas.microsoft.com/office/powerpoint/2010/main" val="19964994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rmAutofit fontScale="90000"/>
          </a:bodyPr>
          <a:lstStyle/>
          <a:p>
            <a:r>
              <a:rPr lang="ru-RU" altLang="ru-RU" dirty="0" smtClean="0">
                <a:solidFill>
                  <a:srgbClr val="00FF00"/>
                </a:solidFill>
              </a:rPr>
              <a:t>Национальный  Бурятский костюм. </a:t>
            </a:r>
            <a:endParaRPr lang="ru-RU" dirty="0">
              <a:solidFill>
                <a:srgbClr val="00FF00"/>
              </a:solidFill>
            </a:endParaRPr>
          </a:p>
        </p:txBody>
      </p:sp>
      <p:pic>
        <p:nvPicPr>
          <p:cNvPr id="5" name="Picture 4" descr="image00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7504" y="2143137"/>
            <a:ext cx="4388296" cy="4598231"/>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4648200" y="1600200"/>
            <a:ext cx="4316288" cy="5257800"/>
          </a:xfrm>
        </p:spPr>
        <p:txBody>
          <a:bodyPr>
            <a:normAutofit lnSpcReduction="10000"/>
          </a:bodyPr>
          <a:lstStyle/>
          <a:p>
            <a:endParaRPr lang="ru-RU" sz="1400" dirty="0" smtClean="0"/>
          </a:p>
          <a:p>
            <a:endParaRPr lang="ru-RU" sz="1400" dirty="0"/>
          </a:p>
          <a:p>
            <a:endParaRPr lang="ru-RU" sz="1400" dirty="0" smtClean="0"/>
          </a:p>
          <a:p>
            <a:endParaRPr lang="ru-RU" sz="1400" dirty="0"/>
          </a:p>
          <a:p>
            <a:endParaRPr lang="ru-RU" sz="1400" dirty="0" smtClean="0"/>
          </a:p>
          <a:p>
            <a:pPr marL="0" indent="0" algn="just">
              <a:buNone/>
            </a:pPr>
            <a:r>
              <a:rPr lang="ru-RU" sz="1600" dirty="0" smtClean="0"/>
              <a:t>Национальный костюм состоял из нательной верхней одежды, головных уборов и обуви. Рубаха (</a:t>
            </a:r>
            <a:r>
              <a:rPr lang="ru-RU" sz="1600" dirty="0" err="1" smtClean="0"/>
              <a:t>самса</a:t>
            </a:r>
            <a:r>
              <a:rPr lang="ru-RU" sz="1600" dirty="0" smtClean="0"/>
              <a:t>) и штаны (</a:t>
            </a:r>
            <a:r>
              <a:rPr lang="ru-RU" sz="1600" dirty="0" err="1" smtClean="0"/>
              <a:t>умдэн</a:t>
            </a:r>
            <a:r>
              <a:rPr lang="ru-RU" sz="1600" dirty="0" smtClean="0"/>
              <a:t>) были неотъемлемой частью как мужского, так и женского костюмов. Традиционная верхняя мужская одежда – </a:t>
            </a:r>
            <a:r>
              <a:rPr lang="ru-RU" sz="1600" dirty="0" err="1" smtClean="0"/>
              <a:t>прямоспинный</a:t>
            </a:r>
            <a:r>
              <a:rPr lang="ru-RU" sz="1600" dirty="0" smtClean="0"/>
              <a:t> распашной халат с расширяющимися полами, с запахом левой полы на правую, </a:t>
            </a:r>
            <a:r>
              <a:rPr lang="ru-RU" sz="1600" dirty="0" err="1" smtClean="0"/>
              <a:t>цельнокроенными</a:t>
            </a:r>
            <a:r>
              <a:rPr lang="ru-RU" sz="1600" dirty="0" smtClean="0"/>
              <a:t> рукавами обшлагами в форме раструба. Запах давал возможность правой рукой класть и доставать вещи из-за пазухи – своевременного кармана, хранилища предметов для всадника. Халат опоясывался ременным поясом или длинным куском материи, кушаком.  </a:t>
            </a:r>
            <a:endParaRPr lang="ru-RU" sz="1600" dirty="0"/>
          </a:p>
        </p:txBody>
      </p:sp>
    </p:spTree>
    <p:extLst>
      <p:ext uri="{BB962C8B-B14F-4D97-AF65-F5344CB8AC3E}">
        <p14:creationId xmlns:p14="http://schemas.microsoft.com/office/powerpoint/2010/main" val="37345737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altLang="ru-RU" dirty="0" smtClean="0">
                <a:solidFill>
                  <a:srgbClr val="00FF00"/>
                </a:solidFill>
              </a:rPr>
              <a:t>Национальный </a:t>
            </a:r>
            <a:r>
              <a:rPr lang="ru-RU" altLang="ru-RU" dirty="0">
                <a:solidFill>
                  <a:srgbClr val="00FF00"/>
                </a:solidFill>
              </a:rPr>
              <a:t>А</a:t>
            </a:r>
            <a:r>
              <a:rPr lang="ru-RU" altLang="ru-RU" dirty="0" smtClean="0">
                <a:solidFill>
                  <a:srgbClr val="00FF00"/>
                </a:solidFill>
              </a:rPr>
              <a:t>варский костюм </a:t>
            </a:r>
            <a:endParaRPr lang="ru-RU" dirty="0">
              <a:solidFill>
                <a:srgbClr val="00FF00"/>
              </a:solidFill>
            </a:endParaRPr>
          </a:p>
        </p:txBody>
      </p:sp>
      <p:pic>
        <p:nvPicPr>
          <p:cNvPr id="6" name="Picture 4" descr="bb6a3bd30a526d40f9f31eafb0a645a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7504" y="1600200"/>
            <a:ext cx="4104456" cy="5141168"/>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4648200" y="1600200"/>
            <a:ext cx="4316288" cy="5257800"/>
          </a:xfrm>
        </p:spPr>
        <p:txBody>
          <a:bodyPr>
            <a:normAutofit lnSpcReduction="10000"/>
          </a:bodyPr>
          <a:lstStyle/>
          <a:p>
            <a:endParaRPr lang="ru-RU" sz="1400" dirty="0" smtClean="0"/>
          </a:p>
          <a:p>
            <a:endParaRPr lang="ru-RU" sz="1400" dirty="0"/>
          </a:p>
          <a:p>
            <a:endParaRPr lang="ru-RU" sz="1400" dirty="0" smtClean="0"/>
          </a:p>
          <a:p>
            <a:pPr algn="just"/>
            <a:r>
              <a:rPr lang="ru-RU" sz="1600" dirty="0" smtClean="0"/>
              <a:t>Женский </a:t>
            </a:r>
            <a:r>
              <a:rPr lang="ru-RU" sz="1600" dirty="0"/>
              <a:t>костюм народов Дагестана состоит из штанов, рубахи, верхнего платья, головного убора, платка, передника, </a:t>
            </a:r>
            <a:r>
              <a:rPr lang="ru-RU" sz="1600" dirty="0" err="1"/>
              <a:t>полуши</a:t>
            </a:r>
            <a:r>
              <a:rPr lang="ru-RU" sz="1600" dirty="0"/>
              <a:t> (вариант верхней утепленной одежды), пояса, чулок, башмаков. Конечно, этот список не одинаков для каждой отдельной народности, и у одних народов могут носить один тип платья, у других - иной, а то и вовсе обходиться без какого-то элемента костюма.</a:t>
            </a:r>
          </a:p>
          <a:p>
            <a:pPr algn="just"/>
            <a:r>
              <a:rPr lang="ru-RU" sz="1600" dirty="0"/>
              <a:t>Женский аварский костюм наиболее разнообразен в своих формах .</a:t>
            </a:r>
            <a:r>
              <a:rPr lang="ru-RU" sz="1600" dirty="0" smtClean="0"/>
              <a:t> </a:t>
            </a:r>
            <a:endParaRPr lang="ru-RU" sz="1600" dirty="0"/>
          </a:p>
          <a:p>
            <a:pPr algn="just"/>
            <a:r>
              <a:rPr lang="ru-RU" sz="1600" dirty="0"/>
              <a:t>Рубахи встречаются разнообразного кроя – </a:t>
            </a:r>
            <a:r>
              <a:rPr lang="ru-RU" sz="1600" dirty="0" err="1"/>
              <a:t>туникообразного</a:t>
            </a:r>
            <a:r>
              <a:rPr lang="ru-RU" sz="1600" dirty="0"/>
              <a:t>, наиболее древнего, рубахи с плечевым швом и проймой, рубахи с отрезной талией, а также на кокетке. </a:t>
            </a:r>
          </a:p>
          <a:p>
            <a:endParaRPr lang="ru-RU" sz="1600" dirty="0"/>
          </a:p>
        </p:txBody>
      </p:sp>
    </p:spTree>
    <p:extLst>
      <p:ext uri="{BB962C8B-B14F-4D97-AF65-F5344CB8AC3E}">
        <p14:creationId xmlns:p14="http://schemas.microsoft.com/office/powerpoint/2010/main" val="37910617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508</TotalTime>
  <Words>1143</Words>
  <Application>Microsoft Office PowerPoint</Application>
  <PresentationFormat>Экран (4:3)</PresentationFormat>
  <Paragraphs>80</Paragraphs>
  <Slides>16</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Бумажная</vt:lpstr>
      <vt:lpstr>Знакомство с национальными костюмами народов России.</vt:lpstr>
      <vt:lpstr>                              Содержание</vt:lpstr>
      <vt:lpstr>Я, ты, он, она, вместе целая страна!</vt:lpstr>
      <vt:lpstr>Национальный Татарский костюм.</vt:lpstr>
      <vt:lpstr>Национальный Чувашский костюм.</vt:lpstr>
      <vt:lpstr>Национальный Удмуртский  костюм </vt:lpstr>
      <vt:lpstr>Национальный Башкирский  костюм.</vt:lpstr>
      <vt:lpstr>Национальный  Бурятский костюм. </vt:lpstr>
      <vt:lpstr>Национальный Аварский костюм </vt:lpstr>
      <vt:lpstr>Национальный Мордовский костюм.</vt:lpstr>
      <vt:lpstr>Национальный Якутский костюм </vt:lpstr>
      <vt:lpstr>Национальный Марийский костюм </vt:lpstr>
      <vt:lpstr>Национальный  Русский костюм </vt:lpstr>
      <vt:lpstr>Презентация PowerPoint</vt:lpstr>
      <vt:lpstr>Танец кадриль</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наташа</dc:creator>
  <cp:lastModifiedBy>наташа</cp:lastModifiedBy>
  <cp:revision>39</cp:revision>
  <cp:lastPrinted>2014-03-29T08:32:43Z</cp:lastPrinted>
  <dcterms:created xsi:type="dcterms:W3CDTF">2014-03-21T11:04:02Z</dcterms:created>
  <dcterms:modified xsi:type="dcterms:W3CDTF">2014-04-13T08:03:18Z</dcterms:modified>
</cp:coreProperties>
</file>