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4" r:id="rId4"/>
    <p:sldId id="257" r:id="rId5"/>
    <p:sldId id="272" r:id="rId6"/>
    <p:sldId id="259" r:id="rId7"/>
    <p:sldId id="262" r:id="rId8"/>
    <p:sldId id="265" r:id="rId9"/>
    <p:sldId id="266" r:id="rId10"/>
    <p:sldId id="270" r:id="rId11"/>
    <p:sldId id="264" r:id="rId12"/>
    <p:sldId id="263" r:id="rId13"/>
    <p:sldId id="273" r:id="rId14"/>
    <p:sldId id="268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11602"/>
    <a:srgbClr val="0033CC"/>
    <a:srgbClr val="CC00CC"/>
    <a:srgbClr val="FF3399"/>
    <a:srgbClr val="F8F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7061-0688-43CF-AA4A-AD2D11402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1192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0D9DB3-FD22-4780-B97D-52E48F03978C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795AD9-3BF1-47ED-97F5-F9135A48D0B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230124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>
                    <a:lumMod val="10000"/>
                  </a:schemeClr>
                </a:solidFill>
              </a:rPr>
              <a:t>Транспортир.</a:t>
            </a:r>
            <a:br>
              <a:rPr lang="ru-RU" sz="7200" dirty="0" smtClean="0">
                <a:solidFill>
                  <a:schemeClr val="accent3">
                    <a:lumMod val="10000"/>
                  </a:schemeClr>
                </a:solidFill>
              </a:rPr>
            </a:br>
            <a:r>
              <a:rPr lang="ru-RU" sz="7200" dirty="0" smtClean="0">
                <a:solidFill>
                  <a:schemeClr val="accent3">
                    <a:lumMod val="10000"/>
                  </a:schemeClr>
                </a:solidFill>
              </a:rPr>
              <a:t>Измерение углов.</a:t>
            </a:r>
            <a:endParaRPr lang="ru-RU" sz="72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7740352" y="55343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4000" dirty="0" smtClean="0">
                <a:solidFill>
                  <a:schemeClr val="accent3">
                    <a:lumMod val="10000"/>
                  </a:schemeClr>
                </a:solidFill>
              </a:rPr>
              <a:t>   Задача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096963"/>
            <a:ext cx="7491413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accent3">
                    <a:lumMod val="10000"/>
                  </a:schemeClr>
                </a:solidFill>
              </a:rPr>
              <a:t>Луч  ОС  лежит внутри угла  АОВ,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accent3">
                    <a:lumMod val="10000"/>
                  </a:schemeClr>
                </a:solidFill>
              </a:rPr>
              <a:t>причем     АОС = 37º,     ВОС = 19º.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chemeClr val="accent3">
                    <a:lumMod val="10000"/>
                  </a:schemeClr>
                </a:solidFill>
              </a:rPr>
              <a:t>   Чему равен угол АОВ? 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4581" name="Line 13"/>
          <p:cNvSpPr>
            <a:spLocks noChangeShapeType="1"/>
          </p:cNvSpPr>
          <p:nvPr/>
        </p:nvSpPr>
        <p:spPr bwMode="auto">
          <a:xfrm flipH="1">
            <a:off x="2450874" y="2924944"/>
            <a:ext cx="1512887" cy="2232025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2" name="Line 14"/>
          <p:cNvSpPr>
            <a:spLocks noChangeShapeType="1"/>
          </p:cNvSpPr>
          <p:nvPr/>
        </p:nvSpPr>
        <p:spPr bwMode="auto">
          <a:xfrm>
            <a:off x="2411413" y="5156969"/>
            <a:ext cx="3168650" cy="0"/>
          </a:xfrm>
          <a:prstGeom prst="line">
            <a:avLst/>
          </a:prstGeom>
          <a:noFill/>
          <a:ln w="444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3" name="Line 15"/>
          <p:cNvSpPr>
            <a:spLocks noChangeShapeType="1"/>
          </p:cNvSpPr>
          <p:nvPr/>
        </p:nvSpPr>
        <p:spPr bwMode="auto">
          <a:xfrm flipV="1">
            <a:off x="2450874" y="4093570"/>
            <a:ext cx="3240087" cy="1081088"/>
          </a:xfrm>
          <a:prstGeom prst="line">
            <a:avLst/>
          </a:prstGeom>
          <a:noFill/>
          <a:ln w="25400">
            <a:solidFill>
              <a:srgbClr val="1318D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Text Box 18"/>
          <p:cNvSpPr txBox="1">
            <a:spLocks noChangeArrowheads="1"/>
          </p:cNvSpPr>
          <p:nvPr/>
        </p:nvSpPr>
        <p:spPr bwMode="auto">
          <a:xfrm>
            <a:off x="3265319" y="2780928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24585" name="Text Box 19"/>
          <p:cNvSpPr txBox="1">
            <a:spLocks noChangeArrowheads="1"/>
          </p:cNvSpPr>
          <p:nvPr/>
        </p:nvSpPr>
        <p:spPr bwMode="auto">
          <a:xfrm>
            <a:off x="4860925" y="3574457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131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4586" name="Text Box 20"/>
          <p:cNvSpPr txBox="1">
            <a:spLocks noChangeArrowheads="1"/>
          </p:cNvSpPr>
          <p:nvPr/>
        </p:nvSpPr>
        <p:spPr bwMode="auto">
          <a:xfrm>
            <a:off x="5569921" y="517465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4587" name="Text Box 21"/>
          <p:cNvSpPr txBox="1">
            <a:spLocks noChangeArrowheads="1"/>
          </p:cNvSpPr>
          <p:nvPr/>
        </p:nvSpPr>
        <p:spPr bwMode="auto">
          <a:xfrm>
            <a:off x="1908175" y="4915102"/>
            <a:ext cx="43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chemeClr val="accent3">
                    <a:lumMod val="10000"/>
                  </a:schemeClr>
                </a:solidFill>
              </a:rPr>
              <a:t>О</a:t>
            </a:r>
          </a:p>
        </p:txBody>
      </p:sp>
      <p:graphicFrame>
        <p:nvGraphicFramePr>
          <p:cNvPr id="245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916217"/>
              </p:ext>
            </p:extLst>
          </p:nvPr>
        </p:nvGraphicFramePr>
        <p:xfrm>
          <a:off x="2103892" y="1628800"/>
          <a:ext cx="431800" cy="47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Формула" r:id="rId3" imgW="164957" imgH="152268" progId="Equation.3">
                  <p:embed/>
                </p:oleObj>
              </mc:Choice>
              <mc:Fallback>
                <p:oleObj name="Формула" r:id="rId3" imgW="164957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892" y="1628800"/>
                        <a:ext cx="431800" cy="47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3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4290696"/>
              </p:ext>
            </p:extLst>
          </p:nvPr>
        </p:nvGraphicFramePr>
        <p:xfrm>
          <a:off x="4579505" y="1700808"/>
          <a:ext cx="3952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Формула" r:id="rId5" imgW="164957" imgH="152268" progId="Equation.3">
                  <p:embed/>
                </p:oleObj>
              </mc:Choice>
              <mc:Fallback>
                <p:oleObj name="Формула" r:id="rId5" imgW="164957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505" y="1700808"/>
                        <a:ext cx="3952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уга 1"/>
          <p:cNvSpPr/>
          <p:nvPr/>
        </p:nvSpPr>
        <p:spPr>
          <a:xfrm>
            <a:off x="2305762" y="4717458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154748" y="4410548"/>
            <a:ext cx="43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altLang="ru-RU" sz="36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7401" y="5631858"/>
                <a:ext cx="5647636" cy="70788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ru-RU" sz="4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37</a:t>
                </a:r>
                <a:r>
                  <a:rPr lang="ru-RU" sz="4000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4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+ 19</a:t>
                </a:r>
                <a:r>
                  <a:rPr lang="ru-RU" sz="4000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4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= 56</a:t>
                </a:r>
                <a:r>
                  <a:rPr lang="ru-RU" sz="4000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4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r>
                      <a:rPr lang="ru-RU" sz="4000" i="1" smtClean="0">
                        <a:solidFill>
                          <a:schemeClr val="accent3">
                            <a:lumMod val="10000"/>
                          </a:schemeClr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ru-RU" sz="4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АОВ</a:t>
                </a:r>
                <a:endParaRPr lang="ru-RU" sz="4000" dirty="0">
                  <a:solidFill>
                    <a:schemeClr val="accent3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01" y="5631858"/>
                <a:ext cx="5647636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3767" t="-14286" r="-2583" b="-33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57401" y="6334780"/>
            <a:ext cx="2028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</a:rPr>
              <a:t>Ответ. 56</a:t>
            </a:r>
            <a:r>
              <a:rPr lang="ru-RU" sz="28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8538987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 animBg="1"/>
      <p:bldP spid="24584" grpId="0"/>
      <p:bldP spid="24585" grpId="0"/>
      <p:bldP spid="24586" grpId="0"/>
      <p:bldP spid="24587" grpId="0"/>
      <p:bldP spid="2" grpId="0" animBg="1"/>
      <p:bldP spid="15" grpId="0"/>
      <p:bldP spid="3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24837" y="444165"/>
            <a:ext cx="7354886" cy="140487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4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величину угла СВЕ.</a:t>
            </a: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3600" dirty="0" smtClean="0"/>
              <a:t> </a:t>
            </a:r>
            <a:br>
              <a:rPr lang="ru-RU" altLang="ru-RU" sz="3600" dirty="0" smtClean="0"/>
            </a:br>
            <a:endParaRPr lang="ru-RU" altLang="ru-RU" sz="36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31912" y="2132856"/>
            <a:ext cx="1" cy="2520107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31913" y="4652963"/>
            <a:ext cx="3384103" cy="23425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331913" y="2924944"/>
            <a:ext cx="3240087" cy="17187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31914" y="4437063"/>
            <a:ext cx="143668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64299" y="4087592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2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471" y="3502817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ru-RU" sz="3200" b="1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2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3132" y="184046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200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3134" y="4437063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200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2280" y="263255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42610" y="464370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200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9104" y="116632"/>
            <a:ext cx="2245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</a:rPr>
              <a:t>Задача 2.</a:t>
            </a:r>
            <a:endParaRPr lang="ru-RU" sz="36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26" name="Дуга 25"/>
          <p:cNvSpPr/>
          <p:nvPr/>
        </p:nvSpPr>
        <p:spPr>
          <a:xfrm rot="2216623">
            <a:off x="1614804" y="4200001"/>
            <a:ext cx="582394" cy="623678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2613" y="5348534"/>
                <a:ext cx="6425157" cy="7694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ru-RU" sz="4400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4400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– 60</a:t>
                </a:r>
                <a:r>
                  <a:rPr lang="ru-RU" sz="4400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30</a:t>
                </a:r>
                <a:r>
                  <a:rPr lang="ru-RU" sz="4400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- </a:t>
                </a:r>
                <a14:m>
                  <m:oMath xmlns:m="http://schemas.openxmlformats.org/officeDocument/2006/math">
                    <m:r>
                      <a:rPr lang="ru-RU" sz="4400" b="0" i="1" smtClean="0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СВЕ </a:t>
                </a:r>
                <a:endParaRPr lang="ru-RU" sz="4400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13" y="5348534"/>
                <a:ext cx="6425157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3879" t="-16154" r="-3311" b="-3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83252" y="6288549"/>
            <a:ext cx="2028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</a:rPr>
              <a:t>Ответ. 30</a:t>
            </a:r>
            <a:r>
              <a:rPr lang="ru-RU" sz="28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8604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 animBg="1"/>
      <p:bldP spid="27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H="1">
            <a:off x="3422269" y="1587300"/>
            <a:ext cx="3598292" cy="3672408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2267745" y="3068960"/>
            <a:ext cx="3313448" cy="1152128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4469" y="3645024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u-RU" sz="2800" b="1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2473498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2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240794"/>
            <a:ext cx="2245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</a:rPr>
              <a:t>Задача 3.</a:t>
            </a:r>
            <a:endParaRPr lang="ru-RU" sz="36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641" y="879414"/>
            <a:ext cx="7402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  <a:t>Найти величину угла МОК.   </a:t>
            </a:r>
            <a:endParaRPr lang="ru-RU" sz="40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2881507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9761" y="4869160"/>
            <a:ext cx="401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363544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8671" y="177281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7001512">
            <a:off x="5266928" y="2796250"/>
            <a:ext cx="914400" cy="914400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5641" y="5521318"/>
                <a:ext cx="7130478" cy="7694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180</a:t>
                </a:r>
                <a:r>
                  <a:rPr lang="ru-RU" sz="4400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– 30</a:t>
                </a:r>
                <a:r>
                  <a:rPr lang="ru-RU" sz="4400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150</a:t>
                </a:r>
                <a:r>
                  <a:rPr lang="ru-RU" sz="4400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</a:t>
                </a:r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- </a:t>
                </a:r>
                <a14:m>
                  <m:oMath xmlns:m="http://schemas.openxmlformats.org/officeDocument/2006/math">
                    <m:r>
                      <a:rPr lang="ru-RU" sz="4400" b="0" i="1" smtClean="0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44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МОК </a:t>
                </a:r>
                <a:endParaRPr lang="ru-RU" sz="4400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41" y="5521318"/>
                <a:ext cx="7130478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3410" t="-17054" r="-2984" b="-395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83252" y="6288549"/>
            <a:ext cx="2229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</a:rPr>
              <a:t>Ответ. 150</a:t>
            </a:r>
            <a:r>
              <a:rPr lang="ru-RU" sz="28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272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  <p:bldP spid="20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40794"/>
            <a:ext cx="2245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</a:rPr>
              <a:t>Задача 4.</a:t>
            </a:r>
            <a:endParaRPr lang="ru-RU" sz="3600" dirty="0">
              <a:solidFill>
                <a:schemeClr val="accent3">
                  <a:lumMod val="1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15616" y="4149080"/>
            <a:ext cx="504056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3848" y="1700808"/>
            <a:ext cx="0" cy="2448272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203848" y="3465004"/>
            <a:ext cx="2736304" cy="68407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03848" y="2780928"/>
            <a:ext cx="2304256" cy="1368152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987824" y="3933056"/>
            <a:ext cx="216024" cy="216024"/>
          </a:xfrm>
          <a:prstGeom prst="rect">
            <a:avLst/>
          </a:prstGeom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060917" y="42210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111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400" b="1" dirty="0">
              <a:solidFill>
                <a:srgbClr val="1116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8001" y="158034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11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77488" y="300185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11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1874" y="419806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11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3353" y="42210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11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8837" y="3589575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111602"/>
                </a:solidFill>
              </a:rPr>
              <a:t>?</a:t>
            </a:r>
            <a:endParaRPr lang="ru-RU" sz="3200" b="1" dirty="0">
              <a:solidFill>
                <a:srgbClr val="11160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35314" y="24495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1116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="1" dirty="0">
              <a:solidFill>
                <a:srgbClr val="1116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7579" y="3095900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111602"/>
                </a:solidFill>
              </a:rPr>
              <a:t>90</a:t>
            </a:r>
            <a:r>
              <a:rPr lang="ru-RU" sz="2800" b="1" baseline="30000" dirty="0" smtClean="0">
                <a:solidFill>
                  <a:srgbClr val="111602"/>
                </a:solidFill>
              </a:rPr>
              <a:t>0</a:t>
            </a:r>
            <a:endParaRPr lang="ru-RU" sz="2800" b="1" dirty="0">
              <a:solidFill>
                <a:srgbClr val="1116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51606" y="3048821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111602"/>
                </a:solidFill>
              </a:rPr>
              <a:t>45</a:t>
            </a:r>
            <a:r>
              <a:rPr lang="ru-RU" sz="2800" b="1" baseline="30000" dirty="0" smtClean="0">
                <a:solidFill>
                  <a:srgbClr val="111602"/>
                </a:solidFill>
              </a:rPr>
              <a:t>0</a:t>
            </a:r>
            <a:endParaRPr lang="ru-RU" sz="2800" b="1" dirty="0">
              <a:solidFill>
                <a:srgbClr val="11160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59098" y="3313698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111602"/>
                </a:solidFill>
              </a:rPr>
              <a:t>30</a:t>
            </a:r>
            <a:r>
              <a:rPr lang="ru-RU" sz="2800" b="1" baseline="30000" dirty="0" smtClean="0">
                <a:solidFill>
                  <a:srgbClr val="111602"/>
                </a:solidFill>
              </a:rPr>
              <a:t>0</a:t>
            </a:r>
            <a:endParaRPr lang="ru-RU" sz="2800" b="1" dirty="0">
              <a:solidFill>
                <a:srgbClr val="111602"/>
              </a:solidFill>
            </a:endParaRPr>
          </a:p>
        </p:txBody>
      </p:sp>
      <p:sp>
        <p:nvSpPr>
          <p:cNvPr id="27" name="Дуга 26"/>
          <p:cNvSpPr/>
          <p:nvPr/>
        </p:nvSpPr>
        <p:spPr>
          <a:xfrm>
            <a:off x="4355976" y="3807042"/>
            <a:ext cx="423883" cy="621857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35868" y="4941167"/>
            <a:ext cx="7934513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ru-RU" sz="4400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4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(90</a:t>
            </a:r>
            <a:r>
              <a:rPr lang="ru-RU" sz="4400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4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+ 45</a:t>
            </a:r>
            <a:r>
              <a:rPr lang="ru-RU" sz="4400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4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+30</a:t>
            </a:r>
            <a:r>
              <a:rPr lang="ru-RU" sz="4400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4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 15</a:t>
            </a:r>
            <a:r>
              <a:rPr lang="ru-RU" sz="4400" baseline="300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ru-RU" sz="4400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400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5641" y="879414"/>
            <a:ext cx="7361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  <a:t>Найти величину угла ЕВО.   </a:t>
            </a:r>
            <a:endParaRPr lang="ru-RU" sz="40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504" y="6026939"/>
            <a:ext cx="2285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10000"/>
                  </a:schemeClr>
                </a:solidFill>
              </a:rPr>
              <a:t>Ответ. 15</a:t>
            </a:r>
            <a:r>
              <a:rPr lang="ru-RU" sz="32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05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2474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№№ </a:t>
            </a:r>
            <a:r>
              <a:rPr lang="ru-RU" sz="3600" b="1" dirty="0">
                <a:solidFill>
                  <a:schemeClr val="accent3">
                    <a:lumMod val="10000"/>
                  </a:schemeClr>
                </a:solidFill>
              </a:rPr>
              <a:t>1685, 1690.</a:t>
            </a:r>
          </a:p>
          <a:p>
            <a:r>
              <a:rPr lang="ru-RU" sz="3600" b="1" dirty="0">
                <a:solidFill>
                  <a:schemeClr val="accent3">
                    <a:lumMod val="10000"/>
                  </a:schemeClr>
                </a:solidFill>
              </a:rPr>
              <a:t>Построить 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и обозначить углы величиной  25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>
                <a:solidFill>
                  <a:schemeClr val="accent3">
                    <a:lumMod val="10000"/>
                  </a:schemeClr>
                </a:solidFill>
              </a:rPr>
              <a:t>, 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68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>
                <a:solidFill>
                  <a:schemeClr val="accent3">
                    <a:lumMod val="10000"/>
                  </a:schemeClr>
                </a:solidFill>
              </a:rPr>
              <a:t>, 115</a:t>
            </a:r>
            <a:r>
              <a:rPr lang="ru-RU" sz="3600" b="1" baseline="30000" dirty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>
                <a:solidFill>
                  <a:schemeClr val="accent3">
                    <a:lumMod val="10000"/>
                  </a:schemeClr>
                </a:solidFill>
              </a:rPr>
              <a:t>. </a:t>
            </a:r>
          </a:p>
          <a:p>
            <a:endParaRPr lang="ru-RU" sz="36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260648"/>
            <a:ext cx="4694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Домашнее задание:</a:t>
            </a:r>
            <a:endParaRPr lang="ru-RU" sz="36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639" y="3140968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111602"/>
                </a:solidFill>
              </a:rPr>
              <a:t> </a:t>
            </a:r>
            <a:r>
              <a:rPr lang="ru-RU" sz="2800" b="1" dirty="0" smtClean="0">
                <a:solidFill>
                  <a:srgbClr val="111602"/>
                </a:solidFill>
              </a:rPr>
              <a:t>Задача. </a:t>
            </a:r>
          </a:p>
          <a:p>
            <a:r>
              <a:rPr lang="ru-RU" sz="2800" b="1" dirty="0" smtClean="0">
                <a:solidFill>
                  <a:srgbClr val="111602"/>
                </a:solidFill>
              </a:rPr>
              <a:t>Можно </a:t>
            </a:r>
            <a:r>
              <a:rPr lang="ru-RU" sz="2800" b="1" dirty="0">
                <a:solidFill>
                  <a:srgbClr val="111602"/>
                </a:solidFill>
              </a:rPr>
              <a:t>ли построить треугольник  АВС, в котором угол  А равен 40˚, угол  В равен 80˚, угол  С равен 50˚? Объясни.</a:t>
            </a:r>
          </a:p>
          <a:p>
            <a:r>
              <a:rPr lang="ru-RU" sz="2800" b="1" dirty="0">
                <a:solidFill>
                  <a:srgbClr val="111602"/>
                </a:solidFill>
              </a:rPr>
              <a:t/>
            </a:r>
            <a:br>
              <a:rPr lang="ru-RU" sz="2800" b="1" dirty="0">
                <a:solidFill>
                  <a:srgbClr val="111602"/>
                </a:solidFill>
              </a:rPr>
            </a:br>
            <a:endParaRPr lang="ru-RU" sz="2800" b="1" dirty="0">
              <a:solidFill>
                <a:srgbClr val="1116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14313" y="260648"/>
            <a:ext cx="8515350" cy="152529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00"/>
                </a:solidFill>
                <a:cs typeface="Times New Roman" pitchFamily="18" charset="0"/>
              </a:rPr>
              <a:t>На всех часах определить градусную меру угла между маленькой и большой стрелкой.</a:t>
            </a:r>
            <a:endParaRPr lang="ru-RU" sz="4000" b="1" dirty="0" smtClean="0"/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1187624" y="2235655"/>
            <a:ext cx="695396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3">
                    <a:lumMod val="10000"/>
                  </a:schemeClr>
                </a:solidFill>
                <a:latin typeface="Arial" charset="0"/>
                <a:cs typeface="Times New Roman" pitchFamily="18" charset="0"/>
              </a:rPr>
              <a:t>№1             </a:t>
            </a:r>
            <a:r>
              <a:rPr lang="ru-RU" altLang="ru-RU" sz="2800" dirty="0" smtClean="0">
                <a:solidFill>
                  <a:schemeClr val="accent3">
                    <a:lumMod val="10000"/>
                  </a:schemeClr>
                </a:solidFill>
                <a:latin typeface="Arial" charset="0"/>
                <a:cs typeface="Times New Roman" pitchFamily="18" charset="0"/>
              </a:rPr>
              <a:t>       </a:t>
            </a:r>
            <a:r>
              <a:rPr lang="ru-RU" altLang="ru-RU" sz="2800" dirty="0">
                <a:solidFill>
                  <a:schemeClr val="accent3">
                    <a:lumMod val="10000"/>
                  </a:schemeClr>
                </a:solidFill>
                <a:latin typeface="Arial" charset="0"/>
                <a:cs typeface="Times New Roman" pitchFamily="18" charset="0"/>
              </a:rPr>
              <a:t>№2       </a:t>
            </a:r>
            <a:r>
              <a:rPr lang="ru-RU" altLang="ru-RU" sz="2800" dirty="0" smtClean="0">
                <a:solidFill>
                  <a:schemeClr val="accent3">
                    <a:lumMod val="10000"/>
                  </a:schemeClr>
                </a:solidFill>
                <a:latin typeface="Arial" charset="0"/>
                <a:cs typeface="Times New Roman" pitchFamily="18" charset="0"/>
              </a:rPr>
              <a:t>           </a:t>
            </a:r>
            <a:r>
              <a:rPr lang="ru-RU" altLang="ru-RU" sz="2800" dirty="0">
                <a:solidFill>
                  <a:schemeClr val="accent3">
                    <a:lumMod val="10000"/>
                  </a:schemeClr>
                </a:solidFill>
                <a:latin typeface="Arial" charset="0"/>
                <a:cs typeface="Times New Roman" pitchFamily="18" charset="0"/>
              </a:rPr>
              <a:t>№3                </a:t>
            </a:r>
            <a:endParaRPr lang="ru-RU" altLang="ru-RU" sz="2800" dirty="0">
              <a:solidFill>
                <a:schemeClr val="accent3">
                  <a:lumMod val="10000"/>
                </a:schemeClr>
              </a:solidFill>
              <a:latin typeface="Arial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" t="1587" r="24702" b="1587"/>
          <a:stretch/>
        </p:blipFill>
        <p:spPr bwMode="auto">
          <a:xfrm>
            <a:off x="394961" y="2762931"/>
            <a:ext cx="7344631" cy="23580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1243467" y="5145470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</a:rPr>
              <a:t>90</a:t>
            </a:r>
            <a:r>
              <a:rPr lang="ru-RU" sz="3600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36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7068" y="5138016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accent3">
                    <a:lumMod val="10000"/>
                  </a:schemeClr>
                </a:solidFill>
              </a:rPr>
              <a:t>6</a:t>
            </a:r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36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3952" y="5120944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10000"/>
                  </a:schemeClr>
                </a:solidFill>
              </a:rPr>
              <a:t>180</a:t>
            </a:r>
            <a:r>
              <a:rPr lang="ru-RU" sz="3600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3600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95536" y="404664"/>
                <a:ext cx="4572000" cy="56323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6000" b="1" i="1" smtClean="0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6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 = 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44</a:t>
                </a:r>
                <a:r>
                  <a:rPr lang="ru-RU" sz="6000" b="1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ru-RU" sz="6000" b="1" i="1" dirty="0" smtClean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r>
                      <a:rPr lang="ru-RU" sz="6000" b="1" i="1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6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 = 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90</a:t>
                </a:r>
                <a:r>
                  <a:rPr lang="ru-RU" sz="6000" b="1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endParaRPr lang="ru-RU" sz="6000" b="1" i="1" dirty="0" smtClean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r>
                      <a:rPr lang="ru-RU" sz="6000" b="1" i="1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6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 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92</a:t>
                </a:r>
                <a:r>
                  <a:rPr lang="ru-RU" sz="6000" b="1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endParaRPr lang="ru-RU" sz="6000" b="1" i="1" dirty="0" smtClean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r>
                      <a:rPr lang="ru-RU" sz="6000" b="1" i="1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6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К = 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180</a:t>
                </a:r>
                <a:r>
                  <a:rPr lang="ru-RU" sz="6000" b="1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sz="6000" b="1" i="1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6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М = 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32</a:t>
                </a:r>
                <a:r>
                  <a:rPr lang="ru-RU" sz="6000" b="1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6000" b="1" i="1" dirty="0" smtClean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r>
                      <a:rPr lang="ru-RU" sz="6000" b="1" i="1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6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Х = </a:t>
                </a:r>
                <a:r>
                  <a:rPr lang="ru-RU" sz="6000" b="1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130</a:t>
                </a:r>
                <a:r>
                  <a:rPr lang="ru-RU" sz="6000" b="1" baseline="30000" dirty="0" smtClean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ru-RU" sz="6000" b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4572000" cy="5632311"/>
              </a:xfrm>
              <a:prstGeom prst="rect">
                <a:avLst/>
              </a:prstGeom>
              <a:blipFill rotWithShape="1">
                <a:blip r:embed="rId2"/>
                <a:stretch>
                  <a:fillRect t="-3355" b="-7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1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404664"/>
                <a:ext cx="223971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i="1">
                        <a:solidFill>
                          <a:schemeClr val="accent3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ru-RU" sz="4000" b="1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 = 44</a:t>
                </a:r>
                <a:r>
                  <a:rPr lang="ru-RU" sz="4000" b="1" baseline="30000" dirty="0">
                    <a:solidFill>
                      <a:schemeClr val="accent3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ru-RU" sz="4000" b="1" i="1" dirty="0">
                  <a:solidFill>
                    <a:schemeClr val="accent3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4664"/>
                <a:ext cx="2239716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6239" r="-5978" b="-418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2006622" y="4153348"/>
            <a:ext cx="1557880" cy="1507901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13643" y="537321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tx2">
                    <a:lumMod val="10000"/>
                  </a:schemeClr>
                </a:solidFill>
              </a:rPr>
              <a:t>А</a:t>
            </a:r>
          </a:p>
        </p:txBody>
      </p:sp>
      <p:pic>
        <p:nvPicPr>
          <p:cNvPr id="6146" name="Picture 2" descr="Транспортир СТАММ 10см, тонированный, ТР13. . Фото, характер…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" t="16275" r="2049" b="23231"/>
          <a:stretch/>
        </p:blipFill>
        <p:spPr bwMode="auto">
          <a:xfrm>
            <a:off x="3456000" y="38082"/>
            <a:ext cx="5688000" cy="35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979712" y="5661248"/>
            <a:ext cx="4320480" cy="0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564502" y="4077132"/>
            <a:ext cx="95601" cy="87998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 rot="2939236">
            <a:off x="4011287" y="3444263"/>
            <a:ext cx="242316" cy="44425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3218 L -0.4724 0.436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>
            <a:stCxn id="32" idx="0"/>
          </p:cNvCxnSpPr>
          <p:nvPr/>
        </p:nvCxnSpPr>
        <p:spPr>
          <a:xfrm>
            <a:off x="1569751" y="4471254"/>
            <a:ext cx="5378513" cy="0"/>
          </a:xfrm>
          <a:prstGeom prst="line">
            <a:avLst/>
          </a:prstGeom>
          <a:ln w="38100">
            <a:solidFill>
              <a:srgbClr val="11160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151313" y="2996952"/>
            <a:ext cx="2292895" cy="1474302"/>
          </a:xfrm>
          <a:prstGeom prst="line">
            <a:avLst/>
          </a:prstGeom>
          <a:ln w="38100">
            <a:solidFill>
              <a:srgbClr val="11160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58599" y="1988840"/>
            <a:ext cx="1" cy="2454933"/>
          </a:xfrm>
          <a:prstGeom prst="line">
            <a:avLst/>
          </a:prstGeom>
          <a:ln w="38100">
            <a:solidFill>
              <a:srgbClr val="11160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5696" y="2852936"/>
            <a:ext cx="2315617" cy="1618316"/>
          </a:xfrm>
          <a:prstGeom prst="line">
            <a:avLst/>
          </a:prstGeom>
          <a:ln w="38100">
            <a:solidFill>
              <a:srgbClr val="11160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57994" y="447125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36718" y="3041815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60232" y="457560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3888" y="172723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39556" y="452911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75656" y="28529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2800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1836357" y="2852938"/>
            <a:ext cx="2315617" cy="1618316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158599" y="1988840"/>
            <a:ext cx="1" cy="2454933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1569751" y="4480487"/>
            <a:ext cx="265024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4171350" y="2981131"/>
            <a:ext cx="2292895" cy="147430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171350" y="4464470"/>
            <a:ext cx="2782609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3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800" dirty="0" smtClean="0">
                <a:solidFill>
                  <a:srgbClr val="003300"/>
                </a:solidFill>
              </a:rPr>
              <a:t>   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dirty="0">
                <a:solidFill>
                  <a:srgbClr val="003300"/>
                </a:solidFill>
              </a:rPr>
              <a:t> </a:t>
            </a:r>
            <a:r>
              <a:rPr lang="ru-RU" sz="1800" dirty="0" smtClean="0">
                <a:solidFill>
                  <a:srgbClr val="003300"/>
                </a:solidFill>
              </a:rPr>
              <a:t>                </a:t>
            </a:r>
            <a:r>
              <a:rPr lang="ru-RU" sz="2000" dirty="0" smtClean="0">
                <a:solidFill>
                  <a:srgbClr val="003300"/>
                </a:solidFill>
              </a:rPr>
              <a:t>А             </a:t>
            </a:r>
            <a:r>
              <a:rPr lang="en-US" sz="2000" dirty="0" smtClean="0">
                <a:solidFill>
                  <a:srgbClr val="003300"/>
                </a:solidFill>
              </a:rPr>
              <a:t>Z       </a:t>
            </a:r>
            <a:r>
              <a:rPr lang="ru-RU" sz="2000" dirty="0" smtClean="0">
                <a:solidFill>
                  <a:srgbClr val="003300"/>
                </a:solidFill>
              </a:rPr>
              <a:t>       </a:t>
            </a:r>
            <a:r>
              <a:rPr lang="en-US" sz="2000" dirty="0" smtClean="0">
                <a:solidFill>
                  <a:srgbClr val="003300"/>
                </a:solidFill>
              </a:rPr>
              <a:t>        F               </a:t>
            </a:r>
            <a:r>
              <a:rPr lang="ru-RU" sz="2000" dirty="0" smtClean="0">
                <a:solidFill>
                  <a:srgbClr val="003300"/>
                </a:solidFill>
              </a:rPr>
              <a:t>   </a:t>
            </a:r>
            <a:r>
              <a:rPr lang="en-US" sz="2000" dirty="0" smtClean="0">
                <a:solidFill>
                  <a:srgbClr val="003300"/>
                </a:solidFill>
              </a:rPr>
              <a:t> </a:t>
            </a:r>
            <a:r>
              <a:rPr lang="ru-RU" sz="2000" dirty="0" smtClean="0">
                <a:solidFill>
                  <a:srgbClr val="003300"/>
                </a:solidFill>
              </a:rPr>
              <a:t>  </a:t>
            </a:r>
            <a:r>
              <a:rPr lang="en-US" sz="2000" dirty="0" smtClean="0">
                <a:solidFill>
                  <a:srgbClr val="003300"/>
                </a:solidFill>
              </a:rPr>
              <a:t>   O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 </a:t>
            </a:r>
            <a:r>
              <a:rPr lang="en-US" sz="2000" dirty="0" smtClean="0">
                <a:solidFill>
                  <a:srgbClr val="003300"/>
                </a:solidFill>
              </a:rPr>
              <a:t>          N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</a:rPr>
              <a:t>      </a:t>
            </a:r>
            <a:r>
              <a:rPr lang="en-US" sz="2000" dirty="0" smtClean="0">
                <a:solidFill>
                  <a:srgbClr val="003300"/>
                </a:solidFill>
              </a:rPr>
              <a:t>B                M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 </a:t>
            </a:r>
            <a:r>
              <a:rPr lang="en-US" sz="2000" dirty="0" smtClean="0">
                <a:solidFill>
                  <a:srgbClr val="003300"/>
                </a:solidFill>
              </a:rPr>
              <a:t> G      E            </a:t>
            </a:r>
            <a:r>
              <a:rPr lang="ru-RU" sz="2000" dirty="0" smtClean="0">
                <a:solidFill>
                  <a:srgbClr val="003300"/>
                </a:solidFill>
              </a:rPr>
              <a:t>  </a:t>
            </a:r>
            <a:r>
              <a:rPr lang="en-US" sz="2000" dirty="0" smtClean="0">
                <a:solidFill>
                  <a:srgbClr val="003300"/>
                </a:solidFill>
              </a:rPr>
              <a:t>    P      L          </a:t>
            </a:r>
            <a:r>
              <a:rPr lang="ru-RU" sz="2000" dirty="0" smtClean="0">
                <a:solidFill>
                  <a:srgbClr val="003300"/>
                </a:solidFill>
              </a:rPr>
              <a:t> </a:t>
            </a:r>
            <a:r>
              <a:rPr lang="en-US" sz="2000" dirty="0" smtClean="0">
                <a:solidFill>
                  <a:srgbClr val="003300"/>
                </a:solidFill>
              </a:rPr>
              <a:t>     K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</a:rPr>
              <a:t>     </a:t>
            </a:r>
            <a:r>
              <a:rPr lang="en-US" sz="2000" dirty="0" smtClean="0">
                <a:solidFill>
                  <a:srgbClr val="003300"/>
                </a:solidFill>
              </a:rPr>
              <a:t>N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</a:t>
            </a:r>
            <a:r>
              <a:rPr lang="en-US" sz="2000" dirty="0" smtClean="0">
                <a:solidFill>
                  <a:srgbClr val="003300"/>
                </a:solidFill>
              </a:rPr>
              <a:t>     X                 T     </a:t>
            </a:r>
            <a:r>
              <a:rPr lang="ru-RU" sz="2000" dirty="0" smtClean="0">
                <a:solidFill>
                  <a:srgbClr val="003300"/>
                </a:solidFill>
              </a:rPr>
              <a:t>   </a:t>
            </a:r>
            <a:r>
              <a:rPr lang="en-US" sz="2000" dirty="0" smtClean="0">
                <a:solidFill>
                  <a:srgbClr val="003300"/>
                </a:solidFill>
              </a:rPr>
              <a:t>B     </a:t>
            </a:r>
            <a:r>
              <a:rPr lang="ru-RU" sz="2000" dirty="0" smtClean="0">
                <a:solidFill>
                  <a:srgbClr val="003300"/>
                </a:solidFill>
              </a:rPr>
              <a:t>            </a:t>
            </a:r>
            <a:r>
              <a:rPr lang="en-US" sz="2000" dirty="0" smtClean="0">
                <a:solidFill>
                  <a:srgbClr val="003300"/>
                </a:solidFill>
              </a:rPr>
              <a:t>E  </a:t>
            </a:r>
            <a:r>
              <a:rPr lang="ru-RU" sz="2000" dirty="0" smtClean="0">
                <a:solidFill>
                  <a:srgbClr val="003300"/>
                </a:solidFill>
              </a:rPr>
              <a:t> </a:t>
            </a:r>
            <a:r>
              <a:rPr lang="en-US" sz="2000" dirty="0" smtClean="0">
                <a:solidFill>
                  <a:srgbClr val="003300"/>
                </a:solidFill>
              </a:rPr>
              <a:t>  A        </a:t>
            </a:r>
            <a:r>
              <a:rPr lang="ru-RU" sz="2000" dirty="0" smtClean="0">
                <a:solidFill>
                  <a:srgbClr val="003300"/>
                </a:solidFill>
              </a:rPr>
              <a:t>   </a:t>
            </a:r>
            <a:r>
              <a:rPr lang="en-US" sz="2000" dirty="0" smtClean="0">
                <a:solidFill>
                  <a:srgbClr val="003300"/>
                </a:solidFill>
              </a:rPr>
              <a:t>       B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</a:rPr>
              <a:t>       </a:t>
            </a:r>
            <a:r>
              <a:rPr lang="en-US" sz="2000" dirty="0" smtClean="0">
                <a:solidFill>
                  <a:srgbClr val="003300"/>
                </a:solidFill>
              </a:rPr>
              <a:t>Z              F  </a:t>
            </a:r>
            <a:r>
              <a:rPr lang="ru-RU" sz="2000" dirty="0" smtClean="0">
                <a:solidFill>
                  <a:srgbClr val="003300"/>
                </a:solidFill>
              </a:rPr>
              <a:t>  </a:t>
            </a:r>
            <a:r>
              <a:rPr lang="en-US" sz="2000" dirty="0" smtClean="0">
                <a:solidFill>
                  <a:srgbClr val="003300"/>
                </a:solidFill>
              </a:rPr>
              <a:t>   K         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</a:t>
            </a:r>
            <a:r>
              <a:rPr lang="en-US" sz="2000" dirty="0" smtClean="0">
                <a:solidFill>
                  <a:srgbClr val="003300"/>
                </a:solidFill>
              </a:rPr>
              <a:t>  C          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</a:t>
            </a:r>
            <a:r>
              <a:rPr lang="en-US" sz="2000" dirty="0" smtClean="0">
                <a:solidFill>
                  <a:srgbClr val="003300"/>
                </a:solidFill>
              </a:rPr>
              <a:t>C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</a:rPr>
              <a:t>    </a:t>
            </a:r>
            <a:r>
              <a:rPr lang="en-US" sz="2000" dirty="0" smtClean="0">
                <a:solidFill>
                  <a:srgbClr val="003300"/>
                </a:solidFill>
              </a:rPr>
              <a:t>X          </a:t>
            </a:r>
            <a:r>
              <a:rPr lang="ru-RU" sz="2000" dirty="0" smtClean="0">
                <a:solidFill>
                  <a:srgbClr val="003300"/>
                </a:solidFill>
              </a:rPr>
              <a:t>  </a:t>
            </a:r>
            <a:r>
              <a:rPr lang="en-US" sz="2000" dirty="0" smtClean="0">
                <a:solidFill>
                  <a:srgbClr val="003300"/>
                </a:solidFill>
              </a:rPr>
              <a:t>         D    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</a:t>
            </a:r>
            <a:r>
              <a:rPr lang="en-US" sz="2000" dirty="0" smtClean="0">
                <a:solidFill>
                  <a:srgbClr val="003300"/>
                </a:solidFill>
              </a:rPr>
              <a:t>   R             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</a:t>
            </a:r>
            <a:r>
              <a:rPr lang="en-US" sz="2000" dirty="0" smtClean="0">
                <a:solidFill>
                  <a:srgbClr val="003300"/>
                </a:solidFill>
              </a:rPr>
              <a:t>    M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300"/>
                </a:solidFill>
              </a:rPr>
              <a:t>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    </a:t>
            </a:r>
            <a:r>
              <a:rPr lang="en-US" sz="2000" dirty="0" smtClean="0">
                <a:solidFill>
                  <a:srgbClr val="003300"/>
                </a:solidFill>
              </a:rPr>
              <a:t> H             O              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300"/>
                </a:solidFill>
              </a:rPr>
              <a:t>       </a:t>
            </a:r>
            <a:r>
              <a:rPr lang="ru-RU" sz="2000" dirty="0" smtClean="0">
                <a:solidFill>
                  <a:srgbClr val="003300"/>
                </a:solidFill>
              </a:rPr>
              <a:t>     </a:t>
            </a:r>
            <a:r>
              <a:rPr lang="en-US" sz="2000" dirty="0" smtClean="0">
                <a:solidFill>
                  <a:srgbClr val="003300"/>
                </a:solidFill>
              </a:rPr>
              <a:t>S                                                       </a:t>
            </a:r>
            <a:r>
              <a:rPr lang="ru-RU" sz="2000" dirty="0" smtClean="0">
                <a:solidFill>
                  <a:srgbClr val="003300"/>
                </a:solidFill>
              </a:rPr>
              <a:t>       </a:t>
            </a:r>
            <a:r>
              <a:rPr lang="en-US" sz="2000" dirty="0" smtClean="0">
                <a:solidFill>
                  <a:srgbClr val="003300"/>
                </a:solidFill>
              </a:rPr>
              <a:t> D           </a:t>
            </a:r>
            <a:r>
              <a:rPr lang="ru-RU" sz="2000" dirty="0" smtClean="0">
                <a:solidFill>
                  <a:srgbClr val="003300"/>
                </a:solidFill>
              </a:rPr>
              <a:t>   </a:t>
            </a:r>
            <a:r>
              <a:rPr lang="en-US" sz="2000" dirty="0" smtClean="0">
                <a:solidFill>
                  <a:srgbClr val="003300"/>
                </a:solidFill>
              </a:rPr>
              <a:t>    F     C              P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ru-RU" sz="2000" dirty="0" smtClean="0">
              <a:solidFill>
                <a:srgbClr val="003300"/>
              </a:solidFill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 flipV="1">
            <a:off x="539750" y="404813"/>
            <a:ext cx="1008063" cy="13684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539750" y="1773238"/>
            <a:ext cx="15113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2484438" y="620713"/>
            <a:ext cx="14398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3924300" y="620713"/>
            <a:ext cx="504825" cy="12239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4932363" y="549275"/>
            <a:ext cx="792162" cy="1223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5724525" y="549275"/>
            <a:ext cx="719138" cy="1295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6877050" y="1773238"/>
            <a:ext cx="1295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V="1">
            <a:off x="8172450" y="476250"/>
            <a:ext cx="431800" cy="12969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684213" y="2708275"/>
            <a:ext cx="0" cy="12255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684213" y="3933825"/>
            <a:ext cx="12239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2339975" y="2852738"/>
            <a:ext cx="719138" cy="12239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3059113" y="2852738"/>
            <a:ext cx="14398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5003800" y="2852738"/>
            <a:ext cx="1368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 flipH="1">
            <a:off x="5364163" y="2852738"/>
            <a:ext cx="1008062" cy="12969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6877050" y="2852738"/>
            <a:ext cx="14398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8316913" y="2852738"/>
            <a:ext cx="0" cy="14414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611188" y="4797425"/>
            <a:ext cx="431800" cy="1366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 flipV="1">
            <a:off x="1042988" y="4868863"/>
            <a:ext cx="936625" cy="1295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>
            <a:off x="2268538" y="5734050"/>
            <a:ext cx="2590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>
            <a:off x="5003800" y="4868863"/>
            <a:ext cx="647700" cy="12969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>
            <a:off x="5651500" y="6165850"/>
            <a:ext cx="1368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>
            <a:off x="7451725" y="6092825"/>
            <a:ext cx="12969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8101013" y="4797425"/>
            <a:ext cx="647700" cy="1295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6" name="Line 30"/>
          <p:cNvSpPr>
            <a:spLocks noChangeShapeType="1"/>
          </p:cNvSpPr>
          <p:nvPr/>
        </p:nvSpPr>
        <p:spPr bwMode="auto">
          <a:xfrm flipV="1">
            <a:off x="3492500" y="5661025"/>
            <a:ext cx="0" cy="73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flipV="1">
            <a:off x="539750" y="386557"/>
            <a:ext cx="1008063" cy="13684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540544" y="1773238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V="1">
            <a:off x="4926807" y="533627"/>
            <a:ext cx="792162" cy="12239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5718969" y="534081"/>
            <a:ext cx="719138" cy="1295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5003799" y="2852738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 flipH="1">
            <a:off x="5364163" y="2852738"/>
            <a:ext cx="1008062" cy="1296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601436" y="4797425"/>
            <a:ext cx="431800" cy="1366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 flipV="1">
            <a:off x="1033236" y="4870450"/>
            <a:ext cx="936625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25"/>
          <p:cNvSpPr>
            <a:spLocks noChangeShapeType="1"/>
          </p:cNvSpPr>
          <p:nvPr/>
        </p:nvSpPr>
        <p:spPr bwMode="auto">
          <a:xfrm>
            <a:off x="7451725" y="6092825"/>
            <a:ext cx="12969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>
            <a:off x="8101013" y="4797425"/>
            <a:ext cx="6477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684213" y="2700451"/>
            <a:ext cx="0" cy="122555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683419" y="3933825"/>
            <a:ext cx="1223962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6877050" y="2852738"/>
            <a:ext cx="1439863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8316913" y="2852738"/>
            <a:ext cx="0" cy="144145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6"/>
          <p:cNvSpPr>
            <a:spLocks noChangeShapeType="1"/>
          </p:cNvSpPr>
          <p:nvPr/>
        </p:nvSpPr>
        <p:spPr bwMode="auto">
          <a:xfrm>
            <a:off x="2482624" y="613796"/>
            <a:ext cx="1439862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3924300" y="613796"/>
            <a:ext cx="504825" cy="1223962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 flipV="1">
            <a:off x="8172450" y="476250"/>
            <a:ext cx="431800" cy="1317852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6877050" y="1773238"/>
            <a:ext cx="129540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3053218" y="2852738"/>
            <a:ext cx="1439862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H="1">
            <a:off x="2334080" y="2852738"/>
            <a:ext cx="719138" cy="1223962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4999038" y="4870450"/>
            <a:ext cx="647700" cy="1296987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5642429" y="6165850"/>
            <a:ext cx="1368425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2268538" y="5742214"/>
            <a:ext cx="25908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41129"/>
      </p:ext>
    </p:ext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1.</a:t>
            </a:r>
            <a:endParaRPr lang="ru-RU" b="1" dirty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77768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10000"/>
                  </a:schemeClr>
                </a:solidFill>
              </a:rPr>
              <a:t>Нарисуйте прямой угол. Соедините его стороны.</a:t>
            </a:r>
          </a:p>
          <a:p>
            <a:r>
              <a:rPr lang="ru-RU" sz="4000" dirty="0" smtClean="0">
                <a:solidFill>
                  <a:schemeClr val="accent3">
                    <a:lumMod val="10000"/>
                  </a:schemeClr>
                </a:solidFill>
              </a:rPr>
              <a:t>Измерьте каждый угол треугольника и найдите</a:t>
            </a:r>
          </a:p>
          <a:p>
            <a:r>
              <a:rPr lang="ru-RU" sz="4000" dirty="0" smtClean="0">
                <a:solidFill>
                  <a:schemeClr val="accent3">
                    <a:lumMod val="10000"/>
                  </a:schemeClr>
                </a:solidFill>
              </a:rPr>
              <a:t>их сумму.</a:t>
            </a:r>
            <a:endParaRPr lang="ru-RU" sz="4000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5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25786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1. Существует 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ли такой треугольник, величины углов которого равны 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60</a:t>
            </a:r>
            <a:r>
              <a:rPr lang="ru-RU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70</a:t>
            </a:r>
            <a:r>
              <a:rPr lang="ru-RU" b="1" baseline="30000" dirty="0">
                <a:solidFill>
                  <a:schemeClr val="accent3">
                    <a:lumMod val="10000"/>
                  </a:schemeClr>
                </a:solidFill>
              </a:rPr>
              <a:t>0 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и 80</a:t>
            </a:r>
            <a:r>
              <a:rPr lang="ru-RU" b="1" baseline="30000" dirty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? </a:t>
            </a:r>
            <a:br>
              <a:rPr lang="ru-RU" b="1" dirty="0">
                <a:solidFill>
                  <a:schemeClr val="accent3">
                    <a:lumMod val="10000"/>
                  </a:schemeClr>
                </a:solidFill>
              </a:rPr>
            </a:br>
            <a:endParaRPr lang="ru-RU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4657" y="2420888"/>
            <a:ext cx="7470648" cy="2578616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276872"/>
            <a:ext cx="7470648" cy="2578616"/>
          </a:xfrm>
          <a:prstGeom prst="rect">
            <a:avLst/>
          </a:prstGeom>
        </p:spPr>
        <p:txBody>
          <a:bodyPr vert="horz" lIns="45720" rIns="45720"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500" b="1" dirty="0" smtClean="0">
                <a:solidFill>
                  <a:schemeClr val="accent3">
                    <a:lumMod val="10000"/>
                  </a:schemeClr>
                </a:solidFill>
              </a:rPr>
              <a:t>2</a:t>
            </a:r>
            <a:r>
              <a:rPr lang="ru-RU" sz="4100" b="1" dirty="0" smtClean="0">
                <a:solidFill>
                  <a:schemeClr val="accent3">
                    <a:lumMod val="10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 Существует 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ли такой треугольник, величины углов которого равны 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50</a:t>
            </a:r>
            <a:r>
              <a:rPr lang="ru-RU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, 60</a:t>
            </a:r>
            <a:r>
              <a:rPr lang="ru-RU" b="1" baseline="30000" dirty="0" smtClean="0">
                <a:solidFill>
                  <a:schemeClr val="accent3">
                    <a:lumMod val="10000"/>
                  </a:schemeClr>
                </a:solidFill>
              </a:rPr>
              <a:t>0 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70</a:t>
            </a:r>
            <a:r>
              <a:rPr lang="ru-RU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b="1" dirty="0">
                <a:solidFill>
                  <a:schemeClr val="accent3">
                    <a:lumMod val="10000"/>
                  </a:schemeClr>
                </a:solidFill>
              </a:rPr>
              <a:t>?</a:t>
            </a:r>
            <a: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accent3">
                    <a:lumMod val="10000"/>
                  </a:schemeClr>
                </a:solidFill>
              </a:rPr>
            </a:br>
            <a:endParaRPr lang="ru-RU" b="1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5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950" y="345649"/>
            <a:ext cx="2040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  <a:t>№ 1668</a:t>
            </a:r>
            <a:endParaRPr lang="ru-RU" sz="40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9652655">
            <a:off x="718150" y="1930448"/>
            <a:ext cx="6876968" cy="3567633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2924944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75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36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4462982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10000"/>
                  </a:schemeClr>
                </a:solidFill>
              </a:rPr>
              <a:t>8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36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233626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?</a:t>
            </a:r>
            <a:endParaRPr lang="ru-RU" sz="36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6" y="5517232"/>
            <a:ext cx="554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180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 – (75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 + 80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) = 25</a:t>
            </a:r>
            <a:r>
              <a:rPr lang="ru-RU" sz="36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3600" b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endParaRPr lang="ru-RU" sz="36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252" y="6288549"/>
            <a:ext cx="2028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</a:rPr>
              <a:t>Ответ. 20</a:t>
            </a:r>
            <a:r>
              <a:rPr lang="ru-RU" sz="28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495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950" y="345649"/>
            <a:ext cx="2040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  <a:t>№ 1669</a:t>
            </a:r>
            <a:endParaRPr lang="ru-RU" sz="40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83568" y="1844824"/>
            <a:ext cx="1872208" cy="2592288"/>
          </a:xfrm>
          <a:prstGeom prst="lin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555776" y="1844824"/>
            <a:ext cx="3871664" cy="2592288"/>
          </a:xfrm>
          <a:prstGeom prst="lin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83568" y="4437112"/>
            <a:ext cx="5743872" cy="0"/>
          </a:xfrm>
          <a:prstGeom prst="lin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170" y="414472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3">
                    <a:lumMod val="10000"/>
                  </a:schemeClr>
                </a:solidFill>
              </a:rPr>
              <a:t>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26386" y="1260049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10000"/>
                  </a:schemeClr>
                </a:solidFill>
              </a:rPr>
              <a:t>А</a:t>
            </a:r>
            <a:endParaRPr lang="ru-RU" sz="32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7101" y="417049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3">
                    <a:lumMod val="10000"/>
                  </a:schemeClr>
                </a:solidFill>
              </a:rPr>
              <a:t>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2659" y="387137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3">
                    <a:lumMod val="10000"/>
                  </a:schemeClr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04864" y="207173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3">
                    <a:lumMod val="10000"/>
                  </a:schemeClr>
                </a:solidFill>
              </a:rPr>
              <a:t>?</a:t>
            </a:r>
          </a:p>
        </p:txBody>
      </p:sp>
      <p:sp>
        <p:nvSpPr>
          <p:cNvPr id="17" name="Дуга 16"/>
          <p:cNvSpPr/>
          <p:nvPr/>
        </p:nvSpPr>
        <p:spPr>
          <a:xfrm rot="15850122">
            <a:off x="5630021" y="4245862"/>
            <a:ext cx="683957" cy="4340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751961" y="3808236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10000"/>
                  </a:schemeClr>
                </a:solidFill>
              </a:rPr>
              <a:t>40</a:t>
            </a:r>
            <a:r>
              <a:rPr lang="ru-RU" sz="3200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3200" dirty="0">
              <a:solidFill>
                <a:schemeClr val="accent3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738" y="4941168"/>
                <a:ext cx="87157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1) 40</a:t>
                </a:r>
                <a:r>
                  <a:rPr lang="ru-RU" sz="3600" b="1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∙ 3 = 120</a:t>
                </a:r>
                <a:r>
                  <a:rPr lang="ru-RU" sz="3600" b="1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– </a:t>
                </a:r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chemeClr val="accent3">
                            <a:lumMod val="10000"/>
                          </a:schemeClr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САВ  </a:t>
                </a:r>
                <a:endParaRPr lang="ru-RU" sz="3600" b="1" dirty="0">
                  <a:solidFill>
                    <a:schemeClr val="accent3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38" y="4941168"/>
                <a:ext cx="8715742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2168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6738" y="5517232"/>
                <a:ext cx="8571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2)180</a:t>
                </a:r>
                <a:r>
                  <a:rPr lang="ru-RU" sz="3600" b="1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– (120</a:t>
                </a:r>
                <a:r>
                  <a:rPr lang="ru-RU" sz="3600" b="1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+ 40</a:t>
                </a:r>
                <a:r>
                  <a:rPr lang="ru-RU" sz="3600" b="1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) = 20</a:t>
                </a:r>
                <a:r>
                  <a:rPr lang="ru-RU" sz="3600" b="1" baseline="30000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0</a:t>
                </a:r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– </a:t>
                </a:r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chemeClr val="accent3">
                            <a:lumMod val="10000"/>
                          </a:schemeClr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ru-RU" sz="3600" b="1" dirty="0" smtClean="0">
                    <a:solidFill>
                      <a:schemeClr val="accent3">
                        <a:lumMod val="10000"/>
                      </a:schemeClr>
                    </a:solidFill>
                  </a:rPr>
                  <a:t> АСВ </a:t>
                </a:r>
                <a:endParaRPr lang="ru-RU" sz="3600" b="1" dirty="0">
                  <a:solidFill>
                    <a:schemeClr val="accent3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38" y="5517232"/>
                <a:ext cx="8571726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205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914372" y="763693"/>
            <a:ext cx="16139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АВС = 40</a:t>
            </a:r>
            <a:r>
              <a:rPr lang="ru-RU" sz="2400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endParaRPr lang="ru-RU" sz="2400" dirty="0" smtClean="0">
              <a:solidFill>
                <a:schemeClr val="accent3">
                  <a:lumMod val="10000"/>
                </a:schemeClr>
              </a:solidFill>
            </a:endParaRPr>
          </a:p>
          <a:p>
            <a:endParaRPr lang="ru-RU" sz="2400" dirty="0">
              <a:solidFill>
                <a:schemeClr val="accent3">
                  <a:lumMod val="1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САВ = ?</a:t>
            </a:r>
          </a:p>
          <a:p>
            <a:endParaRPr lang="ru-RU" sz="2400" dirty="0">
              <a:solidFill>
                <a:schemeClr val="accent3">
                  <a:lumMod val="1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АСВ = ?</a:t>
            </a:r>
            <a:endParaRPr lang="ru-RU" sz="2400" dirty="0">
              <a:solidFill>
                <a:schemeClr val="accent3">
                  <a:lumMod val="10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664897" y="1747705"/>
            <a:ext cx="847837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524328" y="906026"/>
            <a:ext cx="0" cy="858214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664897" y="906026"/>
            <a:ext cx="859431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08474" y="906026"/>
            <a:ext cx="1284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3">
                    <a:lumMod val="10000"/>
                  </a:schemeClr>
                </a:solidFill>
              </a:rPr>
              <a:t>в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 3 р. </a:t>
            </a:r>
          </a:p>
          <a:p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больше</a:t>
            </a:r>
            <a:endParaRPr lang="ru-RU" sz="24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3252" y="6288549"/>
            <a:ext cx="2028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10000"/>
                  </a:schemeClr>
                </a:solidFill>
              </a:rPr>
              <a:t>Ответ. 20</a:t>
            </a:r>
            <a:r>
              <a:rPr lang="ru-RU" sz="2800" b="1" baseline="30000" dirty="0" smtClean="0">
                <a:solidFill>
                  <a:schemeClr val="accent3">
                    <a:lumMod val="10000"/>
                  </a:schemeClr>
                </a:solidFill>
              </a:rPr>
              <a:t>0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8995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 animBg="1"/>
      <p:bldP spid="19" grpId="0"/>
      <p:bldP spid="20" grpId="0"/>
      <p:bldP spid="21" grpId="0"/>
      <p:bldP spid="2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rgbClr val="C9DA91"/>
      </a:dk1>
      <a:lt1>
        <a:srgbClr val="E4F4DF"/>
      </a:lt1>
      <a:dk2>
        <a:srgbClr val="CFEBC5"/>
      </a:dk2>
      <a:lt2>
        <a:srgbClr val="EDF2DA"/>
      </a:lt2>
      <a:accent1>
        <a:srgbClr val="387025"/>
      </a:accent1>
      <a:accent2>
        <a:srgbClr val="0B9B74"/>
      </a:accent2>
      <a:accent3>
        <a:srgbClr val="B4ECFC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379</TotalTime>
  <Words>357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Техническая</vt:lpstr>
      <vt:lpstr>Формула</vt:lpstr>
      <vt:lpstr>Транспортир. Измерение углов.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1.</vt:lpstr>
      <vt:lpstr>1. Существует ли такой треугольник, величины углов которого равны 600, 700 и 800?  </vt:lpstr>
      <vt:lpstr>Презентация PowerPoint</vt:lpstr>
      <vt:lpstr>Презентация PowerPoint</vt:lpstr>
      <vt:lpstr>   Задача 1</vt:lpstr>
      <vt:lpstr>  Найти величину угла СВЕ.   </vt:lpstr>
      <vt:lpstr>Презентация PowerPoint</vt:lpstr>
      <vt:lpstr>Презентация PowerPoint</vt:lpstr>
      <vt:lpstr>Презентация PowerPoint</vt:lpstr>
      <vt:lpstr>На всех часах определить градусную меру угла между маленькой и большой стрелкой.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54</cp:revision>
  <dcterms:created xsi:type="dcterms:W3CDTF">2015-04-19T07:27:38Z</dcterms:created>
  <dcterms:modified xsi:type="dcterms:W3CDTF">2015-04-28T03:09:01Z</dcterms:modified>
</cp:coreProperties>
</file>