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7" r:id="rId3"/>
    <p:sldId id="272" r:id="rId4"/>
    <p:sldId id="271" r:id="rId5"/>
    <p:sldId id="270" r:id="rId6"/>
    <p:sldId id="269" r:id="rId7"/>
    <p:sldId id="268" r:id="rId8"/>
    <p:sldId id="267" r:id="rId9"/>
    <p:sldId id="266" r:id="rId10"/>
    <p:sldId id="265" r:id="rId11"/>
    <p:sldId id="276" r:id="rId12"/>
    <p:sldId id="275" r:id="rId13"/>
    <p:sldId id="277" r:id="rId14"/>
    <p:sldId id="262" r:id="rId15"/>
    <p:sldId id="261" r:id="rId16"/>
    <p:sldId id="260" r:id="rId17"/>
    <p:sldId id="258" r:id="rId18"/>
    <p:sldId id="259" r:id="rId19"/>
    <p:sldId id="278" r:id="rId20"/>
    <p:sldId id="279" r:id="rId21"/>
    <p:sldId id="280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10000"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для Орловой\Новая папка (5)\44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00100" y="2000240"/>
            <a:ext cx="721523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Monotype Corsiva" pitchFamily="66" charset="0"/>
              </a:rPr>
              <a:t>Вода в произведениях  </a:t>
            </a:r>
          </a:p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Monotype Corsiva" pitchFamily="66" charset="0"/>
              </a:rPr>
              <a:t>устного народного творчества</a:t>
            </a:r>
            <a:endParaRPr lang="ru-RU" sz="4800" b="1" dirty="0">
              <a:solidFill>
                <a:srgbClr val="7030A0"/>
              </a:solidFill>
              <a:latin typeface="Monotype Corsiva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1538" y="4500570"/>
            <a:ext cx="60722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Monotype Corsiva" pitchFamily="66" charset="0"/>
              </a:rPr>
              <a:t>Подготовила воспитатель</a:t>
            </a:r>
          </a:p>
          <a:p>
            <a:r>
              <a:rPr lang="ru-RU" sz="2400" b="1" dirty="0" smtClean="0">
                <a:solidFill>
                  <a:srgbClr val="0070C0"/>
                </a:solidFill>
                <a:latin typeface="Monotype Corsiva" pitchFamily="66" charset="0"/>
              </a:rPr>
              <a:t> МКДОУ «Шварцевский </a:t>
            </a:r>
            <a:r>
              <a:rPr lang="ru-RU" sz="2400" b="1" dirty="0" err="1" smtClean="0">
                <a:solidFill>
                  <a:srgbClr val="0070C0"/>
                </a:solidFill>
                <a:latin typeface="Monotype Corsiva" pitchFamily="66" charset="0"/>
              </a:rPr>
              <a:t>д</a:t>
            </a:r>
            <a:r>
              <a:rPr lang="ru-RU" sz="2400" b="1" dirty="0" smtClean="0">
                <a:solidFill>
                  <a:srgbClr val="0070C0"/>
                </a:solidFill>
                <a:latin typeface="Monotype Corsiva" pitchFamily="66" charset="0"/>
              </a:rPr>
              <a:t>/с»</a:t>
            </a:r>
          </a:p>
          <a:p>
            <a:r>
              <a:rPr lang="ru-RU" sz="2400" b="1" dirty="0" smtClean="0">
                <a:solidFill>
                  <a:srgbClr val="0070C0"/>
                </a:solidFill>
                <a:latin typeface="Monotype Corsiva" pitchFamily="66" charset="0"/>
              </a:rPr>
              <a:t> Орлова Любовь Георгиевна</a:t>
            </a:r>
            <a:endParaRPr lang="ru-RU" sz="2400" b="1" dirty="0">
              <a:solidFill>
                <a:srgbClr val="0070C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 advClick="0"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125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4" name="Picture 2" descr="G:\для Орловой\Новая папка\images (87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1785926"/>
            <a:ext cx="3000396" cy="271464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929058" y="785794"/>
            <a:ext cx="4572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  <a:latin typeface="Monotype Corsiva" pitchFamily="66" charset="0"/>
              </a:rPr>
              <a:t>Что за чудо - красота!   </a:t>
            </a:r>
          </a:p>
          <a:p>
            <a:r>
              <a:rPr lang="ru-RU" sz="2800" b="1" dirty="0" smtClean="0">
                <a:solidFill>
                  <a:srgbClr val="7030A0"/>
                </a:solidFill>
                <a:latin typeface="Monotype Corsiva" pitchFamily="66" charset="0"/>
              </a:rPr>
              <a:t>  Показались на пути !...</a:t>
            </a:r>
          </a:p>
          <a:p>
            <a:r>
              <a:rPr lang="ru-RU" sz="2800" b="1" dirty="0" smtClean="0">
                <a:solidFill>
                  <a:srgbClr val="7030A0"/>
                </a:solidFill>
                <a:latin typeface="Monotype Corsiva" pitchFamily="66" charset="0"/>
              </a:rPr>
              <a:t>  Расписные ворота         </a:t>
            </a:r>
          </a:p>
          <a:p>
            <a:r>
              <a:rPr lang="ru-RU" sz="2800" b="1" dirty="0" smtClean="0">
                <a:solidFill>
                  <a:srgbClr val="7030A0"/>
                </a:solidFill>
                <a:latin typeface="Monotype Corsiva" pitchFamily="66" charset="0"/>
              </a:rPr>
              <a:t>  В них ни въехать, ни войти...</a:t>
            </a:r>
          </a:p>
          <a:p>
            <a:r>
              <a:rPr lang="ru-RU" sz="2800" b="1" dirty="0" smtClean="0">
                <a:solidFill>
                  <a:srgbClr val="7030A0"/>
                </a:solidFill>
                <a:latin typeface="Monotype Corsiva" pitchFamily="66" charset="0"/>
              </a:rPr>
              <a:t>(радуга)</a:t>
            </a:r>
          </a:p>
          <a:p>
            <a:endParaRPr lang="ru-RU" sz="2800" b="1" dirty="0" smtClean="0">
              <a:solidFill>
                <a:srgbClr val="7030A0"/>
              </a:solidFill>
              <a:latin typeface="Monotype Corsiva" pitchFamily="66" charset="0"/>
            </a:endParaRPr>
          </a:p>
          <a:p>
            <a:endParaRPr lang="ru-RU" sz="2800" b="1" dirty="0" smtClean="0">
              <a:solidFill>
                <a:srgbClr val="7030A0"/>
              </a:solidFill>
              <a:latin typeface="Monotype Corsiva" pitchFamily="66" charset="0"/>
            </a:endParaRPr>
          </a:p>
          <a:p>
            <a:r>
              <a:rPr lang="ru-RU" sz="2800" b="1" dirty="0" smtClean="0">
                <a:solidFill>
                  <a:srgbClr val="7030A0"/>
                </a:solidFill>
                <a:latin typeface="Monotype Corsiva" pitchFamily="66" charset="0"/>
              </a:rPr>
              <a:t>Крашеное коромысло</a:t>
            </a:r>
          </a:p>
          <a:p>
            <a:r>
              <a:rPr lang="ru-RU" sz="2800" b="1" dirty="0" smtClean="0">
                <a:solidFill>
                  <a:srgbClr val="7030A0"/>
                </a:solidFill>
                <a:latin typeface="Monotype Corsiva" pitchFamily="66" charset="0"/>
              </a:rPr>
              <a:t>Над рекой повисло.</a:t>
            </a:r>
          </a:p>
          <a:p>
            <a:r>
              <a:rPr lang="ru-RU" sz="2800" b="1" dirty="0" smtClean="0">
                <a:solidFill>
                  <a:srgbClr val="7030A0"/>
                </a:solidFill>
                <a:latin typeface="Monotype Corsiva" pitchFamily="66" charset="0"/>
              </a:rPr>
              <a:t>(радуга)</a:t>
            </a:r>
            <a:endParaRPr lang="ru-RU" sz="2800" b="1" dirty="0">
              <a:solidFill>
                <a:srgbClr val="7030A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 advClick="0"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857356" y="2071678"/>
            <a:ext cx="56396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b="1" dirty="0" smtClean="0">
                <a:solidFill>
                  <a:srgbClr val="7030A0"/>
                </a:solidFill>
                <a:latin typeface="Monotype Corsiva" pitchFamily="66" charset="0"/>
              </a:rPr>
              <a:t>ПОСЛОВИЦЫ</a:t>
            </a:r>
            <a:endParaRPr lang="ru-RU" sz="7200" b="1" dirty="0">
              <a:solidFill>
                <a:srgbClr val="7030A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 advClick="0"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8" name="Picture 2" descr="G:\для Орловой\Новая папка\images (88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2000240"/>
            <a:ext cx="2133600" cy="21336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357554" y="428604"/>
            <a:ext cx="4572000" cy="6096734"/>
          </a:xfrm>
          <a:prstGeom prst="rect">
            <a:avLst/>
          </a:prstGeom>
        </p:spPr>
        <p:txBody>
          <a:bodyPr>
            <a:spAutoFit/>
          </a:bodyPr>
          <a:lstStyle/>
          <a:p>
            <a:pPr marL="571500" indent="-571500">
              <a:lnSpc>
                <a:spcPct val="80000"/>
              </a:lnSpc>
              <a:spcBef>
                <a:spcPct val="35000"/>
              </a:spcBef>
            </a:pPr>
            <a:r>
              <a:rPr lang="ru-RU" sz="2400" b="1" dirty="0" smtClean="0">
                <a:solidFill>
                  <a:srgbClr val="7030A0"/>
                </a:solidFill>
                <a:latin typeface="Monotype Corsiva" pitchFamily="66" charset="0"/>
              </a:rPr>
              <a:t>Не зная броду, не суйся в воду.</a:t>
            </a:r>
          </a:p>
          <a:p>
            <a:pPr marL="571500" indent="-571500">
              <a:lnSpc>
                <a:spcPct val="80000"/>
              </a:lnSpc>
              <a:spcBef>
                <a:spcPct val="35000"/>
              </a:spcBef>
            </a:pPr>
            <a:r>
              <a:rPr lang="ru-RU" sz="2400" b="1" dirty="0" smtClean="0">
                <a:solidFill>
                  <a:srgbClr val="7030A0"/>
                </a:solidFill>
                <a:latin typeface="Monotype Corsiva" pitchFamily="66" charset="0"/>
              </a:rPr>
              <a:t>Простор богатому, как щуке в воде.</a:t>
            </a:r>
          </a:p>
          <a:p>
            <a:pPr marL="571500" indent="-571500">
              <a:lnSpc>
                <a:spcPct val="80000"/>
              </a:lnSpc>
              <a:spcBef>
                <a:spcPct val="35000"/>
              </a:spcBef>
            </a:pPr>
            <a:r>
              <a:rPr lang="ru-RU" sz="2400" b="1" dirty="0" smtClean="0">
                <a:solidFill>
                  <a:srgbClr val="7030A0"/>
                </a:solidFill>
                <a:latin typeface="Monotype Corsiva" pitchFamily="66" charset="0"/>
              </a:rPr>
              <a:t> Под лежачий камень вода не течет.</a:t>
            </a:r>
          </a:p>
          <a:p>
            <a:pPr marL="571500" indent="-571500">
              <a:lnSpc>
                <a:spcPct val="80000"/>
              </a:lnSpc>
              <a:spcBef>
                <a:spcPct val="35000"/>
              </a:spcBef>
            </a:pPr>
            <a:r>
              <a:rPr lang="ru-RU" sz="2400" b="1" dirty="0" smtClean="0">
                <a:solidFill>
                  <a:srgbClr val="7030A0"/>
                </a:solidFill>
                <a:latin typeface="Monotype Corsiva" pitchFamily="66" charset="0"/>
              </a:rPr>
              <a:t>Воды жалеть - кашу не сварить.</a:t>
            </a:r>
          </a:p>
          <a:p>
            <a:pPr marL="571500" indent="-571500">
              <a:lnSpc>
                <a:spcPct val="80000"/>
              </a:lnSpc>
              <a:spcBef>
                <a:spcPct val="35000"/>
              </a:spcBef>
            </a:pPr>
            <a:r>
              <a:rPr lang="ru-RU" sz="2400" b="1" dirty="0" smtClean="0">
                <a:solidFill>
                  <a:srgbClr val="7030A0"/>
                </a:solidFill>
                <a:latin typeface="Monotype Corsiva" pitchFamily="66" charset="0"/>
              </a:rPr>
              <a:t>Воду толочь - вода и будет.</a:t>
            </a:r>
          </a:p>
          <a:p>
            <a:pPr marL="457200" indent="-457200">
              <a:lnSpc>
                <a:spcPct val="80000"/>
              </a:lnSpc>
            </a:pPr>
            <a:r>
              <a:rPr lang="ru-RU" sz="2400" b="1" dirty="0" smtClean="0">
                <a:solidFill>
                  <a:srgbClr val="7030A0"/>
                </a:solidFill>
                <a:latin typeface="Monotype Corsiva" pitchFamily="66" charset="0"/>
              </a:rPr>
              <a:t>Лучше хлеб с водою, чем пирог с бедою.</a:t>
            </a:r>
          </a:p>
          <a:p>
            <a:pPr marL="457200" indent="-457200">
              <a:lnSpc>
                <a:spcPct val="80000"/>
              </a:lnSpc>
            </a:pPr>
            <a:r>
              <a:rPr lang="ru-RU" sz="2400" b="1" dirty="0" smtClean="0">
                <a:solidFill>
                  <a:srgbClr val="7030A0"/>
                </a:solidFill>
                <a:latin typeface="Monotype Corsiva" pitchFamily="66" charset="0"/>
              </a:rPr>
              <a:t>Лучше воду пить в радости, нежели мед в печали.</a:t>
            </a:r>
          </a:p>
          <a:p>
            <a:pPr marL="571500" indent="-571500">
              <a:lnSpc>
                <a:spcPct val="80000"/>
              </a:lnSpc>
            </a:pPr>
            <a:r>
              <a:rPr lang="ru-RU" sz="2400" b="1" dirty="0" smtClean="0">
                <a:solidFill>
                  <a:srgbClr val="7030A0"/>
                </a:solidFill>
                <a:latin typeface="Monotype Corsiva" pitchFamily="66" charset="0"/>
              </a:rPr>
              <a:t>Остров окружила вода, а нас беда.</a:t>
            </a:r>
          </a:p>
          <a:p>
            <a:pPr marL="571500" indent="-571500">
              <a:lnSpc>
                <a:spcPct val="80000"/>
              </a:lnSpc>
            </a:pPr>
            <a:r>
              <a:rPr lang="ru-RU" sz="2400" b="1" dirty="0" smtClean="0">
                <a:solidFill>
                  <a:srgbClr val="7030A0"/>
                </a:solidFill>
                <a:latin typeface="Monotype Corsiva" pitchFamily="66" charset="0"/>
              </a:rPr>
              <a:t>Беда, что вода: нечаянно на двор приходит.</a:t>
            </a:r>
          </a:p>
          <a:p>
            <a:pPr marL="457200" indent="-457200">
              <a:lnSpc>
                <a:spcPct val="80000"/>
              </a:lnSpc>
              <a:spcBef>
                <a:spcPct val="38000"/>
              </a:spcBef>
            </a:pPr>
            <a:r>
              <a:rPr lang="ru-RU" sz="2400" b="1" dirty="0" smtClean="0">
                <a:solidFill>
                  <a:srgbClr val="7030A0"/>
                </a:solidFill>
                <a:latin typeface="Monotype Corsiva" pitchFamily="66" charset="0"/>
              </a:rPr>
              <a:t>  Правда в воде не тонет, в огне не горит.</a:t>
            </a:r>
          </a:p>
          <a:p>
            <a:pPr marL="457200" indent="-457200">
              <a:lnSpc>
                <a:spcPct val="80000"/>
              </a:lnSpc>
            </a:pPr>
            <a:r>
              <a:rPr lang="ru-RU" sz="2400" b="1" dirty="0" smtClean="0">
                <a:solidFill>
                  <a:srgbClr val="7030A0"/>
                </a:solidFill>
                <a:latin typeface="Monotype Corsiva" pitchFamily="66" charset="0"/>
              </a:rPr>
              <a:t>Под водой и на воде враг не спрячется нигде.</a:t>
            </a:r>
          </a:p>
          <a:p>
            <a:pPr marL="457200" indent="-457200">
              <a:lnSpc>
                <a:spcPct val="80000"/>
              </a:lnSpc>
            </a:pPr>
            <a:r>
              <a:rPr lang="ru-RU" sz="2400" b="1" dirty="0" smtClean="0">
                <a:solidFill>
                  <a:srgbClr val="7030A0"/>
                </a:solidFill>
                <a:latin typeface="Monotype Corsiva" pitchFamily="66" charset="0"/>
              </a:rPr>
              <a:t>Апрель с водой, а май с травой.</a:t>
            </a:r>
            <a:endParaRPr lang="ru-RU" b="1" dirty="0" smtClean="0">
              <a:solidFill>
                <a:srgbClr val="7030A0"/>
              </a:solidFill>
              <a:latin typeface="Monotype Corsiva" pitchFamily="66" charset="0"/>
            </a:endParaRPr>
          </a:p>
          <a:p>
            <a:pPr marL="571500" indent="-571500">
              <a:lnSpc>
                <a:spcPct val="80000"/>
              </a:lnSpc>
              <a:spcBef>
                <a:spcPct val="35000"/>
              </a:spcBef>
              <a:buFont typeface="Wingdings" pitchFamily="2" charset="2"/>
              <a:buChar char="v"/>
            </a:pP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 advClick="0"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785786" y="642918"/>
            <a:ext cx="492922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  <a:latin typeface="Monotype Corsiva" pitchFamily="66" charset="0"/>
              </a:rPr>
              <a:t>Вода студена- тело ядрено.</a:t>
            </a:r>
          </a:p>
          <a:p>
            <a:r>
              <a:rPr lang="ru-RU" sz="2800" b="1" dirty="0" smtClean="0">
                <a:solidFill>
                  <a:srgbClr val="7030A0"/>
                </a:solidFill>
                <a:latin typeface="Monotype Corsiva" pitchFamily="66" charset="0"/>
              </a:rPr>
              <a:t>Вода плотину рвёт.</a:t>
            </a:r>
          </a:p>
          <a:p>
            <a:r>
              <a:rPr lang="ru-RU" sz="2800" b="1" dirty="0" smtClean="0">
                <a:solidFill>
                  <a:srgbClr val="7030A0"/>
                </a:solidFill>
                <a:latin typeface="Monotype Corsiva" pitchFamily="66" charset="0"/>
              </a:rPr>
              <a:t>Бывает порой- течёт и вода и горою.</a:t>
            </a:r>
          </a:p>
          <a:p>
            <a:r>
              <a:rPr lang="ru-RU" sz="2800" b="1" dirty="0" smtClean="0">
                <a:solidFill>
                  <a:srgbClr val="7030A0"/>
                </a:solidFill>
                <a:latin typeface="Monotype Corsiva" pitchFamily="66" charset="0"/>
              </a:rPr>
              <a:t>Тихая вода берега подмывает.</a:t>
            </a:r>
          </a:p>
          <a:p>
            <a:r>
              <a:rPr lang="ru-RU" sz="2800" b="1" dirty="0" smtClean="0">
                <a:solidFill>
                  <a:srgbClr val="7030A0"/>
                </a:solidFill>
                <a:latin typeface="Monotype Corsiva" pitchFamily="66" charset="0"/>
              </a:rPr>
              <a:t>Вода камень точит.</a:t>
            </a:r>
          </a:p>
          <a:p>
            <a:r>
              <a:rPr lang="ru-RU" sz="2800" b="1" dirty="0" smtClean="0">
                <a:solidFill>
                  <a:srgbClr val="7030A0"/>
                </a:solidFill>
                <a:latin typeface="Monotype Corsiva" pitchFamily="66" charset="0"/>
              </a:rPr>
              <a:t>Ждать воды – не беда, да пришла бы вода.</a:t>
            </a:r>
          </a:p>
          <a:p>
            <a:r>
              <a:rPr lang="ru-RU" sz="2800" b="1" dirty="0" smtClean="0">
                <a:solidFill>
                  <a:srgbClr val="7030A0"/>
                </a:solidFill>
                <a:latin typeface="Monotype Corsiva" pitchFamily="66" charset="0"/>
              </a:rPr>
              <a:t>Нужно наклониться, чтобы из ручья воды напиться.</a:t>
            </a:r>
          </a:p>
          <a:p>
            <a:r>
              <a:rPr lang="ru-RU" sz="2800" b="1" dirty="0" smtClean="0">
                <a:solidFill>
                  <a:srgbClr val="7030A0"/>
                </a:solidFill>
                <a:latin typeface="Monotype Corsiva" pitchFamily="66" charset="0"/>
              </a:rPr>
              <a:t>Стоя у ручья, не ценят воду.</a:t>
            </a:r>
          </a:p>
          <a:p>
            <a:r>
              <a:rPr lang="ru-RU" sz="2800" b="1" dirty="0" smtClean="0">
                <a:solidFill>
                  <a:srgbClr val="7030A0"/>
                </a:solidFill>
                <a:latin typeface="Monotype Corsiva" pitchFamily="66" charset="0"/>
              </a:rPr>
              <a:t>Вода путь найдёт.</a:t>
            </a:r>
          </a:p>
          <a:p>
            <a:r>
              <a:rPr lang="ru-RU" sz="2800" b="1" dirty="0" smtClean="0">
                <a:solidFill>
                  <a:srgbClr val="7030A0"/>
                </a:solidFill>
                <a:latin typeface="Monotype Corsiva" pitchFamily="66" charset="0"/>
              </a:rPr>
              <a:t>Апрельские ручьи землю будят.</a:t>
            </a:r>
            <a:endParaRPr lang="ru-RU" sz="2800" b="1" dirty="0">
              <a:solidFill>
                <a:srgbClr val="7030A0"/>
              </a:solidFill>
              <a:latin typeface="Monotype Corsiva" pitchFamily="66" charset="0"/>
            </a:endParaRPr>
          </a:p>
        </p:txBody>
      </p:sp>
      <p:pic>
        <p:nvPicPr>
          <p:cNvPr id="5" name="Picture 2" descr="G:\для Орловой\Новая папка\motivator-3918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38" y="214290"/>
            <a:ext cx="3500462" cy="4376749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285984" y="2000240"/>
            <a:ext cx="48526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 smtClean="0">
                <a:solidFill>
                  <a:srgbClr val="7030A0"/>
                </a:solidFill>
                <a:latin typeface="Monotype Corsiva" pitchFamily="66" charset="0"/>
              </a:rPr>
              <a:t>ПОГОВОРКИ</a:t>
            </a:r>
            <a:endParaRPr lang="ru-RU" sz="6600" b="1" dirty="0">
              <a:solidFill>
                <a:srgbClr val="7030A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 advClick="0"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1785918" y="1500174"/>
            <a:ext cx="600079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80000"/>
              </a:lnSpc>
            </a:pPr>
            <a:r>
              <a:rPr lang="ru-RU" sz="4000" b="1" dirty="0" smtClean="0">
                <a:solidFill>
                  <a:srgbClr val="7030A0"/>
                </a:solidFill>
                <a:latin typeface="Monotype Corsiva" pitchFamily="66" charset="0"/>
              </a:rPr>
              <a:t>Что с гуся вода. </a:t>
            </a:r>
          </a:p>
          <a:p>
            <a:pPr marL="571500" indent="-571500">
              <a:lnSpc>
                <a:spcPct val="80000"/>
              </a:lnSpc>
            </a:pPr>
            <a:r>
              <a:rPr lang="ru-RU" sz="4000" b="1" dirty="0" smtClean="0">
                <a:solidFill>
                  <a:srgbClr val="7030A0"/>
                </a:solidFill>
                <a:latin typeface="Monotype Corsiva" pitchFamily="66" charset="0"/>
              </a:rPr>
              <a:t>Много воды утекло с тех пор. </a:t>
            </a:r>
          </a:p>
          <a:p>
            <a:pPr marL="571500" indent="-571500">
              <a:lnSpc>
                <a:spcPct val="80000"/>
              </a:lnSpc>
            </a:pPr>
            <a:r>
              <a:rPr lang="ru-RU" sz="4000" b="1" dirty="0" smtClean="0">
                <a:solidFill>
                  <a:srgbClr val="7030A0"/>
                </a:solidFill>
                <a:latin typeface="Monotype Corsiva" pitchFamily="66" charset="0"/>
              </a:rPr>
              <a:t>Носить воду решетом. </a:t>
            </a:r>
          </a:p>
          <a:p>
            <a:pPr marL="571500" indent="-571500">
              <a:lnSpc>
                <a:spcPct val="80000"/>
              </a:lnSpc>
            </a:pPr>
            <a:r>
              <a:rPr lang="ru-RU" sz="4000" b="1" dirty="0" smtClean="0">
                <a:solidFill>
                  <a:srgbClr val="7030A0"/>
                </a:solidFill>
                <a:latin typeface="Monotype Corsiva" pitchFamily="66" charset="0"/>
              </a:rPr>
              <a:t>Воду в ступе толочь.</a:t>
            </a:r>
            <a:endParaRPr lang="ru-RU" b="1" dirty="0">
              <a:solidFill>
                <a:srgbClr val="7030A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 advClick="0"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428860" y="2071678"/>
            <a:ext cx="452720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 smtClean="0">
                <a:solidFill>
                  <a:srgbClr val="7030A0"/>
                </a:solidFill>
                <a:latin typeface="Monotype Corsiva" pitchFamily="66" charset="0"/>
              </a:rPr>
              <a:t>ПОТЕШКИ</a:t>
            </a:r>
            <a:endParaRPr lang="ru-RU" sz="6600" b="1" dirty="0">
              <a:solidFill>
                <a:srgbClr val="7030A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 advClick="0"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857224" y="642918"/>
            <a:ext cx="728667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  <a:t>Ай, лады, лады,</a:t>
            </a:r>
          </a:p>
          <a:p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  <a:t>Не боимся мы воды,</a:t>
            </a:r>
          </a:p>
          <a:p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  <a:t>Чисто умываемся.</a:t>
            </a:r>
          </a:p>
          <a:p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  <a:t>Маме улыбаемся.</a:t>
            </a:r>
          </a:p>
          <a:p>
            <a:endParaRPr lang="ru-RU" sz="3200" b="1" dirty="0" smtClean="0">
              <a:solidFill>
                <a:srgbClr val="7030A0"/>
              </a:solidFill>
              <a:latin typeface="Monotype Corsiva" pitchFamily="66" charset="0"/>
            </a:endParaRPr>
          </a:p>
          <a:p>
            <a:pPr algn="r"/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  <a:t>Водичка, водичка,</a:t>
            </a:r>
          </a:p>
          <a:p>
            <a:pPr algn="r"/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  <a:t>Умой мое личико,</a:t>
            </a:r>
          </a:p>
          <a:p>
            <a:pPr algn="r"/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  <a:t>Чтобы щечки краснели, </a:t>
            </a:r>
          </a:p>
          <a:p>
            <a:pPr algn="r"/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  <a:t>Чтобы глазки блестели,</a:t>
            </a:r>
          </a:p>
          <a:p>
            <a:pPr algn="r"/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  <a:t>Чтоб смеялся роток,</a:t>
            </a:r>
          </a:p>
          <a:p>
            <a:pPr algn="r"/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  <a:t>Да кусался зубок.</a:t>
            </a:r>
            <a:endParaRPr lang="ru-RU" sz="3200" b="1" dirty="0">
              <a:solidFill>
                <a:srgbClr val="7030A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 advClick="0"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0"/>
                            </p:stCondLst>
                            <p:childTnLst>
                              <p:par>
                                <p:cTn id="3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4000"/>
                            </p:stCondLst>
                            <p:childTnLst>
                              <p:par>
                                <p:cTn id="4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857224" y="1000108"/>
            <a:ext cx="3929090" cy="4883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Ты вода-водица,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Всех морей царица,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Пузыри пускай,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Мой и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полоскай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!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Моем глазки, моем щечки,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Моем сына, моем дочку,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Моем кошку, моем мышку,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Моем серого зайчишку!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Моем, моем наугад,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Перемоем всех подряд!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С гуся-лебедя вода –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С нашей детки худоба!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5143504" y="2357430"/>
            <a:ext cx="321471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Прилетели птички,</a:t>
            </a:r>
            <a:b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Принесли водички.</a:t>
            </a:r>
            <a:b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Надо просыпаться,</a:t>
            </a:r>
            <a:b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Надо умываться,</a:t>
            </a:r>
            <a:b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Чтобы глазки блестели,</a:t>
            </a:r>
            <a:b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Чтобы щечки горели,</a:t>
            </a:r>
            <a:b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Чтоб смеялся роток,</a:t>
            </a:r>
            <a:b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Чтоб кусался зубок!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Monotype Corsiva" pitchFamily="66" charset="0"/>
            </a:endParaRPr>
          </a:p>
        </p:txBody>
      </p:sp>
    </p:spTree>
  </p:cSld>
  <p:clrMapOvr>
    <a:masterClrMapping/>
  </p:clrMapOvr>
  <p:transition spd="med" advClick="0"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1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214546" y="2071678"/>
            <a:ext cx="454323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 smtClean="0">
                <a:solidFill>
                  <a:srgbClr val="7030A0"/>
                </a:solidFill>
                <a:latin typeface="Monotype Corsiva" pitchFamily="66" charset="0"/>
              </a:rPr>
              <a:t>ЗАКЛИЧКИ</a:t>
            </a:r>
            <a:endParaRPr lang="ru-RU" sz="6600" b="1" dirty="0">
              <a:solidFill>
                <a:srgbClr val="7030A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 advClick="0"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2214546" y="2214554"/>
            <a:ext cx="465063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0" dirty="0" smtClean="0">
                <a:solidFill>
                  <a:srgbClr val="7030A0"/>
                </a:solidFill>
                <a:latin typeface="Monotype Corsiva" pitchFamily="66" charset="0"/>
              </a:rPr>
              <a:t>ЗАГАДКИ</a:t>
            </a:r>
            <a:endParaRPr lang="ru-RU" sz="8000" dirty="0">
              <a:solidFill>
                <a:srgbClr val="7030A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 advClick="0"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285984" y="1357298"/>
            <a:ext cx="4007828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  <a:t>Дождик, дождик, веселей</a:t>
            </a:r>
          </a:p>
          <a:p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  <a:t>Капай, капай, не жалей!</a:t>
            </a:r>
          </a:p>
          <a:p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  <a:t>Только нас не замочи!</a:t>
            </a:r>
          </a:p>
          <a:p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  <a:t>Зря в окошко не стучи-</a:t>
            </a:r>
          </a:p>
          <a:p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  <a:t>Брызни в поле пуще:</a:t>
            </a:r>
          </a:p>
          <a:p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  <a:t>Станет травка гуще!</a:t>
            </a:r>
            <a:endParaRPr lang="ru-RU" sz="3200" b="1" dirty="0">
              <a:solidFill>
                <a:srgbClr val="7030A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 advClick="0"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571736" y="2000240"/>
            <a:ext cx="46105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rgbClr val="7030A0"/>
                </a:solidFill>
                <a:latin typeface="Monotype Corsiva" pitchFamily="66" charset="0"/>
              </a:rPr>
              <a:t>СПАСИБО ЗА </a:t>
            </a:r>
          </a:p>
          <a:p>
            <a:r>
              <a:rPr lang="ru-RU" sz="6000" b="1" dirty="0" smtClean="0">
                <a:solidFill>
                  <a:srgbClr val="7030A0"/>
                </a:solidFill>
                <a:latin typeface="Monotype Corsiva" pitchFamily="66" charset="0"/>
              </a:rPr>
              <a:t>ВНИМАНИЕ!</a:t>
            </a:r>
            <a:endParaRPr lang="ru-RU" sz="6000" b="1" dirty="0">
              <a:solidFill>
                <a:srgbClr val="7030A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 advClick="0"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428596" y="714356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  <a:latin typeface="Monotype Corsiva" pitchFamily="66" charset="0"/>
              </a:rPr>
              <a:t>ВОДА</a:t>
            </a:r>
          </a:p>
          <a:p>
            <a:pPr algn="ctr"/>
            <a:endParaRPr lang="ru-RU" sz="3600" b="1" dirty="0" smtClean="0">
              <a:solidFill>
                <a:srgbClr val="7030A0"/>
              </a:solidFill>
              <a:latin typeface="Monotype Corsiva" pitchFamily="66" charset="0"/>
            </a:endParaRPr>
          </a:p>
          <a:p>
            <a:pPr algn="ctr"/>
            <a:r>
              <a:rPr lang="ru-RU" sz="3600" b="1" dirty="0" smtClean="0">
                <a:solidFill>
                  <a:srgbClr val="7030A0"/>
                </a:solidFill>
                <a:latin typeface="Monotype Corsiva" pitchFamily="66" charset="0"/>
              </a:rPr>
              <a:t>Очень добродушная,           </a:t>
            </a:r>
          </a:p>
          <a:p>
            <a:pPr algn="ctr"/>
            <a:r>
              <a:rPr lang="ru-RU" sz="3600" b="1" dirty="0" smtClean="0">
                <a:solidFill>
                  <a:srgbClr val="7030A0"/>
                </a:solidFill>
                <a:latin typeface="Monotype Corsiva" pitchFamily="66" charset="0"/>
              </a:rPr>
              <a:t>Я мягкая, послушная,          </a:t>
            </a:r>
          </a:p>
          <a:p>
            <a:pPr algn="ctr"/>
            <a:r>
              <a:rPr lang="ru-RU" sz="3600" b="1" dirty="0" smtClean="0">
                <a:solidFill>
                  <a:srgbClr val="7030A0"/>
                </a:solidFill>
                <a:latin typeface="Monotype Corsiva" pitchFamily="66" charset="0"/>
              </a:rPr>
              <a:t>Но когда я захочу,</a:t>
            </a:r>
          </a:p>
          <a:p>
            <a:pPr algn="ctr"/>
            <a:r>
              <a:rPr lang="ru-RU" sz="3600" b="1" dirty="0" smtClean="0">
                <a:solidFill>
                  <a:srgbClr val="7030A0"/>
                </a:solidFill>
                <a:latin typeface="Monotype Corsiva" pitchFamily="66" charset="0"/>
              </a:rPr>
              <a:t>Даже камень источу.</a:t>
            </a:r>
          </a:p>
        </p:txBody>
      </p:sp>
      <p:pic>
        <p:nvPicPr>
          <p:cNvPr id="10242" name="Picture 2" descr="G:\для Орловой\Новая папка\images (89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642918"/>
            <a:ext cx="3714776" cy="310516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500298" y="4572008"/>
            <a:ext cx="4572000" cy="169277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  <a:latin typeface="Monotype Corsiva" pitchFamily="66" charset="0"/>
              </a:rPr>
              <a:t>Чего в гору не выкатить, </a:t>
            </a:r>
          </a:p>
          <a:p>
            <a:r>
              <a:rPr lang="ru-RU" sz="3600" b="1" dirty="0" smtClean="0">
                <a:solidFill>
                  <a:srgbClr val="7030A0"/>
                </a:solidFill>
                <a:latin typeface="Monotype Corsiva" pitchFamily="66" charset="0"/>
              </a:rPr>
              <a:t>В решете не удержать? </a:t>
            </a:r>
          </a:p>
          <a:p>
            <a:endParaRPr lang="ru-RU" sz="3200" b="1" dirty="0">
              <a:solidFill>
                <a:srgbClr val="7030A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 advClick="0"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14282" y="428604"/>
            <a:ext cx="4357718" cy="5786478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  <a:latin typeface="Monotype Corsiva" pitchFamily="66" charset="0"/>
              </a:rPr>
              <a:t>В белом бархате деревня –    </a:t>
            </a:r>
            <a:br>
              <a:rPr lang="ru-RU" sz="4000" b="1" dirty="0" smtClean="0">
                <a:solidFill>
                  <a:srgbClr val="7030A0"/>
                </a:solidFill>
                <a:latin typeface="Monotype Corsiva" pitchFamily="66" charset="0"/>
              </a:rPr>
            </a:br>
            <a:r>
              <a:rPr lang="ru-RU" sz="4000" b="1" dirty="0" smtClean="0">
                <a:solidFill>
                  <a:srgbClr val="7030A0"/>
                </a:solidFill>
                <a:latin typeface="Monotype Corsiva" pitchFamily="66" charset="0"/>
              </a:rPr>
              <a:t>И заборы и деревья.                </a:t>
            </a:r>
            <a:br>
              <a:rPr lang="ru-RU" sz="4000" b="1" dirty="0" smtClean="0">
                <a:solidFill>
                  <a:srgbClr val="7030A0"/>
                </a:solidFill>
                <a:latin typeface="Monotype Corsiva" pitchFamily="66" charset="0"/>
              </a:rPr>
            </a:br>
            <a:r>
              <a:rPr lang="ru-RU" sz="4000" b="1" dirty="0" smtClean="0">
                <a:solidFill>
                  <a:srgbClr val="7030A0"/>
                </a:solidFill>
                <a:latin typeface="Monotype Corsiva" pitchFamily="66" charset="0"/>
              </a:rPr>
              <a:t> А как ветер нападёт,</a:t>
            </a:r>
            <a:br>
              <a:rPr lang="ru-RU" sz="4000" b="1" dirty="0" smtClean="0">
                <a:solidFill>
                  <a:srgbClr val="7030A0"/>
                </a:solidFill>
                <a:latin typeface="Monotype Corsiva" pitchFamily="66" charset="0"/>
              </a:rPr>
            </a:br>
            <a:r>
              <a:rPr lang="ru-RU" sz="4000" b="1" dirty="0" smtClean="0">
                <a:solidFill>
                  <a:srgbClr val="7030A0"/>
                </a:solidFill>
                <a:latin typeface="Monotype Corsiva" pitchFamily="66" charset="0"/>
              </a:rPr>
              <a:t>Этот бархат опадёт.</a:t>
            </a:r>
            <a:br>
              <a:rPr lang="ru-RU" sz="4000" b="1" dirty="0" smtClean="0">
                <a:solidFill>
                  <a:srgbClr val="7030A0"/>
                </a:solidFill>
                <a:latin typeface="Monotype Corsiva" pitchFamily="66" charset="0"/>
              </a:rPr>
            </a:br>
            <a:r>
              <a:rPr lang="ru-RU" sz="4000" b="1" dirty="0" smtClean="0">
                <a:solidFill>
                  <a:srgbClr val="7030A0"/>
                </a:solidFill>
                <a:latin typeface="Monotype Corsiva" pitchFamily="66" charset="0"/>
              </a:rPr>
              <a:t>(иней)</a:t>
            </a:r>
            <a:r>
              <a:rPr lang="ru-RU" b="1" dirty="0" smtClean="0">
                <a:solidFill>
                  <a:schemeClr val="bg1"/>
                </a:solidFill>
              </a:rPr>
              <a:t/>
            </a:r>
            <a:br>
              <a:rPr lang="ru-RU" b="1" dirty="0" smtClean="0">
                <a:solidFill>
                  <a:schemeClr val="bg1"/>
                </a:solidFill>
              </a:rPr>
            </a:br>
            <a:endParaRPr lang="ru-RU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1357298"/>
            <a:ext cx="3929090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 advClick="0"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1285860"/>
            <a:ext cx="2857520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3929059" y="1571612"/>
            <a:ext cx="485778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  <a:latin typeface="Monotype Corsiva" pitchFamily="66" charset="0"/>
              </a:rPr>
              <a:t>Он пушистый, серебристый,</a:t>
            </a:r>
          </a:p>
          <a:p>
            <a:r>
              <a:rPr lang="ru-RU" sz="3600" b="1" dirty="0" smtClean="0">
                <a:solidFill>
                  <a:srgbClr val="7030A0"/>
                </a:solidFill>
                <a:latin typeface="Monotype Corsiva" pitchFamily="66" charset="0"/>
              </a:rPr>
              <a:t>Но рукой его не тронь:</a:t>
            </a:r>
          </a:p>
          <a:p>
            <a:r>
              <a:rPr lang="ru-RU" sz="3600" b="1" dirty="0" smtClean="0">
                <a:solidFill>
                  <a:srgbClr val="7030A0"/>
                </a:solidFill>
                <a:latin typeface="Monotype Corsiva" pitchFamily="66" charset="0"/>
              </a:rPr>
              <a:t>Станет капелькою чистой,</a:t>
            </a:r>
          </a:p>
          <a:p>
            <a:r>
              <a:rPr lang="ru-RU" sz="3600" b="1" dirty="0" smtClean="0">
                <a:solidFill>
                  <a:srgbClr val="7030A0"/>
                </a:solidFill>
                <a:latin typeface="Monotype Corsiva" pitchFamily="66" charset="0"/>
              </a:rPr>
              <a:t>Как поймаешь на ладонь.</a:t>
            </a:r>
          </a:p>
          <a:p>
            <a:r>
              <a:rPr lang="ru-RU" sz="3600" b="1" dirty="0" smtClean="0">
                <a:solidFill>
                  <a:srgbClr val="7030A0"/>
                </a:solidFill>
                <a:latin typeface="Monotype Corsiva" pitchFamily="66" charset="0"/>
              </a:rPr>
              <a:t>(снег)</a:t>
            </a:r>
            <a:endParaRPr lang="ru-RU" sz="3600" b="1" dirty="0">
              <a:solidFill>
                <a:srgbClr val="7030A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 advClick="0"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 descr="G:\для Орловой\Новая папка\скачанные файлы (10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785794"/>
            <a:ext cx="2705100" cy="2214578"/>
          </a:xfrm>
          <a:prstGeom prst="rect">
            <a:avLst/>
          </a:prstGeom>
          <a:noFill/>
        </p:spPr>
      </p:pic>
      <p:pic>
        <p:nvPicPr>
          <p:cNvPr id="4099" name="Picture 3" descr="G:\для Орловой\Новая папка\images (86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3571876"/>
            <a:ext cx="3143272" cy="217170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000232" y="857232"/>
            <a:ext cx="321471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  <a:latin typeface="Monotype Corsiva" pitchFamily="66" charset="0"/>
              </a:rPr>
              <a:t>В огне не горит,                 </a:t>
            </a:r>
          </a:p>
          <a:p>
            <a:r>
              <a:rPr lang="ru-RU" sz="3600" b="1" dirty="0" smtClean="0">
                <a:solidFill>
                  <a:srgbClr val="7030A0"/>
                </a:solidFill>
                <a:latin typeface="Monotype Corsiva" pitchFamily="66" charset="0"/>
              </a:rPr>
              <a:t>И в воде не тонет. (лёд)           </a:t>
            </a:r>
            <a:endParaRPr lang="ru-RU" sz="3600" b="1" dirty="0">
              <a:solidFill>
                <a:srgbClr val="7030A0"/>
              </a:solidFill>
              <a:latin typeface="Monotype Corsiva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6248" y="3500438"/>
            <a:ext cx="3996607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  <a:t>Без досок и топоров</a:t>
            </a:r>
          </a:p>
          <a:p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  <a:t>Через речку мост готов.</a:t>
            </a:r>
          </a:p>
          <a:p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  <a:t>Мост, как синее стекло!</a:t>
            </a:r>
          </a:p>
          <a:p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  <a:t>Скользко, весело, светло!</a:t>
            </a:r>
          </a:p>
          <a:p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  <a:t>(лёд)</a:t>
            </a:r>
            <a:endParaRPr lang="ru-RU" sz="3200" b="1" dirty="0">
              <a:solidFill>
                <a:srgbClr val="7030A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 advClick="0"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 descr="G:\для Орловой\Новая папка\images (8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1857364"/>
            <a:ext cx="2643199" cy="2800361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28596" y="714356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  <a:t>Растёт она вниз головою,</a:t>
            </a:r>
          </a:p>
          <a:p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  <a:t>Не летом растёт, а зимою.</a:t>
            </a:r>
          </a:p>
          <a:p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  <a:t>Но солнце её припечёт –</a:t>
            </a:r>
          </a:p>
          <a:p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  <a:t>Заплачет она и умрёт.</a:t>
            </a:r>
          </a:p>
          <a:p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  <a:t>(сосулька)</a:t>
            </a:r>
          </a:p>
          <a:p>
            <a:endParaRPr lang="ru-RU" sz="3200" b="1" dirty="0" smtClean="0">
              <a:solidFill>
                <a:srgbClr val="7030A0"/>
              </a:solidFill>
              <a:latin typeface="Monotype Corsiva" pitchFamily="66" charset="0"/>
            </a:endParaRPr>
          </a:p>
          <a:p>
            <a:endParaRPr lang="ru-RU" sz="3200" b="1" dirty="0" smtClean="0">
              <a:solidFill>
                <a:srgbClr val="7030A0"/>
              </a:solidFill>
              <a:latin typeface="Monotype Corsiva" pitchFamily="66" charset="0"/>
            </a:endParaRPr>
          </a:p>
          <a:p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  <a:t>Белая морковка</a:t>
            </a:r>
          </a:p>
          <a:p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  <a:t>Зимой растёт. (сосулька)</a:t>
            </a:r>
            <a:endParaRPr lang="ru-RU" sz="3200" b="1" dirty="0">
              <a:solidFill>
                <a:srgbClr val="7030A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 advClick="0"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6" name="Picture 2" descr="G:\для Орловой\Новая папка\images (8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2357430"/>
            <a:ext cx="2857500" cy="271464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500562" y="1643050"/>
            <a:ext cx="3688830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  <a:latin typeface="Monotype Corsiva" pitchFamily="66" charset="0"/>
              </a:rPr>
              <a:t>С неба звёзды падают,</a:t>
            </a:r>
          </a:p>
          <a:p>
            <a:r>
              <a:rPr lang="ru-RU" sz="2800" b="1" dirty="0" smtClean="0">
                <a:solidFill>
                  <a:srgbClr val="7030A0"/>
                </a:solidFill>
                <a:latin typeface="Monotype Corsiva" pitchFamily="66" charset="0"/>
              </a:rPr>
              <a:t>Лягут на поля.</a:t>
            </a:r>
          </a:p>
          <a:p>
            <a:r>
              <a:rPr lang="ru-RU" sz="2800" b="1" dirty="0" smtClean="0">
                <a:solidFill>
                  <a:srgbClr val="7030A0"/>
                </a:solidFill>
                <a:latin typeface="Monotype Corsiva" pitchFamily="66" charset="0"/>
              </a:rPr>
              <a:t>Пусть под ними скроется</a:t>
            </a:r>
          </a:p>
          <a:p>
            <a:r>
              <a:rPr lang="ru-RU" sz="2800" b="1" dirty="0" smtClean="0">
                <a:solidFill>
                  <a:srgbClr val="7030A0"/>
                </a:solidFill>
                <a:latin typeface="Monotype Corsiva" pitchFamily="66" charset="0"/>
              </a:rPr>
              <a:t>Черная земля.</a:t>
            </a:r>
          </a:p>
          <a:p>
            <a:r>
              <a:rPr lang="ru-RU" sz="2800" b="1" dirty="0" smtClean="0">
                <a:solidFill>
                  <a:srgbClr val="7030A0"/>
                </a:solidFill>
                <a:latin typeface="Monotype Corsiva" pitchFamily="66" charset="0"/>
              </a:rPr>
              <a:t>Много-много звёздочек</a:t>
            </a:r>
          </a:p>
          <a:p>
            <a:r>
              <a:rPr lang="ru-RU" sz="2800" b="1" dirty="0" smtClean="0">
                <a:solidFill>
                  <a:srgbClr val="7030A0"/>
                </a:solidFill>
                <a:latin typeface="Monotype Corsiva" pitchFamily="66" charset="0"/>
              </a:rPr>
              <a:t>Тонких, как стекло;</a:t>
            </a:r>
          </a:p>
          <a:p>
            <a:r>
              <a:rPr lang="ru-RU" sz="2800" b="1" dirty="0" smtClean="0">
                <a:solidFill>
                  <a:srgbClr val="7030A0"/>
                </a:solidFill>
                <a:latin typeface="Monotype Corsiva" pitchFamily="66" charset="0"/>
              </a:rPr>
              <a:t>Звёздочки холодные,</a:t>
            </a:r>
          </a:p>
          <a:p>
            <a:r>
              <a:rPr lang="ru-RU" sz="2800" b="1" dirty="0" smtClean="0">
                <a:solidFill>
                  <a:srgbClr val="7030A0"/>
                </a:solidFill>
                <a:latin typeface="Monotype Corsiva" pitchFamily="66" charset="0"/>
              </a:rPr>
              <a:t>А земле тепло!</a:t>
            </a:r>
          </a:p>
        </p:txBody>
      </p:sp>
    </p:spTree>
  </p:cSld>
  <p:clrMapOvr>
    <a:masterClrMapping/>
  </p:clrMapOvr>
  <p:transition spd="med" advClick="0"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0" name="Picture 2" descr="G:\для Орловой\Новая папка\images (85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1643050"/>
            <a:ext cx="2771775" cy="2395549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71472" y="1785926"/>
            <a:ext cx="4572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  <a:t>На дворе переполох,</a:t>
            </a:r>
          </a:p>
          <a:p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  <a:t>С неба сыплется горох.</a:t>
            </a:r>
          </a:p>
          <a:p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  <a:t>Съела шесть горошин Нина,</a:t>
            </a:r>
          </a:p>
          <a:p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  <a:t>У неё теперь ангина.</a:t>
            </a:r>
            <a:endParaRPr lang="ru-RU" sz="3200" dirty="0">
              <a:solidFill>
                <a:srgbClr val="7030A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 advClick="0"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510</Words>
  <PresentationFormat>Экран (4:3)</PresentationFormat>
  <Paragraphs>109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Слайд 1</vt:lpstr>
      <vt:lpstr>Слайд 2</vt:lpstr>
      <vt:lpstr>Слайд 3</vt:lpstr>
      <vt:lpstr>В белом бархате деревня –     И заборы и деревья.                  А как ветер нападёт, Этот бархат опадёт. (иней) 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detsad</cp:lastModifiedBy>
  <cp:revision>13</cp:revision>
  <dcterms:modified xsi:type="dcterms:W3CDTF">2015-10-20T05:43:49Z</dcterms:modified>
</cp:coreProperties>
</file>