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sldIdLst>
    <p:sldId id="257" r:id="rId2"/>
    <p:sldId id="259" r:id="rId3"/>
    <p:sldId id="258" r:id="rId4"/>
    <p:sldId id="260" r:id="rId5"/>
    <p:sldId id="285" r:id="rId6"/>
    <p:sldId id="261" r:id="rId7"/>
    <p:sldId id="263" r:id="rId8"/>
    <p:sldId id="265" r:id="rId9"/>
    <p:sldId id="267" r:id="rId10"/>
    <p:sldId id="268" r:id="rId11"/>
    <p:sldId id="269" r:id="rId12"/>
    <p:sldId id="270" r:id="rId13"/>
    <p:sldId id="264" r:id="rId14"/>
    <p:sldId id="271" r:id="rId15"/>
    <p:sldId id="272" r:id="rId16"/>
    <p:sldId id="273" r:id="rId17"/>
    <p:sldId id="274" r:id="rId18"/>
    <p:sldId id="275" r:id="rId19"/>
    <p:sldId id="288" r:id="rId20"/>
    <p:sldId id="277" r:id="rId21"/>
    <p:sldId id="276" r:id="rId22"/>
    <p:sldId id="280" r:id="rId23"/>
    <p:sldId id="278" r:id="rId24"/>
    <p:sldId id="279" r:id="rId25"/>
    <p:sldId id="287" r:id="rId26"/>
    <p:sldId id="281" r:id="rId27"/>
    <p:sldId id="28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33CC"/>
    <a:srgbClr val="297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FB80B-A5D2-46A8-A75C-88A788DE5B87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0DD79-655B-455F-9726-76F55C541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E42CF-0C30-4579-856A-D5ED93F63A74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41E82-7B0D-4DC2-8597-C69BCBEEA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B7D89-AFDA-46BB-94C3-EF6320F67F25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058C2-A24C-486B-A8FC-8A4F15EC4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742ED-C614-4254-8DE2-5AC49F427F1C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6C5CD-0F94-4FD2-8D74-E82056A23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C2974-9640-4905-AA48-BDB1275A0DD8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071B0-0982-4F37-8A75-E60DF6D09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9EB6A-177B-4353-8367-275430D40858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56F4D-4B71-41B8-A906-D82078EEB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62DD8-9E74-42B3-A893-60AC739C069A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FFC9B-5C3A-4D89-A72F-34E76D3E3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23691-401F-45B7-98C9-8E86162F01F3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9E3D9-46AB-492B-901B-BAE62441D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EB6CB-392B-4027-A813-9E1952316EBB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1002E-F533-4F28-9AC3-A29E43DCB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42B92-2DA4-4518-A432-9FF4EB8E4FE8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AA9D-78F9-4785-ADAC-62A316187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DBBEE-4BFD-481E-B1DF-3CA0048396C4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5428C-70B6-4911-BB45-18F4C38BF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E1FDAE-9F98-4279-92A1-8DE687942CEC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244854-3AD0-4632-8F82-DCE0EEE80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6" r:id="rId2"/>
    <p:sldLayoutId id="2147483875" r:id="rId3"/>
    <p:sldLayoutId id="2147483874" r:id="rId4"/>
    <p:sldLayoutId id="2147483873" r:id="rId5"/>
    <p:sldLayoutId id="2147483872" r:id="rId6"/>
    <p:sldLayoutId id="2147483871" r:id="rId7"/>
    <p:sldLayoutId id="2147483870" r:id="rId8"/>
    <p:sldLayoutId id="2147483869" r:id="rId9"/>
    <p:sldLayoutId id="2147483868" r:id="rId10"/>
    <p:sldLayoutId id="21474838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40200" y="476250"/>
            <a:ext cx="4319588" cy="5832475"/>
          </a:xfrm>
        </p:spPr>
        <p:txBody>
          <a:bodyPr/>
          <a:lstStyle/>
          <a:p>
            <a:pPr eaLnBrk="1" hangingPunct="1"/>
            <a:r>
              <a:rPr lang="ru-RU" altLang="ru-RU" sz="4000" smtClean="0"/>
              <a:t/>
            </a:r>
            <a:br>
              <a:rPr lang="ru-RU" altLang="ru-RU" sz="4000" smtClean="0"/>
            </a:br>
            <a:r>
              <a:rPr lang="ru-RU" altLang="ru-RU" smtClean="0">
                <a:latin typeface="Times New Roman" pitchFamily="18" charset="0"/>
              </a:rPr>
              <a:t>Урок </a:t>
            </a:r>
            <a:br>
              <a:rPr lang="ru-RU" altLang="ru-RU" smtClean="0">
                <a:latin typeface="Times New Roman" pitchFamily="18" charset="0"/>
              </a:rPr>
            </a:br>
            <a:r>
              <a:rPr lang="ru-RU" altLang="ru-RU" smtClean="0">
                <a:latin typeface="Times New Roman" pitchFamily="18" charset="0"/>
              </a:rPr>
              <a:t>литературного</a:t>
            </a:r>
            <a:br>
              <a:rPr lang="ru-RU" altLang="ru-RU" smtClean="0">
                <a:latin typeface="Times New Roman" pitchFamily="18" charset="0"/>
              </a:rPr>
            </a:br>
            <a:r>
              <a:rPr lang="ru-RU" altLang="ru-RU" smtClean="0">
                <a:latin typeface="Times New Roman" pitchFamily="18" charset="0"/>
              </a:rPr>
              <a:t> чтения</a:t>
            </a:r>
            <a:r>
              <a:rPr lang="ru-RU" altLang="ru-RU" sz="4000" smtClean="0">
                <a:latin typeface="Times New Roman" pitchFamily="18" charset="0"/>
              </a:rPr>
              <a:t/>
            </a:r>
            <a:br>
              <a:rPr lang="ru-RU" altLang="ru-RU" sz="4000" smtClean="0">
                <a:latin typeface="Times New Roman" pitchFamily="18" charset="0"/>
              </a:rPr>
            </a:br>
            <a:r>
              <a:rPr lang="ru-RU" altLang="ru-RU" sz="4000" smtClean="0">
                <a:latin typeface="Times New Roman" pitchFamily="18" charset="0"/>
              </a:rPr>
              <a:t/>
            </a:r>
            <a:br>
              <a:rPr lang="ru-RU" altLang="ru-RU" sz="4000" smtClean="0">
                <a:latin typeface="Times New Roman" pitchFamily="18" charset="0"/>
              </a:rPr>
            </a:br>
            <a:r>
              <a:rPr lang="ru-RU" altLang="ru-RU" sz="1800" smtClean="0">
                <a:latin typeface="Times New Roman" pitchFamily="18" charset="0"/>
              </a:rPr>
              <a:t>Учитель: Гудничева Л.В</a:t>
            </a:r>
            <a:r>
              <a:rPr lang="ru-RU" altLang="ru-RU" sz="2400" smtClean="0">
                <a:latin typeface="Times New Roman" pitchFamily="18" charset="0"/>
              </a:rPr>
              <a:t>.</a:t>
            </a:r>
            <a:r>
              <a:rPr lang="ru-RU" altLang="ru-RU" sz="4000" smtClean="0"/>
              <a:t> </a:t>
            </a:r>
            <a:br>
              <a:rPr lang="ru-RU" altLang="ru-RU" sz="4000" smtClean="0"/>
            </a:br>
            <a:r>
              <a:rPr lang="ru-RU" altLang="ru-RU" sz="4000" smtClean="0"/>
              <a:t/>
            </a:r>
            <a:br>
              <a:rPr lang="ru-RU" altLang="ru-RU" sz="4000" smtClean="0"/>
            </a:br>
            <a:endParaRPr lang="ru-RU" altLang="ru-RU" sz="4000" smtClean="0"/>
          </a:p>
        </p:txBody>
      </p:sp>
      <p:pic>
        <p:nvPicPr>
          <p:cNvPr id="13314" name="Picture 4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11188" y="3141663"/>
            <a:ext cx="3744912" cy="3490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"/>
          <p:cNvSpPr>
            <a:spLocks noChangeArrowheads="1"/>
          </p:cNvSpPr>
          <p:nvPr/>
        </p:nvSpPr>
        <p:spPr bwMode="auto">
          <a:xfrm>
            <a:off x="179388" y="1954213"/>
            <a:ext cx="8713787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6000" b="1" dirty="0">
                <a:latin typeface="Verdana" pitchFamily="34" charset="0"/>
              </a:rPr>
              <a:t>             </a:t>
            </a:r>
            <a:r>
              <a:rPr lang="ru-RU" altLang="ru-RU" sz="4000" b="1" dirty="0">
                <a:latin typeface="Verdana" pitchFamily="34" charset="0"/>
              </a:rPr>
              <a:t>/</a:t>
            </a:r>
          </a:p>
          <a:p>
            <a:pPr algn="ctr"/>
            <a:r>
              <a:rPr lang="ru-RU" altLang="ru-RU" sz="8000" b="1" dirty="0">
                <a:latin typeface="Verdana" pitchFamily="34" charset="0"/>
              </a:rPr>
              <a:t>пашня</a:t>
            </a:r>
            <a:r>
              <a:rPr lang="ru-RU" altLang="ru-RU" sz="8000" dirty="0"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ChangeArrowheads="1"/>
          </p:cNvSpPr>
          <p:nvPr/>
        </p:nvSpPr>
        <p:spPr bwMode="auto">
          <a:xfrm>
            <a:off x="179388" y="1954213"/>
            <a:ext cx="8713787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6000" b="1" dirty="0">
                <a:latin typeface="Verdana" pitchFamily="34" charset="0"/>
              </a:rPr>
              <a:t>         </a:t>
            </a:r>
            <a:r>
              <a:rPr lang="ru-RU" altLang="ru-RU" sz="4000" b="1" dirty="0">
                <a:latin typeface="Verdana" pitchFamily="34" charset="0"/>
              </a:rPr>
              <a:t>/</a:t>
            </a:r>
            <a:r>
              <a:rPr lang="ru-RU" altLang="ru-RU" sz="6000" b="1" dirty="0">
                <a:latin typeface="Verdana" pitchFamily="34" charset="0"/>
              </a:rPr>
              <a:t>           </a:t>
            </a:r>
            <a:r>
              <a:rPr lang="ru-RU" altLang="ru-RU" sz="4000" b="1" dirty="0">
                <a:latin typeface="Verdana" pitchFamily="34" charset="0"/>
              </a:rPr>
              <a:t>/</a:t>
            </a:r>
          </a:p>
          <a:p>
            <a:pPr algn="ctr"/>
            <a:r>
              <a:rPr lang="ru-RU" altLang="ru-RU" sz="8000" b="1" dirty="0">
                <a:latin typeface="Verdana" pitchFamily="34" charset="0"/>
              </a:rPr>
              <a:t>маху  дали</a:t>
            </a:r>
            <a:r>
              <a:rPr lang="ru-RU" altLang="ru-RU" sz="8000" dirty="0"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>
            <a:spLocks noChangeArrowheads="1"/>
          </p:cNvSpPr>
          <p:nvPr/>
        </p:nvSpPr>
        <p:spPr bwMode="auto">
          <a:xfrm>
            <a:off x="179388" y="1954213"/>
            <a:ext cx="8713787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6000" b="1">
                <a:latin typeface="Verdana" pitchFamily="34" charset="0"/>
              </a:rPr>
              <a:t>             </a:t>
            </a:r>
          </a:p>
          <a:p>
            <a:pPr algn="ctr"/>
            <a:r>
              <a:rPr lang="ru-RU" altLang="ru-RU" sz="8000" b="1">
                <a:latin typeface="Verdana" pitchFamily="34" charset="0"/>
              </a:rPr>
              <a:t>брод</a:t>
            </a:r>
            <a:r>
              <a:rPr lang="ru-RU" altLang="ru-RU" sz="8000"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7" descr="C:\Users\школа\Desktop\Семеро храбрецов\облож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88913"/>
            <a:ext cx="508635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школа\Desktop\Семеро храбрецов\карт.jpg"/>
          <p:cNvPicPr>
            <a:picLocks noChangeAspect="1" noChangeArrowheads="1"/>
          </p:cNvPicPr>
          <p:nvPr/>
        </p:nvPicPr>
        <p:blipFill>
          <a:blip r:embed="rId2">
            <a:lum bright="12000" contrast="-12000"/>
          </a:blip>
          <a:srcRect/>
          <a:stretch>
            <a:fillRect/>
          </a:stretch>
        </p:blipFill>
        <p:spPr bwMode="auto">
          <a:xfrm>
            <a:off x="179388" y="333375"/>
            <a:ext cx="8785225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школа\Desktop\Семеро храбрецов\карт1.jpg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219075" y="260350"/>
            <a:ext cx="8810625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школа\Desktop\Семеро храбрецов\карт2.jpg"/>
          <p:cNvPicPr>
            <a:picLocks noChangeAspect="1" noChangeArrowheads="1"/>
          </p:cNvPicPr>
          <p:nvPr/>
        </p:nvPicPr>
        <p:blipFill>
          <a:blip r:embed="rId2">
            <a:lum bright="18000" contrast="-12000"/>
          </a:blip>
          <a:srcRect/>
          <a:stretch>
            <a:fillRect/>
          </a:stretch>
        </p:blipFill>
        <p:spPr bwMode="auto">
          <a:xfrm>
            <a:off x="250825" y="333375"/>
            <a:ext cx="8785225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школа\Desktop\Семеро храбрецов\карт4.jpg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122238" y="333375"/>
            <a:ext cx="889952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C:\Users\школа\Desktop\Семеро храбрецов\посл карт страница.jpg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 l="7266" t="34407"/>
          <a:stretch>
            <a:fillRect/>
          </a:stretch>
        </p:blipFill>
        <p:spPr bwMode="auto">
          <a:xfrm>
            <a:off x="179388" y="282575"/>
            <a:ext cx="8785225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771800" y="116632"/>
            <a:ext cx="5457800" cy="662473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4400" b="1" dirty="0" smtClean="0"/>
              <a:t>Шульц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/>
              <a:t>  </a:t>
            </a:r>
            <a:r>
              <a:rPr lang="ru-RU" sz="1600" b="1" dirty="0" smtClean="0"/>
              <a:t>/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400" b="1" dirty="0" err="1" smtClean="0"/>
              <a:t>Якли</a:t>
            </a:r>
            <a:endParaRPr lang="ru-RU" sz="4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/>
              <a:t>             </a:t>
            </a:r>
            <a:r>
              <a:rPr lang="ru-RU" sz="1600" b="1" dirty="0" smtClean="0"/>
              <a:t>/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400" b="1" dirty="0" smtClean="0"/>
              <a:t>Марли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/>
              <a:t>   /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400" b="1" dirty="0" err="1" smtClean="0"/>
              <a:t>Ергли</a:t>
            </a:r>
            <a:endParaRPr lang="ru-RU" sz="4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/>
              <a:t>             /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400" b="1" dirty="0" err="1" smtClean="0"/>
              <a:t>Михель</a:t>
            </a:r>
            <a:r>
              <a:rPr lang="ru-RU" sz="4400" b="1" dirty="0" smtClean="0"/>
              <a:t>  </a:t>
            </a:r>
            <a:r>
              <a:rPr lang="ru-RU" sz="5400" b="1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400" b="1" dirty="0" smtClean="0"/>
              <a:t>Ганс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/>
              <a:t>          </a:t>
            </a:r>
            <a:r>
              <a:rPr lang="ru-RU" sz="1600" b="1" dirty="0" smtClean="0"/>
              <a:t>/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400" b="1" dirty="0" err="1" smtClean="0"/>
              <a:t>Вейтли</a:t>
            </a:r>
            <a:r>
              <a:rPr lang="ru-RU" sz="54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161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368425"/>
          </a:xfrm>
        </p:spPr>
        <p:txBody>
          <a:bodyPr/>
          <a:lstStyle/>
          <a:p>
            <a:pPr eaLnBrk="1" hangingPunct="1"/>
            <a:r>
              <a:rPr lang="ru-RU" sz="8000" b="1" dirty="0" smtClean="0">
                <a:solidFill>
                  <a:srgbClr val="00B050"/>
                </a:solidFill>
              </a:rPr>
              <a:t>Сказки</a:t>
            </a:r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323528" y="2276475"/>
            <a:ext cx="8568952" cy="38496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dirty="0" smtClean="0">
              <a:solidFill>
                <a:schemeClr val="accent2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6000" b="1" dirty="0" smtClean="0">
                <a:solidFill>
                  <a:schemeClr val="accent2"/>
                </a:solidFill>
              </a:rPr>
              <a:t>Авторские        Народные</a:t>
            </a:r>
          </a:p>
          <a:p>
            <a:pPr marL="0" indent="0" eaLnBrk="1" hangingPunct="1">
              <a:buFont typeface="Arial" charset="0"/>
              <a:buNone/>
            </a:pPr>
            <a:endParaRPr lang="ru-RU" dirty="0" smtClean="0"/>
          </a:p>
          <a:p>
            <a:pPr marL="0" indent="0" eaLnBrk="1" hangingPunct="1">
              <a:buFont typeface="Arial" charset="0"/>
              <a:buNone/>
            </a:pPr>
            <a:endParaRPr lang="ru-RU" dirty="0" smtClean="0"/>
          </a:p>
          <a:p>
            <a:pPr marL="0" indent="0" eaLnBrk="1" hangingPunct="1">
              <a:buFont typeface="Arial" charset="0"/>
              <a:buNone/>
            </a:pPr>
            <a:endParaRPr lang="ru-RU" dirty="0" smtClean="0"/>
          </a:p>
          <a:p>
            <a:pPr marL="0" indent="0" eaLnBrk="1" hangingPunct="1">
              <a:buFont typeface="Arial" charset="0"/>
              <a:buNone/>
            </a:pPr>
            <a:endParaRPr lang="ru-RU" dirty="0" smtClean="0">
              <a:solidFill>
                <a:srgbClr val="0070C0"/>
              </a:solidFill>
            </a:endParaRPr>
          </a:p>
        </p:txBody>
      </p:sp>
      <p:sp>
        <p:nvSpPr>
          <p:cNvPr id="5" name="Двойная стрелка влево/вверх 4"/>
          <p:cNvSpPr/>
          <p:nvPr/>
        </p:nvSpPr>
        <p:spPr>
          <a:xfrm rot="13473433">
            <a:off x="3695924" y="1771417"/>
            <a:ext cx="2113475" cy="2088232"/>
          </a:xfrm>
          <a:prstGeom prst="leftUpArrow">
            <a:avLst>
              <a:gd name="adj1" fmla="val 8328"/>
              <a:gd name="adj2" fmla="val 21654"/>
              <a:gd name="adj3" fmla="val 137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7" descr="C:\Users\школа\Desktop\Семеро храбрецов\обложка.jpg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1908175" y="0"/>
            <a:ext cx="5272088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smtClean="0">
                <a:solidFill>
                  <a:schemeClr val="accent2"/>
                </a:solidFill>
              </a:rPr>
              <a:t>Правила работы в группе</a:t>
            </a:r>
          </a:p>
        </p:txBody>
      </p:sp>
      <p:sp>
        <p:nvSpPr>
          <p:cNvPr id="32770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6000" b="1" smtClean="0">
                <a:solidFill>
                  <a:srgbClr val="0033CC"/>
                </a:solidFill>
              </a:rPr>
              <a:t>Уметь слушать!</a:t>
            </a:r>
          </a:p>
          <a:p>
            <a:pPr eaLnBrk="1" hangingPunct="1"/>
            <a:r>
              <a:rPr lang="ru-RU" sz="6000" b="1" smtClean="0">
                <a:solidFill>
                  <a:srgbClr val="297F39"/>
                </a:solidFill>
              </a:rPr>
              <a:t>Уметь договариваться!</a:t>
            </a:r>
          </a:p>
          <a:p>
            <a:pPr eaLnBrk="1" hangingPunct="1"/>
            <a:r>
              <a:rPr lang="ru-RU" sz="6000" b="1" smtClean="0">
                <a:solidFill>
                  <a:schemeClr val="folHlink"/>
                </a:solidFill>
              </a:rPr>
              <a:t>Быть терпимыми!</a:t>
            </a:r>
          </a:p>
          <a:p>
            <a:pPr eaLnBrk="1" hangingPunct="1"/>
            <a:r>
              <a:rPr lang="ru-RU" sz="6000" b="1" smtClean="0">
                <a:solidFill>
                  <a:srgbClr val="660066"/>
                </a:solidFill>
              </a:rPr>
              <a:t>Не ссориться!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ъект 2"/>
          <p:cNvSpPr>
            <a:spLocks noGrp="1"/>
          </p:cNvSpPr>
          <p:nvPr>
            <p:ph idx="4294967295"/>
          </p:nvPr>
        </p:nvSpPr>
        <p:spPr>
          <a:xfrm>
            <a:off x="611188" y="1268413"/>
            <a:ext cx="8281987" cy="48577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9600" b="1" smtClean="0">
                <a:solidFill>
                  <a:srgbClr val="297F39"/>
                </a:solidFill>
                <a:latin typeface="Times New Roman" pitchFamily="18" charset="0"/>
                <a:cs typeface="Times New Roman" pitchFamily="18" charset="0"/>
              </a:rPr>
              <a:t>У  страха  глаза  велики.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513" y="260350"/>
            <a:ext cx="5616575" cy="63373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833813" y="2401888"/>
            <a:ext cx="2339975" cy="23018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050" y="207963"/>
            <a:ext cx="5616575" cy="631666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</a:t>
            </a:r>
          </a:p>
        </p:txBody>
      </p:sp>
      <p:sp>
        <p:nvSpPr>
          <p:cNvPr id="3" name="Овал 2"/>
          <p:cNvSpPr/>
          <p:nvPr/>
        </p:nvSpPr>
        <p:spPr>
          <a:xfrm>
            <a:off x="3635375" y="2371725"/>
            <a:ext cx="2503488" cy="23050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2627313" y="5229225"/>
            <a:ext cx="4752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Calibri" pitchFamily="34" charset="0"/>
              </a:rPr>
              <a:t>Семеро   храбрецов</a:t>
            </a:r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2771775" y="620713"/>
            <a:ext cx="43926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latin typeface="Calibri" pitchFamily="34" charset="0"/>
              </a:rPr>
              <a:t>Братья   Гримм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6000" b="1" smtClean="0">
                <a:solidFill>
                  <a:schemeClr val="accent2"/>
                </a:solidFill>
              </a:rPr>
              <a:t>Цели:</a:t>
            </a:r>
          </a:p>
        </p:txBody>
      </p:sp>
      <p:sp>
        <p:nvSpPr>
          <p:cNvPr id="39939" name="Объект 2"/>
          <p:cNvSpPr>
            <a:spLocks noGrp="1"/>
          </p:cNvSpPr>
          <p:nvPr>
            <p:ph idx="4294967295"/>
          </p:nvPr>
        </p:nvSpPr>
        <p:spPr>
          <a:xfrm>
            <a:off x="179388" y="1600200"/>
            <a:ext cx="8964612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4000" b="1" smtClean="0"/>
              <a:t>Познакомиться с произведением «…»</a:t>
            </a:r>
          </a:p>
          <a:p>
            <a:pPr marL="0" indent="0" eaLnBrk="1" hangingPunct="1">
              <a:buFont typeface="Arial" charset="0"/>
              <a:buNone/>
            </a:pPr>
            <a:endParaRPr lang="ru-RU" sz="4000" b="1" smtClean="0"/>
          </a:p>
          <a:p>
            <a:pPr marL="0" indent="0" eaLnBrk="1" hangingPunct="1">
              <a:buFont typeface="Arial" charset="0"/>
              <a:buNone/>
            </a:pPr>
            <a:r>
              <a:rPr lang="ru-RU" sz="4000" b="1" smtClean="0"/>
              <a:t>Отвечать на вопросы к тексту </a:t>
            </a:r>
          </a:p>
          <a:p>
            <a:pPr marL="0" indent="0" eaLnBrk="1" hangingPunct="1">
              <a:buFont typeface="Arial" charset="0"/>
              <a:buNone/>
            </a:pPr>
            <a:endParaRPr lang="ru-RU" sz="4000" b="1" smtClean="0"/>
          </a:p>
          <a:p>
            <a:pPr marL="0" indent="0" eaLnBrk="1" hangingPunct="1">
              <a:buFont typeface="Arial" charset="0"/>
              <a:buNone/>
            </a:pPr>
            <a:r>
              <a:rPr lang="ru-RU" sz="4000" b="1" smtClean="0"/>
              <a:t>Учиться правильно и  выразительно читать произведение «…»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accent2"/>
                </a:solidFill>
              </a:rPr>
              <a:t>Домашнее задание</a:t>
            </a:r>
          </a:p>
        </p:txBody>
      </p:sp>
      <p:sp>
        <p:nvSpPr>
          <p:cNvPr id="36866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256584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ru-RU" sz="5400" b="1" dirty="0" smtClean="0">
                <a:solidFill>
                  <a:srgbClr val="7030A0"/>
                </a:solidFill>
              </a:rPr>
              <a:t>Читать сказку по </a:t>
            </a:r>
            <a:r>
              <a:rPr lang="ru-RU" sz="5400" b="1" dirty="0" smtClean="0">
                <a:solidFill>
                  <a:srgbClr val="7030A0"/>
                </a:solidFill>
              </a:rPr>
              <a:t>ролям:</a:t>
            </a:r>
          </a:p>
          <a:p>
            <a:pPr marL="0" indent="0" eaLnBrk="1" hangingPunct="1">
              <a:buNone/>
            </a:pPr>
            <a:r>
              <a:rPr lang="ru-RU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эпизод «Встреча со шмелём»   </a:t>
            </a:r>
            <a:r>
              <a:rPr lang="ru-RU" sz="4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стр</a:t>
            </a:r>
            <a:r>
              <a:rPr lang="ru-RU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101</a:t>
            </a:r>
            <a:endParaRPr lang="ru-RU" sz="4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  эпизод  «Встреча с зайцем» </a:t>
            </a:r>
          </a:p>
          <a:p>
            <a:pPr marL="0" indent="0" eaLnBrk="1" hangingPunct="1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 </a:t>
            </a:r>
            <a:r>
              <a:rPr lang="ru-RU" sz="4800" b="1" dirty="0" smtClean="0">
                <a:solidFill>
                  <a:srgbClr val="0070C0"/>
                </a:solidFill>
              </a:rPr>
              <a:t>стр.  </a:t>
            </a:r>
            <a:r>
              <a:rPr lang="ru-RU" sz="4800" b="1" dirty="0" smtClean="0">
                <a:solidFill>
                  <a:srgbClr val="0070C0"/>
                </a:solidFill>
              </a:rPr>
              <a:t>102 </a:t>
            </a:r>
            <a:r>
              <a:rPr lang="ru-RU" sz="4800" b="1" dirty="0" smtClean="0">
                <a:solidFill>
                  <a:srgbClr val="0070C0"/>
                </a:solidFill>
              </a:rPr>
              <a:t>– </a:t>
            </a:r>
            <a:r>
              <a:rPr lang="ru-RU" sz="4800" b="1" dirty="0" smtClean="0">
                <a:solidFill>
                  <a:srgbClr val="0070C0"/>
                </a:solidFill>
              </a:rPr>
              <a:t>104</a:t>
            </a:r>
            <a:endParaRPr lang="ru-RU" sz="4800" b="1" dirty="0" smtClean="0">
              <a:solidFill>
                <a:srgbClr val="0070C0"/>
              </a:solidFill>
            </a:endParaRPr>
          </a:p>
          <a:p>
            <a:pPr eaLnBrk="1" hangingPunct="1">
              <a:buFontTx/>
              <a:buChar char="-"/>
            </a:pPr>
            <a:r>
              <a:rPr lang="ru-RU" sz="4800" b="1" dirty="0" smtClean="0">
                <a:solidFill>
                  <a:schemeClr val="accent4"/>
                </a:solidFill>
              </a:rPr>
              <a:t>Выполнить задания в тетради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125538"/>
            <a:ext cx="8229600" cy="54657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Молодцы!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Творческих  успехов!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5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Спасибо!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altLang="ru-RU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260350"/>
            <a:ext cx="202882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179228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9" descr="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4365625"/>
            <a:ext cx="314960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3"/>
          <p:cNvSpPr>
            <a:spLocks noGrp="1"/>
          </p:cNvSpPr>
          <p:nvPr>
            <p:ph idx="4294967295"/>
          </p:nvPr>
        </p:nvSpPr>
        <p:spPr>
          <a:xfrm>
            <a:off x="250825" y="1268413"/>
            <a:ext cx="8569325" cy="4857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7200" b="1" u="sng" smtClean="0">
                <a:solidFill>
                  <a:schemeClr val="accent2"/>
                </a:solidFill>
              </a:rPr>
              <a:t>Бра</a:t>
            </a:r>
            <a:r>
              <a:rPr lang="ru-RU" sz="7200" b="1" smtClean="0">
                <a:solidFill>
                  <a:schemeClr val="accent2"/>
                </a:solidFill>
              </a:rPr>
              <a:t>ли</a:t>
            </a:r>
            <a:r>
              <a:rPr lang="ru-RU" sz="7200" b="1" u="sng" smtClean="0">
                <a:solidFill>
                  <a:schemeClr val="accent2"/>
                </a:solidFill>
              </a:rPr>
              <a:t>тья</a:t>
            </a:r>
            <a:r>
              <a:rPr lang="ru-RU" sz="7200" b="1" smtClean="0">
                <a:solidFill>
                  <a:schemeClr val="accent2"/>
                </a:solidFill>
              </a:rPr>
              <a:t>     </a:t>
            </a:r>
            <a:r>
              <a:rPr lang="ru-RU" sz="7200" b="1" u="sng" smtClean="0">
                <a:solidFill>
                  <a:schemeClr val="accent2"/>
                </a:solidFill>
              </a:rPr>
              <a:t>Г</a:t>
            </a:r>
            <a:r>
              <a:rPr lang="ru-RU" sz="7200" b="1" smtClean="0">
                <a:solidFill>
                  <a:schemeClr val="accent2"/>
                </a:solidFill>
              </a:rPr>
              <a:t>на</a:t>
            </a:r>
            <a:r>
              <a:rPr lang="ru-RU" sz="7200" b="1" u="sng" smtClean="0">
                <a:solidFill>
                  <a:schemeClr val="accent2"/>
                </a:solidFill>
              </a:rPr>
              <a:t>римм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76375" y="115888"/>
            <a:ext cx="6753225" cy="1152525"/>
          </a:xfrm>
        </p:spPr>
        <p:txBody>
          <a:bodyPr/>
          <a:lstStyle/>
          <a:p>
            <a:pPr eaLnBrk="1" hangingPunct="1"/>
            <a:r>
              <a:rPr lang="ru-RU" sz="6600" b="1" smtClean="0">
                <a:solidFill>
                  <a:schemeClr val="accent2"/>
                </a:solidFill>
              </a:rPr>
              <a:t>Братья  Гримм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5141913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                         Вильгельм                    Якоб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16387" name="Picture 2" descr="C:\Users\школа\Desktop\Семеро храбрецов\Grimm_broth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268413"/>
            <a:ext cx="6818312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4294967295"/>
          </p:nvPr>
        </p:nvGraphicFramePr>
        <p:xfrm>
          <a:off x="179388" y="1052513"/>
          <a:ext cx="4136776" cy="45708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4194"/>
                <a:gridCol w="1034194"/>
                <a:gridCol w="1034194"/>
                <a:gridCol w="1034194"/>
              </a:tblGrid>
              <a:tr h="1142706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с</a:t>
                      </a:r>
                      <a:endParaRPr lang="ru-RU" sz="6000" b="1" dirty="0"/>
                    </a:p>
                  </a:txBody>
                  <a:tcPr marL="88416" marR="88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е</a:t>
                      </a:r>
                      <a:endParaRPr lang="ru-RU" sz="6000" b="1" dirty="0"/>
                    </a:p>
                  </a:txBody>
                  <a:tcPr marL="88416" marR="88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м</a:t>
                      </a:r>
                      <a:endParaRPr lang="ru-RU" sz="6000" b="1" dirty="0"/>
                    </a:p>
                  </a:txBody>
                  <a:tcPr marL="88416" marR="88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е</a:t>
                      </a:r>
                      <a:endParaRPr lang="ru-RU" sz="6000" b="1" dirty="0"/>
                    </a:p>
                  </a:txBody>
                  <a:tcPr marL="88416" marR="88416"/>
                </a:tc>
              </a:tr>
              <a:tr h="1142706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х</a:t>
                      </a:r>
                      <a:endParaRPr lang="ru-RU" sz="6000" b="1" dirty="0"/>
                    </a:p>
                  </a:txBody>
                  <a:tcPr marL="88416" marR="88416"/>
                </a:tc>
                <a:tc>
                  <a:txBody>
                    <a:bodyPr/>
                    <a:lstStyle/>
                    <a:p>
                      <a:pPr algn="ctr"/>
                      <a:endParaRPr lang="ru-RU" sz="6000" b="1" dirty="0"/>
                    </a:p>
                  </a:txBody>
                  <a:tcPr marL="88416" marR="88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о</a:t>
                      </a:r>
                      <a:endParaRPr lang="ru-RU" sz="6000" b="1" dirty="0"/>
                    </a:p>
                  </a:txBody>
                  <a:tcPr marL="88416" marR="88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р</a:t>
                      </a:r>
                      <a:endParaRPr lang="ru-RU" sz="6000" b="1" dirty="0"/>
                    </a:p>
                  </a:txBody>
                  <a:tcPr marL="88416" marR="88416"/>
                </a:tc>
              </a:tr>
              <a:tr h="1142706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р</a:t>
                      </a:r>
                      <a:endParaRPr lang="ru-RU" sz="6000" b="1" dirty="0"/>
                    </a:p>
                  </a:txBody>
                  <a:tcPr marL="88416" marR="88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а</a:t>
                      </a:r>
                      <a:endParaRPr lang="ru-RU" sz="6000" b="1" dirty="0"/>
                    </a:p>
                  </a:txBody>
                  <a:tcPr marL="88416" marR="88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б</a:t>
                      </a:r>
                      <a:endParaRPr lang="ru-RU" sz="6000" b="1" dirty="0"/>
                    </a:p>
                  </a:txBody>
                  <a:tcPr marL="88416" marR="88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Р</a:t>
                      </a:r>
                      <a:endParaRPr lang="ru-RU" sz="6000" b="1" dirty="0"/>
                    </a:p>
                  </a:txBody>
                  <a:tcPr marL="88416" marR="88416"/>
                </a:tc>
              </a:tr>
              <a:tr h="1142706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в</a:t>
                      </a:r>
                      <a:endParaRPr lang="ru-RU" sz="6000" b="1" dirty="0"/>
                    </a:p>
                  </a:txBody>
                  <a:tcPr marL="88416" marR="88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о</a:t>
                      </a:r>
                      <a:endParaRPr lang="ru-RU" sz="6000" b="1" dirty="0"/>
                    </a:p>
                  </a:txBody>
                  <a:tcPr marL="88416" marR="88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ц</a:t>
                      </a:r>
                      <a:endParaRPr lang="ru-RU" sz="6000" b="1" dirty="0"/>
                    </a:p>
                  </a:txBody>
                  <a:tcPr marL="88416" marR="88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е</a:t>
                      </a:r>
                      <a:endParaRPr lang="ru-RU" sz="6000" b="1" dirty="0"/>
                    </a:p>
                  </a:txBody>
                  <a:tcPr marL="88416" marR="88416"/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4294967295"/>
          </p:nvPr>
        </p:nvGraphicFramePr>
        <p:xfrm>
          <a:off x="4972050" y="1052513"/>
          <a:ext cx="3992440" cy="4608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8110"/>
                <a:gridCol w="998110"/>
                <a:gridCol w="998110"/>
                <a:gridCol w="998110"/>
              </a:tblGrid>
              <a:tr h="11521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>
            <a:off x="5111750" y="1449388"/>
            <a:ext cx="360363" cy="358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492750" y="1538288"/>
            <a:ext cx="3168650" cy="180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8634413" y="1719263"/>
            <a:ext cx="215900" cy="1169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5456238" y="2700338"/>
            <a:ext cx="3097212" cy="215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397500" y="3892550"/>
            <a:ext cx="32766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8567738" y="4137025"/>
            <a:ext cx="215900" cy="11890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227638" y="2797175"/>
            <a:ext cx="215900" cy="1187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>
            <a:off x="5276850" y="5122863"/>
            <a:ext cx="3276600" cy="215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42"/>
          <p:cNvSpPr>
            <a:spLocks noGrp="1"/>
          </p:cNvSpPr>
          <p:nvPr>
            <p:ph type="title"/>
          </p:nvPr>
        </p:nvSpPr>
        <p:spPr>
          <a:xfrm>
            <a:off x="827088" y="620713"/>
            <a:ext cx="7859712" cy="1368425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chemeClr val="accent2"/>
                </a:solidFill>
              </a:rPr>
              <a:t>Братья  Гримм</a:t>
            </a:r>
          </a:p>
        </p:txBody>
      </p:sp>
      <p:sp>
        <p:nvSpPr>
          <p:cNvPr id="18434" name="Подзаголовок 43"/>
          <p:cNvSpPr>
            <a:spLocks noGrp="1"/>
          </p:cNvSpPr>
          <p:nvPr>
            <p:ph type="body" sz="half" idx="4294967295"/>
          </p:nvPr>
        </p:nvSpPr>
        <p:spPr>
          <a:xfrm>
            <a:off x="539750" y="2492375"/>
            <a:ext cx="8496300" cy="22320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6000" b="1" smtClean="0">
                <a:solidFill>
                  <a:schemeClr val="tx2"/>
                </a:solidFill>
              </a:rPr>
              <a:t>«Семеро     храбрецов»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smtClean="0">
                <a:solidFill>
                  <a:schemeClr val="accent2"/>
                </a:solidFill>
              </a:rPr>
              <a:t>Цели: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179388" y="1600200"/>
            <a:ext cx="8964612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4000" b="1" smtClean="0"/>
              <a:t>Познакомиться с произведением «…»</a:t>
            </a:r>
          </a:p>
          <a:p>
            <a:pPr marL="0" indent="0" eaLnBrk="1" hangingPunct="1">
              <a:buFont typeface="Arial" charset="0"/>
              <a:buNone/>
            </a:pPr>
            <a:endParaRPr lang="ru-RU" sz="4000" b="1" smtClean="0"/>
          </a:p>
          <a:p>
            <a:pPr marL="0" indent="0" eaLnBrk="1" hangingPunct="1">
              <a:buFont typeface="Arial" charset="0"/>
              <a:buNone/>
            </a:pPr>
            <a:r>
              <a:rPr lang="ru-RU" sz="4000" b="1" smtClean="0"/>
              <a:t>Отвечать на вопросы к тексту </a:t>
            </a:r>
          </a:p>
          <a:p>
            <a:pPr marL="0" indent="0" eaLnBrk="1" hangingPunct="1">
              <a:buFont typeface="Arial" charset="0"/>
              <a:buNone/>
            </a:pPr>
            <a:endParaRPr lang="ru-RU" sz="4000" b="1" smtClean="0"/>
          </a:p>
          <a:p>
            <a:pPr marL="0" indent="0" eaLnBrk="1" hangingPunct="1">
              <a:buFont typeface="Arial" charset="0"/>
              <a:buNone/>
            </a:pPr>
            <a:r>
              <a:rPr lang="ru-RU" sz="4000" b="1" smtClean="0"/>
              <a:t>Учиться правильно и  выразительно читать произведение «…»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5"/>
          <p:cNvSpPr>
            <a:spLocks noChangeArrowheads="1"/>
          </p:cNvSpPr>
          <p:nvPr/>
        </p:nvSpPr>
        <p:spPr bwMode="auto">
          <a:xfrm>
            <a:off x="179388" y="1954213"/>
            <a:ext cx="8713787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6000" b="1" dirty="0">
                <a:latin typeface="Verdana" pitchFamily="34" charset="0"/>
              </a:rPr>
              <a:t>         </a:t>
            </a:r>
            <a:r>
              <a:rPr lang="ru-RU" altLang="ru-RU" sz="4000" b="1" dirty="0">
                <a:latin typeface="Verdana" pitchFamily="34" charset="0"/>
              </a:rPr>
              <a:t>/</a:t>
            </a:r>
          </a:p>
          <a:p>
            <a:pPr algn="ctr"/>
            <a:r>
              <a:rPr lang="ru-RU" altLang="ru-RU" sz="8000" b="1" dirty="0">
                <a:latin typeface="Verdana" pitchFamily="34" charset="0"/>
              </a:rPr>
              <a:t>странствовать</a:t>
            </a:r>
            <a:r>
              <a:rPr lang="ru-RU" altLang="ru-RU" sz="8000" dirty="0"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ChangeArrowheads="1"/>
          </p:cNvSpPr>
          <p:nvPr/>
        </p:nvSpPr>
        <p:spPr bwMode="auto">
          <a:xfrm>
            <a:off x="250825" y="1770063"/>
            <a:ext cx="86423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8000">
                <a:latin typeface="Verdana" pitchFamily="34" charset="0"/>
              </a:rPr>
              <a:t> </a:t>
            </a:r>
          </a:p>
        </p:txBody>
      </p:sp>
      <p:pic>
        <p:nvPicPr>
          <p:cNvPr id="21506" name="Picture 2" descr="C:\Users\школа\Desktop\Семеро храбрецов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492375"/>
            <a:ext cx="5897563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2157412"/>
          </a:xfrm>
        </p:spPr>
        <p:txBody>
          <a:bodyPr/>
          <a:lstStyle/>
          <a:p>
            <a:pPr eaLnBrk="1" hangingPunct="1"/>
            <a:r>
              <a:rPr lang="ru-RU" altLang="ru-RU" sz="8000" b="1" smtClean="0">
                <a:latin typeface="Verdana" pitchFamily="34" charset="0"/>
              </a:rPr>
              <a:t>копьё</a:t>
            </a:r>
            <a:endParaRPr lang="ru-RU" sz="800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244</TotalTime>
  <Words>165</Words>
  <Application>Microsoft Office PowerPoint</Application>
  <PresentationFormat>Экран (4:3)</PresentationFormat>
  <Paragraphs>93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Урок  литературного  чтения  Учитель: Гудничева Л.В.   </vt:lpstr>
      <vt:lpstr>Сказки</vt:lpstr>
      <vt:lpstr>Презентация PowerPoint</vt:lpstr>
      <vt:lpstr>Братья  Гримм</vt:lpstr>
      <vt:lpstr>Презентация PowerPoint</vt:lpstr>
      <vt:lpstr>Братья  Гримм</vt:lpstr>
      <vt:lpstr>Цели:</vt:lpstr>
      <vt:lpstr>Презентация PowerPoint</vt:lpstr>
      <vt:lpstr>копьё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работы в группе</vt:lpstr>
      <vt:lpstr>Презентация PowerPoint</vt:lpstr>
      <vt:lpstr>Презентация PowerPoint</vt:lpstr>
      <vt:lpstr>Презентация PowerPoint</vt:lpstr>
      <vt:lpstr>Цели: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литературного чтения  Учитель: Гудничева Л.В.</dc:title>
  <dc:creator>школа</dc:creator>
  <cp:lastModifiedBy>школа</cp:lastModifiedBy>
  <cp:revision>25</cp:revision>
  <dcterms:created xsi:type="dcterms:W3CDTF">2015-10-10T19:10:33Z</dcterms:created>
  <dcterms:modified xsi:type="dcterms:W3CDTF">2015-10-16T13:24:49Z</dcterms:modified>
</cp:coreProperties>
</file>