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 b="1" i="0" u="none" strike="noStrik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Результаты диагностики формирования элементарных математических представлений </a:t>
            </a:r>
            <a:r>
              <a:rPr lang="ru-RU" dirty="0" smtClean="0"/>
              <a:t>и</a:t>
            </a:r>
            <a:r>
              <a:rPr lang="ru-RU" baseline="0" dirty="0" smtClean="0"/>
              <a:t> логическо</a:t>
            </a:r>
            <a:r>
              <a:rPr lang="ru-RU" dirty="0" smtClean="0"/>
              <a:t>го</a:t>
            </a:r>
            <a:r>
              <a:rPr lang="ru-RU" baseline="0" dirty="0" smtClean="0"/>
              <a:t> мышления</a:t>
            </a:r>
            <a:r>
              <a:rPr lang="ru-RU" dirty="0" smtClean="0"/>
              <a:t> </a:t>
            </a:r>
            <a:r>
              <a:rPr lang="ru-RU" dirty="0"/>
              <a:t>в младшей группе "</a:t>
            </a:r>
            <a:r>
              <a:rPr lang="ru-RU" dirty="0" err="1"/>
              <a:t>Непосседы</a:t>
            </a:r>
            <a:r>
              <a:rPr lang="ru-RU" dirty="0"/>
              <a:t>".   </a:t>
            </a:r>
          </a:p>
        </c:rich>
      </c:tx>
      <c:layout>
        <c:manualLayout>
          <c:xMode val="edge"/>
          <c:yMode val="edge"/>
          <c:x val="0.17307081174438688"/>
          <c:y val="1.1058401461797577E-2"/>
        </c:manualLayout>
      </c:layout>
      <c:overlay val="0"/>
      <c:spPr>
        <a:noFill/>
        <a:ln w="253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744644276545724"/>
          <c:y val="0.12899402858485484"/>
          <c:w val="0.65438520705745162"/>
          <c:h val="0.5991886683787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>
                <a:noFill/>
                <a:ln w="25391">
                  <a:noFill/>
                </a:ln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 7%</a:t>
                    </a:r>
                  </a:p>
                </c:rich>
              </c:tx>
              <c:numFmt formatCode="\40%" sourceLinked="0"/>
              <c:spPr>
                <a:noFill/>
                <a:ln w="2539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\40%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0.31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3288032991210048E-3"/>
                  <c:y val="-2.9709135377847078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0.61</c:v>
                </c:pt>
                <c:pt idx="1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ср-низ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0.08</c:v>
                </c:pt>
                <c:pt idx="1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ср-выс</c:v>
                </c:pt>
              </c:strCache>
            </c:strRef>
          </c:tx>
          <c:invertIfNegative val="0"/>
          <c:dLbls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1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881152"/>
        <c:axId val="100882688"/>
      </c:barChart>
      <c:catAx>
        <c:axId val="1008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882688"/>
        <c:crosses val="autoZero"/>
        <c:auto val="1"/>
        <c:lblAlgn val="ctr"/>
        <c:lblOffset val="100"/>
        <c:noMultiLvlLbl val="0"/>
      </c:catAx>
      <c:valAx>
        <c:axId val="100882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81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8923395445134579"/>
          <c:y val="0.41038525963149081"/>
          <c:w val="0.10248447204968944"/>
          <c:h val="0.2378559463986599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20A6-161B-48B7-B218-69366F804388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BC53-192E-4E4F-9EA5-0A58D8A52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90B5-C1AD-4CB5-921F-E8C1521ADF5C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B8AE-726C-4C57-9B30-FD2E2E2B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4A8A-5E94-4058-A79A-1A10100EEAB1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8454-B7E9-4398-A20B-FB228BA6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3939-689C-4265-A4C7-969FFEA34818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E893-BECE-459B-89D4-3C9CD976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03AC-23EF-4739-A606-FA3C1F067602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53AB-FB46-4D2C-9CF0-B23D83DCD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547A-67BA-4A92-8101-F2E82D242004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E36B-51CA-4CF4-9467-C47FE7CE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5066-31B5-4EFB-A997-F7AE4590DAE3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26B1-A817-4757-B754-19D8740EE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B792-CD02-4E43-B597-169AD34B3F6A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A9D3-A395-4FC5-B6A2-9BB305E8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4D1F-67AD-43F0-9E4E-C2C097FDD1B2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034B-0D95-421F-8F81-9602CB58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2BE8-12F5-41DC-A1E3-788B8A9AC472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6F77-987A-4B46-B15C-2CC57D6CA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7EA2-318F-4C6E-8DA5-280C2E6C0B19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BE09-5955-4602-A0F4-D303C46DF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DBBC-E61C-4C85-8C8B-AE4C1F23824C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4B79-73EF-49BC-A1DE-35AE8530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D3E3-69B6-48E8-9F86-B7D8DC5A462A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4991-7CBD-4C54-BF36-2808C783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7B2D-05A4-4B44-A74E-8B0C222D28B5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54-34E5-49C1-BD7E-6F7070DA2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AD28-850F-49D5-A4FF-C26F750A0BF9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973C-9A90-4B38-913F-44CB9796E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1648-FC06-4498-82C0-38112A932D94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5DD0-45BF-4305-9102-68B5AB18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FA896-57B7-4D3A-B6DA-00763993A89F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6577B3AF-EA90-4B77-BDC8-0887E0B7B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1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ГДОУ ТО «Новомосковский детский сад для детей с ОВЗ»</a:t>
            </a:r>
            <a:br>
              <a:rPr lang="ru-RU" sz="18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Интеллектуально-познавательный проект:</a:t>
            </a:r>
            <a:br>
              <a:rPr lang="ru-RU" sz="18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Cambria" pitchFamily="18" charset="0"/>
              </a:rPr>
              <a:t/>
            </a:r>
            <a:br>
              <a:rPr lang="ru-RU" sz="1800" b="1" dirty="0" smtClean="0">
                <a:latin typeface="Cambria" pitchFamily="18" charset="0"/>
              </a:rPr>
            </a:b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«Развитие элементарных математических представлений с помощью логических блоков  </a:t>
            </a:r>
            <a:r>
              <a:rPr lang="ru-RU" sz="1800" b="1" dirty="0" err="1" smtClean="0">
                <a:latin typeface="Cambria" pitchFamily="18" charset="0"/>
                <a:cs typeface="Times New Roman" pitchFamily="18" charset="0"/>
              </a:rPr>
              <a:t>Дьенеша</a:t>
            </a: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 у детей дошкольного возраста  с </a:t>
            </a: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> ОВЗ»</a:t>
            </a:r>
            <a:r>
              <a:rPr lang="ru-RU" sz="1800" b="1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Cambria" pitchFamily="18" charset="0"/>
              </a:rPr>
              <a:t/>
            </a:r>
            <a:br>
              <a:rPr lang="ru-RU" sz="1800" b="1" dirty="0" smtClean="0">
                <a:latin typeface="Cambria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65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400" b="1" dirty="0" smtClean="0"/>
              <a:t>                                                                                                 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Автор: учитель-дефектолог</a:t>
            </a:r>
            <a:b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первой квалификационной категории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ru-RU" b="1" dirty="0" err="1" smtClean="0">
                <a:latin typeface="Monotype Corsiva" panose="03010101010201010101" pitchFamily="66" charset="0"/>
                <a:cs typeface="Arial" panose="020B0604020202020204" pitchFamily="34" charset="0"/>
              </a:rPr>
              <a:t>Варданян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Евгения </a:t>
            </a:r>
            <a:r>
              <a:rPr lang="ru-RU" b="1" dirty="0" err="1" smtClean="0">
                <a:latin typeface="Monotype Corsiva" panose="03010101010201010101" pitchFamily="66" charset="0"/>
                <a:cs typeface="Arial" panose="020B0604020202020204" pitchFamily="34" charset="0"/>
              </a:rPr>
              <a:t>Фрунзиковна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endParaRPr lang="ru-RU" b="1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18435" name="Рисунок 19" descr="МОУ НОШ 28 п. Садовый МО Ейский район - Наша библиот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023" y="3298393"/>
            <a:ext cx="2947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325" y="0"/>
            <a:ext cx="10607675" cy="6858000"/>
          </a:xfrm>
        </p:spPr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 родителями:</a:t>
            </a:r>
            <a:endParaRPr lang="ru-RU" sz="2000" i="1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Консультация о подборе развивающих игр для ребенка 4 -5 лет.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Индивидуальные беседы с рекомендациями по каждому конкретному ребенку.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Совместный выбор и приобретение развивающих игр для группы.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Подбор и демонстрация специальной литературы, направленной на развитие логического мышления.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Разъяснительная и образовательная работа.</a:t>
            </a:r>
          </a:p>
          <a:p>
            <a:pPr indent="0" algn="ctr">
              <a:lnSpc>
                <a:spcPct val="150000"/>
              </a:lnSpc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000" b="1" i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с педагогами:</a:t>
            </a:r>
            <a:endParaRPr lang="ru-RU" sz="2000" i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педагогов дошкольного образовательного учреждения были предложены консультации, рекомендации  по использованию универсального дидактического материала с целью развития логического мышления  и познавательной активности дошкольников.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Опыт работы по теме «Развитие логического мышления у детей дошкольного возраста через использование на математических занятиях   дидактического материала «Логические  блоки Дьенеша » был представлен на педагогическом совещании ДОУ. 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совместное планирование самостоятельной игровой деятельности.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разработана рабочая тетрадь и методические рекомендации к ней;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buClr>
                <a:srgbClr val="92278F"/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практические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рекомендации для проведения игр с данным материалом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6430" y="6110824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075" y="0"/>
            <a:ext cx="10685463" cy="70072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dirty="0" smtClean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9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Этапы реализации проекта.</a:t>
            </a:r>
            <a:endParaRPr lang="ru-RU" sz="19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подготовительный (август-сентябрь 2014г.)</a:t>
            </a:r>
          </a:p>
          <a:p>
            <a:pPr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 диагностический (сентябрь – октябрь 2014 .)</a:t>
            </a:r>
          </a:p>
          <a:p>
            <a:pP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этап –  основной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октябрь 2014 – апрель 2015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 3" pitchFamily="18" charset="2"/>
              <a:buNone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IV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этап – итоговый (апрель – май 2015).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</a:rPr>
              <a:t>I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</a:rPr>
              <a:t> этап – подготовительный (</a:t>
            </a:r>
            <a:r>
              <a:rPr lang="ru-RU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август-сентябрь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</a:rPr>
              <a:t> 2014)</a:t>
            </a:r>
            <a:endParaRPr lang="ru-RU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 первом этапе работы я изучила психолого-педагогическую, методическую литературу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по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данной теме.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Далее мною было проведено анкетирование родителей, с целью выявления у них запросов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по формированию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внимания у детей как в ДОУ, так и дома.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endParaRPr lang="ru-RU" sz="1900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  <a:tabLst>
                <a:tab pos="228600" algn="l"/>
              </a:tabLst>
            </a:pPr>
            <a:endParaRPr lang="ru-RU" sz="900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9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tabLst>
                <a:tab pos="228600" algn="l"/>
              </a:tabLst>
            </a:pPr>
            <a:endParaRPr lang="ru-RU" sz="1400" dirty="0" smtClean="0"/>
          </a:p>
        </p:txBody>
      </p:sp>
      <p:pic>
        <p:nvPicPr>
          <p:cNvPr id="28674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5832475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0"/>
            <a:ext cx="10553700" cy="6858000"/>
          </a:xfrm>
        </p:spPr>
        <p:txBody>
          <a:bodyPr>
            <a:norm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диагностический (сентябрь – октябрь 2014)</a:t>
            </a:r>
            <a:endParaRPr lang="ru-RU" sz="20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ts val="1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Целью данного этапа было выявление    исходного уровня развития логического мышления  и уровень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знаний  элементарных математических представлений у дошкольников.</a:t>
            </a:r>
          </a:p>
          <a:p>
            <a:pPr marL="0" indent="0"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выявления уровня развития мыслительных операций мною использовались: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Методики Л.А.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Венгера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«Самое непохожее»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Методики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Немова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Р. С.- «Что здесь лишнее?» и «Нелепицы»  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Методика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Е.Л.Агаева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-  "Четвертый лишний".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основной (октябрь 2014 – апрель 2015)</a:t>
            </a:r>
            <a:endParaRPr lang="ru-RU" sz="20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 результатам диагностической работы я разработала систему работы с детьми, родителями, педагогами, направленную на развитие  логического мышления и формирование элементарных математических представлений.</a:t>
            </a:r>
          </a:p>
          <a:p>
            <a:pPr marL="0" indent="0">
              <a:buFont typeface="Wingdings 3" pitchFamily="18" charset="2"/>
              <a:buNone/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69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851525"/>
            <a:ext cx="7445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9725" y="0"/>
            <a:ext cx="10582275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IV-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этап (итоговый) </a:t>
            </a:r>
          </a:p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Результативность проекта.</a:t>
            </a:r>
          </a:p>
          <a:p>
            <a:pPr marL="0" indent="0">
              <a:lnSpc>
                <a:spcPct val="150000"/>
              </a:lnSpc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Из обработанных данных видна положительная динамика развития логического мышления у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большинства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, однако, у  3-х  детей отмечен низкий уровень развития, т.к., дети имеют не только речевое нарушение.  </a:t>
            </a:r>
          </a:p>
          <a:p>
            <a:pPr marL="0" indent="0" algn="just">
              <a:lnSpc>
                <a:spcPct val="150000"/>
              </a:lnSpc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Цель проекта была достигнута.</a:t>
            </a:r>
          </a:p>
          <a:p>
            <a:pPr marL="0" indent="0" algn="just">
              <a:lnSpc>
                <a:spcPct val="150000"/>
              </a:lnSpc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Проект  показал эффективность использования логических блоков как игрового материала в работе с детьми дошкольного возраста для:</a:t>
            </a: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ознакомления детей с геометрическими фигурами и формой предметов, размером;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мыслительных умений: сравнивать, анализировать, классифицировать, обобщать, абстрагировать, кодировать и декодировать информацию;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познавательных процессов восприятия, памяти, внимания, воображения;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творческих способностей.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Font typeface="Wingdings 3" pitchFamily="18" charset="2"/>
              <a:buNone/>
            </a:pP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0722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5954713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02078"/>
              </p:ext>
            </p:extLst>
          </p:nvPr>
        </p:nvGraphicFramePr>
        <p:xfrm>
          <a:off x="1778000" y="190500"/>
          <a:ext cx="9191625" cy="567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5954713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10"/>
          <p:cNvSpPr>
            <a:spLocks noChangeArrowheads="1" noChangeShapeType="1" noTextEdit="1"/>
          </p:cNvSpPr>
          <p:nvPr/>
        </p:nvSpPr>
        <p:spPr bwMode="auto">
          <a:xfrm>
            <a:off x="801688" y="2382838"/>
            <a:ext cx="10134600" cy="1430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171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b="1" kern="1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/>
              </a:rPr>
              <a:t>Спасибо за внимание!</a:t>
            </a:r>
          </a:p>
        </p:txBody>
      </p:sp>
      <p:pic>
        <p:nvPicPr>
          <p:cNvPr id="3277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872038"/>
            <a:ext cx="1978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0"/>
            <a:ext cx="10363200" cy="6742113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Условия возникновения и становления проекта</a:t>
            </a: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Проект создавался на базе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Arial" charset="0"/>
                <a:cs typeface="Times New Roman" pitchFamily="18" charset="0"/>
              </a:rPr>
              <a:t>государственного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дошкольного образовательного учреждения </a:t>
            </a:r>
            <a:endParaRPr 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Тульской области «Новомосковский детский  сад  для детей с ограниченными возможностями здоровья»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</a:t>
            </a: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Формирование проекта происходило в процессе работы с детьми   младшей группы.  </a:t>
            </a: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2000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Актуальность данной проблемы:</a:t>
            </a:r>
          </a:p>
          <a:p>
            <a:pPr marL="0" lvl="0" indent="0" algn="just" defTabSz="914400">
              <a:lnSpc>
                <a:spcPct val="107000"/>
              </a:lnSpc>
              <a:spcBef>
                <a:spcPct val="0"/>
              </a:spcBef>
              <a:buClr>
                <a:srgbClr val="92278F"/>
              </a:buClr>
              <a:buSzPct val="7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в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настоящее время в связи с интенсификацией учебного процесса в общеобразовательных школах увеличилось количество детей, имеющих трудности в обучении; на сегодняшний день наблюдается тенденция увеличения числа детей, имеющих различные отклонения в состоянии здоровья и хронические заболевания и, как следствие, нарушения мышления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2958BE"/>
              </a:solidFill>
              <a:latin typeface="Cambria" pitchFamily="18" charset="0"/>
            </a:endParaRPr>
          </a:p>
          <a:p>
            <a:pPr marL="0" indent="0" algn="just" defTabSz="914400">
              <a:lnSpc>
                <a:spcPct val="107000"/>
              </a:lnSpc>
              <a:spcBef>
                <a:spcPct val="0"/>
              </a:spcBef>
              <a:buSzPct val="7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обеспечение равных стартовых возможностей  выпускников ДОУ,  при поступлении в общеобразовательную школу;</a:t>
            </a:r>
          </a:p>
          <a:p>
            <a:pPr marL="0" indent="0" algn="just" defTabSz="914400">
              <a:lnSpc>
                <a:spcPct val="107000"/>
              </a:lnSpc>
              <a:spcBef>
                <a:spcPct val="0"/>
              </a:spcBef>
              <a:buSzPct val="70000"/>
              <a:buNone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Актуальность данного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исследования:</a:t>
            </a:r>
          </a:p>
          <a:p>
            <a:pPr marL="0" indent="0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обусловлена недостаточностью развития логического мышления у детей нашей группы и интересом педагогов группы к новым формам развития логического мышления у детей.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945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0" y="5975841"/>
            <a:ext cx="7445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513" y="0"/>
            <a:ext cx="10504487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Инновационная направленность педагогического проекта заключается в следующем: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использование технологий развивающего обучения (логических блоков Дьенеша и палочек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  в игровой форме в непосредственно-образовательной деятельности: области «Познание» и «Коммуникация»;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у детей свойств внимания  и мышления через активное сотрудничество всех участников образовательного процесса;</a:t>
            </a: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20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и развитие  у детей группы компенсирующей направленности с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ОВЗ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элементарных математических представлений   посредством использования технологий развивающего обучения  (логические блоки Дьенеша и палочки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).  </a:t>
            </a:r>
          </a:p>
          <a:p>
            <a:pPr marL="0" indent="0"/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2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668" y="6067581"/>
            <a:ext cx="7445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35125" y="0"/>
            <a:ext cx="10556875" cy="6858000"/>
          </a:xfrm>
        </p:spPr>
        <p:txBody>
          <a:bodyPr>
            <a:normAutofit/>
          </a:bodyPr>
          <a:lstStyle/>
          <a:p>
            <a:pPr marL="292100" indent="0" algn="ctr" defTabSz="91440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rgbClr val="31B6FD"/>
              </a:buClr>
              <a:buSzPct val="70000"/>
              <a:buFont typeface="Wingdings 3" pitchFamily="18" charset="2"/>
              <a:buNone/>
              <a:tabLst>
                <a:tab pos="685800" algn="l"/>
              </a:tabLst>
            </a:pPr>
            <a:endParaRPr lang="ru-RU" sz="22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0" algn="ctr" defTabSz="91440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rgbClr val="31B6FD"/>
              </a:buClr>
              <a:buSzPct val="70000"/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2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lang="ru-RU" sz="2200" u="sng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Разработка и внедрение системы по использованию блоков Дьенеша для развития элементарных математических способностей   у дошкольников.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Развитие умения у детей свободно общаться со взрослыми и  сверстниками по поводу игр, обращаться с вопросами и предложениями, в том числе и по поводу игр,   упражнений, придуманных и составленных самими детьми.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необходимых условий для работы по данной проблеме – обогащение методического инструментария (изготовление карточек, таблиц).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Заинтересовать родителей проблемой развития элементов логического мышления средствами развивающих игр (логических блоков Дьенеша)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Способствовать проявлению исследовательской активности детей самостоятельных математических играх, в поиске решения задач разных видов, стремлению развития игры и поиску результата своеобразными, оригинальными действиями.</a:t>
            </a:r>
          </a:p>
          <a:p>
            <a:pPr marL="292100" indent="0" defTabSz="914400"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38" y="5783263"/>
            <a:ext cx="7445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025" y="0"/>
            <a:ext cx="10594975" cy="6858000"/>
          </a:xfrm>
        </p:spPr>
        <p:txBody>
          <a:bodyPr>
            <a:normAutofit/>
          </a:bodyPr>
          <a:lstStyle/>
          <a:p>
            <a:pPr marL="292100" indent="-29210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2" pitchFamily="18" charset="2"/>
              <a:buChar char="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ctr" defTabSz="914400">
              <a:lnSpc>
                <a:spcPct val="107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Новизна проекта.</a:t>
            </a:r>
            <a:endParaRPr lang="ru-RU" sz="20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-292100" defTabSz="914400">
              <a:lnSpc>
                <a:spcPct val="107000"/>
              </a:lnSpc>
              <a:spcBef>
                <a:spcPts val="50"/>
              </a:spcBef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Новизна опыта состоит в создании системы математических занятий, на которых посредством блоков Дьенеша педагог развивает логическое мышление.  </a:t>
            </a:r>
            <a:endParaRPr lang="ru-RU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marL="292100" indent="-292100" algn="ctr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Гипотеза проекта</a:t>
            </a:r>
            <a:r>
              <a:rPr lang="ru-RU" sz="2000" i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292100" indent="-292100" algn="just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так как логическое мышление в дошкольном возрасте преимущественно проявляется через отдельные структурные компоненты, то их целостное развитие возможно посредством логических игр блоков Дьенеша при условии соблюдения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- педагогических требований, обеспечивающих одновременное воздействие на эмоциональную, когнитивную, мотивационную сферы ребенка путем решения системы логических задач:  </a:t>
            </a: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овладение отдельными признаками предметов; проникновение внутрь предметной структуры;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объединение воспринимаемых признаков предметов;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словесный анализ признаков объекта;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spcBef>
                <a:spcPts val="838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группировка объектов на основе наглядно предложенных знаков.</a:t>
            </a:r>
          </a:p>
          <a:p>
            <a:pPr marL="292100" indent="-292100" algn="just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3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75" y="6040438"/>
            <a:ext cx="7445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588" y="0"/>
            <a:ext cx="10285412" cy="6858000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</a:t>
            </a: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обучения.                                                                                 </a:t>
            </a:r>
            <a:endParaRPr lang="ru-RU" sz="2000" dirty="0">
              <a:solidFill>
                <a:schemeClr val="accent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средства обучение: мультимедиа,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видеоматериалов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наглядно-дидактический(демонстрационный и раздаточный материалы)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Рисунок 10" descr="J:\DCIM\109NIKON\DSCN3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1846263"/>
            <a:ext cx="3349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C:\Users\Администратор\Desktop\Новая папка\Е.Ф\DSCN2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979" y="2108201"/>
            <a:ext cx="3556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69" y="5900841"/>
            <a:ext cx="7445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DSCN667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75" y="4249738"/>
            <a:ext cx="32321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506538" y="0"/>
            <a:ext cx="10685462" cy="6858000"/>
          </a:xfrm>
        </p:spPr>
        <p:txBody>
          <a:bodyPr/>
          <a:lstStyle/>
          <a:p>
            <a:pPr marL="285750" lvl="0" indent="-28575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развивающая среда с подбором  дидактических игр и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упражнений:</a:t>
            </a: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самостоятельной деятельности;</a:t>
            </a: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- Для совместной деятельности педагога и детей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Рисунок 8" descr="C:\Users\Администратор\Desktop\Новая папка\Е.Ф\DSCN3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891" y="1018393"/>
            <a:ext cx="3789048" cy="23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513" y="4390053"/>
            <a:ext cx="33099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565" y="4450554"/>
            <a:ext cx="27368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513" y="1210615"/>
            <a:ext cx="3005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023" y="4463254"/>
            <a:ext cx="33718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1" y="289187"/>
            <a:ext cx="8834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 пособия для дефектолога детского сада,  в  которых раскрывается сущность работы по формированию внимания, мышления, памяти  у детей в каждой возрастной группе; </a:t>
            </a: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608" y="1344858"/>
            <a:ext cx="224313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37" y="1344858"/>
            <a:ext cx="24145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5719" y="466800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учебно-познавательные книги для родителей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978" y="3537764"/>
            <a:ext cx="45481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6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125" y="747713"/>
            <a:ext cx="10556875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Методы работы: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наблюдение;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беседы;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практическая деятельность;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проблемные ситуации.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6413" y="3765550"/>
            <a:ext cx="10036175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  <a:r>
              <a:rPr lang="ru-RU" sz="2400" dirty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детьми:</a:t>
            </a:r>
            <a:r>
              <a:rPr lang="ru-RU" sz="2000" i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Специально-организованная деятельность с использованием универсального дидактического материала;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</a:rPr>
              <a:t>подгрупповая и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работа;</a:t>
            </a:r>
            <a:endParaRPr lang="ru-RU" dirty="0"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 занятия, выступления перед родителями и педагогами.</a:t>
            </a:r>
          </a:p>
        </p:txBody>
      </p:sp>
      <p:pic>
        <p:nvPicPr>
          <p:cNvPr id="2662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150" y="6097588"/>
            <a:ext cx="7445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194" y="980091"/>
            <a:ext cx="4211392" cy="27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</TotalTime>
  <Words>806</Words>
  <Application>Microsoft Office PowerPoint</Application>
  <PresentationFormat>Произвольный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ГДОУ ТО «Новомосковский детский сад для детей с ОВЗ»   Интеллектуально-познавательный проект:  «Развитие элементарных математических представлений с помощью логических блоков  Дьенеша у детей дошкольного возраста  с  ОВЗ»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ГДОУ ТО Новомосковский детский сад для детей с ОВЗ</dc:title>
  <dc:creator>Пользователь Windows</dc:creator>
  <cp:lastModifiedBy>Пользователь</cp:lastModifiedBy>
  <cp:revision>64</cp:revision>
  <dcterms:created xsi:type="dcterms:W3CDTF">2015-08-26T19:38:36Z</dcterms:created>
  <dcterms:modified xsi:type="dcterms:W3CDTF">2015-09-25T08:48:55Z</dcterms:modified>
</cp:coreProperties>
</file>