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3" r:id="rId4"/>
    <p:sldId id="261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8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9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8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5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4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6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E95B0D-A40D-4B44-8BFA-661938A74AAC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1EC6F9-9970-45F4-81BB-58C4264FB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357826"/>
            <a:ext cx="6843738" cy="857256"/>
          </a:xfrm>
        </p:spPr>
        <p:txBody>
          <a:bodyPr>
            <a:noAutofit/>
          </a:bodyPr>
          <a:lstStyle/>
          <a:p>
            <a:r>
              <a:rPr lang="ru-RU" dirty="0" smtClean="0"/>
              <a:t>А.Г. Мордкович, П.В.Семенов  АЛГЕБРА-9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4995" y="3429000"/>
            <a:ext cx="73997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Способы задания функций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2511" y="1928802"/>
            <a:ext cx="58061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Способы задания функций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0732" y="428604"/>
            <a:ext cx="76947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Способы задания функций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290"/>
          <a:ext cx="8501122" cy="6429419"/>
        </p:xfrm>
        <a:graphic>
          <a:graphicData uri="http://schemas.openxmlformats.org/drawingml/2006/table">
            <a:tbl>
              <a:tblPr/>
              <a:tblGrid>
                <a:gridCol w="1428760"/>
                <a:gridCol w="7072362"/>
              </a:tblGrid>
              <a:tr h="5455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№ задания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87" marR="54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87" marR="54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4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№ 9.1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87" marR="54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+mn-lt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да; </a:t>
                      </a:r>
                      <a:r>
                        <a:rPr lang="ru-RU" sz="1600" b="0" dirty="0" smtClean="0">
                          <a:latin typeface="+mn-lt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1600" b="1" i="1" dirty="0">
                          <a:latin typeface="+mn-lt"/>
                          <a:ea typeface="Calibri"/>
                          <a:cs typeface="Times New Roman"/>
                        </a:rPr>
                        <a:t>б) </a:t>
                      </a: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нет;     </a:t>
                      </a:r>
                      <a:r>
                        <a:rPr lang="ru-RU" sz="1600" b="1" i="1" dirty="0">
                          <a:latin typeface="+mn-lt"/>
                          <a:ea typeface="Calibri"/>
                          <a:cs typeface="Times New Roman"/>
                        </a:rPr>
                        <a:t>в) </a:t>
                      </a: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да</a:t>
                      </a:r>
                      <a:r>
                        <a:rPr lang="ru-RU" sz="1600" b="0" dirty="0" smtClean="0">
                          <a:latin typeface="+mn-lt"/>
                          <a:ea typeface="Calibri"/>
                          <a:cs typeface="Times New Roman"/>
                        </a:rPr>
                        <a:t>;      </a:t>
                      </a:r>
                      <a:r>
                        <a:rPr lang="ru-RU" sz="1600" b="1" i="1" dirty="0">
                          <a:latin typeface="+mn-lt"/>
                          <a:ea typeface="Calibri"/>
                          <a:cs typeface="Times New Roman"/>
                        </a:rPr>
                        <a:t>г) </a:t>
                      </a:r>
                      <a:r>
                        <a:rPr lang="ru-RU" sz="1600" b="0" dirty="0">
                          <a:latin typeface="+mn-lt"/>
                          <a:ea typeface="Calibri"/>
                          <a:cs typeface="Times New Roman"/>
                        </a:rPr>
                        <a:t>нет.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287" marR="542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1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9.3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по рис. 21-24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да; у = х+2;  </a:t>
                      </a:r>
                      <a:r>
                        <a:rPr lang="ru-RU" sz="1800" b="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б)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да; у = 2│х│-2 </a:t>
                      </a:r>
                      <a:endParaRPr lang="ru-RU" sz="1800" b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в)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нет; </a:t>
                      </a: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да;  у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7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9.8 (</a:t>
                      </a:r>
                      <a:r>
                        <a:rPr lang="ru-RU" sz="1800" b="0" dirty="0" err="1">
                          <a:latin typeface="Times New Roman"/>
                          <a:ea typeface="Calibri"/>
                          <a:cs typeface="Times New Roman"/>
                        </a:rPr>
                        <a:t>а,в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ru-RU" sz="1600" b="0" dirty="0" err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(36) </a:t>
                      </a:r>
                      <a:r>
                        <a:rPr lang="ru-RU" sz="1600" b="0" dirty="0" smtClean="0">
                          <a:latin typeface="Times New Roman"/>
                          <a:ea typeface="Calibri"/>
                          <a:cs typeface="Times New Roman"/>
                        </a:rPr>
                        <a:t>=     </a:t>
                      </a: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= 3;</a:t>
                      </a: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б) </a:t>
                      </a:r>
                      <a:r>
                        <a:rPr lang="ru-RU" sz="1600" b="0" dirty="0" err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(2,7) = 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=      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в) </a:t>
                      </a:r>
                      <a:r>
                        <a:rPr lang="ru-RU" sz="1600" b="0" dirty="0" err="1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(144) = 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= 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12;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) S=150м = 0,15 км;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 =  </a:t>
                      </a: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=         ;      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Calibri"/>
                          <a:cs typeface="Times New Roman"/>
                        </a:rPr>
                        <a:t> № 9.9 (б)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х+1 = (х-1)</a:t>
                      </a:r>
                      <a:r>
                        <a:rPr lang="ru-RU" sz="1800" b="0" baseline="30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b="0" baseline="30000" dirty="0" smtClean="0">
                          <a:latin typeface="Times New Roman"/>
                          <a:ea typeface="Calibri"/>
                          <a:cs typeface="Times New Roman"/>
                        </a:rPr>
                        <a:t> 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Строим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графики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функций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у = х+1 прямая и 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=(х-1)</a:t>
                      </a:r>
                      <a:r>
                        <a:rPr lang="ru-RU" sz="1800" b="0" baseline="30000" dirty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парабола </a:t>
                      </a:r>
                      <a:endParaRPr lang="ru-RU" sz="1800" b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с вершиной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в точке (1;0), </a:t>
                      </a:r>
                      <a:endParaRPr lang="ru-RU" sz="1800" b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ветви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которой направлены вверх</a:t>
                      </a: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0" dirty="0">
                          <a:latin typeface="Times New Roman"/>
                          <a:ea typeface="Calibri"/>
                          <a:cs typeface="Times New Roman"/>
                        </a:rPr>
                        <a:t>Ответ х=0; х=3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786058"/>
            <a:ext cx="171450" cy="466725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714620"/>
            <a:ext cx="200025" cy="466725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714620"/>
            <a:ext cx="171450" cy="466725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714620"/>
            <a:ext cx="257175" cy="46672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429000"/>
            <a:ext cx="285750" cy="466725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429000"/>
            <a:ext cx="476250" cy="466725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714488"/>
            <a:ext cx="1995486" cy="799915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9" cstate="print"/>
          <a:srcRect r="6666"/>
          <a:stretch>
            <a:fillRect/>
          </a:stretch>
        </p:blipFill>
        <p:spPr bwMode="auto">
          <a:xfrm>
            <a:off x="5786446" y="4143380"/>
            <a:ext cx="3000396" cy="23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14422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Критерии самооценки:</a:t>
            </a:r>
            <a:endParaRPr lang="ru-RU" sz="28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оценку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«3»-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выполнены только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№ 9.1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№ 9.8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оценку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«4»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решены 3 задания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№ 9.1, 9.3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№ 9.8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оценку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«5»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решены все 4 задания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№ 9.1, 9.3 ,№ 9.8 и №9 (в).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85723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Что значит задать функцию?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714488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ru-RU" sz="2800" dirty="0" smtClean="0"/>
              <a:t>Если даны числовое множество Х и правило </a:t>
            </a:r>
            <a:r>
              <a:rPr lang="en-US" sz="2800" dirty="0" smtClean="0"/>
              <a:t>f</a:t>
            </a:r>
            <a:r>
              <a:rPr lang="ru-RU" sz="2800" dirty="0" smtClean="0"/>
              <a:t>, позволяющее поставить в соответствие каждому элементу </a:t>
            </a:r>
            <a:r>
              <a:rPr lang="ru-RU" sz="2800" dirty="0" err="1" smtClean="0"/>
              <a:t>х</a:t>
            </a:r>
            <a:r>
              <a:rPr lang="ru-RU" sz="2800" dirty="0" smtClean="0"/>
              <a:t> из множества Х определенное число у, то говорят, что задана </a:t>
            </a:r>
            <a:r>
              <a:rPr lang="ru-RU" sz="2800" u="sng" dirty="0" smtClean="0"/>
              <a:t>функция у = </a:t>
            </a:r>
            <a:r>
              <a:rPr lang="en-US" sz="2800" u="sng" dirty="0" smtClean="0"/>
              <a:t>f</a:t>
            </a:r>
            <a:r>
              <a:rPr lang="ru-RU" sz="2800" u="sng" dirty="0" smtClean="0"/>
              <a:t>(</a:t>
            </a:r>
            <a:r>
              <a:rPr lang="ru-RU" sz="2800" u="sng" dirty="0" err="1" smtClean="0"/>
              <a:t>х</a:t>
            </a:r>
            <a:r>
              <a:rPr lang="ru-RU" sz="2800" u="sng" dirty="0" smtClean="0"/>
              <a:t>) с областью определения Х.</a:t>
            </a:r>
            <a:endParaRPr lang="ru-RU" sz="2800" i="1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71802" y="2071678"/>
          <a:ext cx="2928957" cy="3360420"/>
        </p:xfrm>
        <a:graphic>
          <a:graphicData uri="http://schemas.openxmlformats.org/drawingml/2006/table">
            <a:tbl>
              <a:tblPr/>
              <a:tblGrid>
                <a:gridCol w="976319"/>
                <a:gridCol w="976319"/>
                <a:gridCol w="976319"/>
              </a:tblGrid>
              <a:tr h="469093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Фамилия И.О.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/>
                        <a:t>Паспорт: серия,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номер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Абрамов В.П.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II-</a:t>
                      </a:r>
                      <a:r>
                        <a:rPr lang="ru-RU" dirty="0"/>
                        <a:t>СИ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356531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093">
                <a:tc>
                  <a:txBody>
                    <a:bodyPr/>
                    <a:lstStyle/>
                    <a:p>
                      <a:pPr algn="l"/>
                      <a:r>
                        <a:rPr lang="ru-RU" dirty="0" err="1"/>
                        <a:t>Бархударов</a:t>
                      </a:r>
                      <a:r>
                        <a:rPr lang="ru-RU" dirty="0"/>
                        <a:t> Ш.Х.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VII-</a:t>
                      </a:r>
                      <a:r>
                        <a:rPr lang="ru-RU" dirty="0"/>
                        <a:t>ПЮ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785305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093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Виноградов А.В.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XII-</a:t>
                      </a:r>
                      <a:r>
                        <a:rPr lang="ru-RU" dirty="0"/>
                        <a:t>ЧФ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015628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169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Гусева Т.И.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IV-</a:t>
                      </a:r>
                      <a:r>
                        <a:rPr lang="ru-RU" dirty="0"/>
                        <a:t>БШ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764285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149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...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/>
                        <a:t>...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 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42976" y="5572140"/>
          <a:ext cx="6929486" cy="731520"/>
        </p:xfrm>
        <a:graphic>
          <a:graphicData uri="http://schemas.openxmlformats.org/drawingml/2006/table">
            <a:tbl>
              <a:tblPr/>
              <a:tblGrid>
                <a:gridCol w="642942"/>
                <a:gridCol w="428628"/>
                <a:gridCol w="571504"/>
                <a:gridCol w="571504"/>
                <a:gridCol w="428628"/>
                <a:gridCol w="571504"/>
                <a:gridCol w="428628"/>
                <a:gridCol w="571504"/>
                <a:gridCol w="571504"/>
                <a:gridCol w="571504"/>
                <a:gridCol w="428628"/>
                <a:gridCol w="571504"/>
                <a:gridCol w="5715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T,</a:t>
                      </a:r>
                      <a:r>
                        <a:rPr lang="en-US" baseline="30000"/>
                        <a:t>0</a:t>
                      </a:r>
                      <a:r>
                        <a:rPr lang="ru-RU"/>
                        <a:t>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94" y="1571612"/>
            <a:ext cx="2663594" cy="26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889" y="1428736"/>
            <a:ext cx="2743391" cy="342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Примеры какого способа </a:t>
            </a:r>
            <a:r>
              <a:rPr lang="ru-RU" sz="2800" dirty="0" smtClean="0">
                <a:effectLst/>
              </a:rPr>
              <a:t>задания функции представлены на слайде?</a:t>
            </a:r>
            <a:endParaRPr lang="ru-RU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174619" cy="174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287655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3762374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4071933" cy="226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Примеры какого способа задания функции представлены на слайде?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6000768"/>
            <a:ext cx="15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</a:t>
            </a:r>
            <a:r>
              <a:rPr lang="ru-RU" dirty="0" err="1" smtClean="0"/>
              <a:t>етеограмма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6286520"/>
            <a:ext cx="333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Изменение уровня воды на ГЭС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3286124"/>
            <a:ext cx="3283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Арт-кафе</a:t>
            </a:r>
            <a:r>
              <a:rPr lang="ru-RU" dirty="0" smtClean="0"/>
              <a:t> «Белая ворона»</a:t>
            </a:r>
          </a:p>
          <a:p>
            <a:r>
              <a:rPr lang="ru-RU" dirty="0" smtClean="0"/>
              <a:t>Вечер шумовых экспериментов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3071810"/>
            <a:ext cx="192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График движения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1571612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= 3/</a:t>
            </a:r>
            <a:r>
              <a:rPr lang="ru-RU" sz="3200" dirty="0" err="1" smtClean="0"/>
              <a:t>х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64305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у = </a:t>
            </a:r>
            <a:r>
              <a:rPr lang="ru-RU" sz="3200" dirty="0"/>
              <a:t>х</a:t>
            </a:r>
            <a:r>
              <a:rPr lang="ru-RU" sz="3200" baseline="30000" dirty="0"/>
              <a:t>2</a:t>
            </a:r>
            <a:endParaRPr lang="ru-RU" sz="32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Примеры какого способа задания функции представлены на слайде?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2786058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</a:t>
            </a:r>
            <a:r>
              <a:rPr lang="en-US" sz="3200" dirty="0" smtClean="0"/>
              <a:t> = </a:t>
            </a:r>
            <a:r>
              <a:rPr lang="en-US" sz="3200" dirty="0" err="1" smtClean="0"/>
              <a:t>lg</a:t>
            </a:r>
            <a:r>
              <a:rPr lang="en-US" sz="3200" dirty="0" smtClean="0"/>
              <a:t> x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4000504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</a:t>
            </a:r>
            <a:r>
              <a:rPr lang="en-US" sz="3200" dirty="0" smtClean="0"/>
              <a:t> = x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- 3</a:t>
            </a:r>
            <a:endParaRPr lang="ru-RU" sz="32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4071942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</a:t>
            </a:r>
            <a:r>
              <a:rPr lang="en-US" sz="3200" dirty="0" smtClean="0"/>
              <a:t> = sin 2x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928934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 =  √ 2x-5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1714488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Функция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 у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f(x)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задана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множестве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однозначных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натуральных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чисел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с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помощью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следующего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правила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каждому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числу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х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ставится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в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соответствие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удвоенное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его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значение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Функция равна 1, если </a:t>
            </a:r>
            <a:r>
              <a:rPr lang="ru-RU" sz="2000" dirty="0" err="1" smtClean="0"/>
              <a:t>х</a:t>
            </a:r>
            <a:r>
              <a:rPr lang="ru-RU" sz="2000" dirty="0" smtClean="0"/>
              <a:t> – рациональное число; функция равна 0, если </a:t>
            </a:r>
            <a:r>
              <a:rPr lang="ru-RU" sz="2000" dirty="0" err="1" smtClean="0"/>
              <a:t>х</a:t>
            </a:r>
            <a:r>
              <a:rPr lang="ru-RU" sz="2000" dirty="0" smtClean="0"/>
              <a:t> – иррациональное число</a:t>
            </a:r>
          </a:p>
          <a:p>
            <a:pPr>
              <a:buFont typeface="Wingdings" pitchFamily="2" charset="2"/>
              <a:buChar char="q"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Функция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 у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f(x)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задана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множестве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целых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чисел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с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помощью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следующего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правила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каждому числу </a:t>
            </a:r>
            <a:r>
              <a:rPr lang="ru-RU" sz="2000" dirty="0" err="1" smtClean="0">
                <a:latin typeface="Calibri" pitchFamily="34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ставится  в </a:t>
            </a:r>
            <a:r>
              <a:rPr lang="ru-RU" sz="2000" dirty="0" err="1" smtClean="0">
                <a:latin typeface="Calibri" pitchFamily="34" charset="0"/>
                <a:cs typeface="Times New Roman" pitchFamily="18" charset="0"/>
              </a:rPr>
              <a:t>соответствиецифра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единиц квадрата числа х.</a:t>
            </a:r>
          </a:p>
          <a:p>
            <a:pPr>
              <a:buFont typeface="Wingdings" pitchFamily="2" charset="2"/>
              <a:buChar char="q"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Функция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 у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Calibri" pitchFamily="34" charset="0"/>
                <a:cs typeface="Times New Roman" pitchFamily="18" charset="0"/>
              </a:rPr>
              <a:t>f(x)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задана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множестве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натуральных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чисел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с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помощью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следующего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правила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smtClean="0"/>
              <a:t>каждому числу </a:t>
            </a:r>
            <a:r>
              <a:rPr lang="ru-RU" sz="2000" dirty="0" err="1" smtClean="0"/>
              <a:t>х</a:t>
            </a:r>
            <a:r>
              <a:rPr lang="ru-RU" sz="2000" dirty="0" smtClean="0"/>
              <a:t> ставится в соответствие его квадрат.</a:t>
            </a:r>
            <a:endParaRPr lang="ru-RU" sz="20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285728"/>
            <a:ext cx="8015286" cy="85724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Примеры какого способа задания функции представлены на слайде?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</TotalTime>
  <Words>483</Words>
  <Application>Microsoft Office PowerPoint</Application>
  <PresentationFormat>Экран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Тема4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какого способа задания функции представлены на слайде?</vt:lpstr>
      <vt:lpstr>Примеры какого способа задания функции представлены на слайде?</vt:lpstr>
      <vt:lpstr>Примеры какого способа задания функции представлены на слайде?</vt:lpstr>
      <vt:lpstr>Примеры какого способа задания функции представлены на слайде?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Преподаватель</cp:lastModifiedBy>
  <cp:revision>59</cp:revision>
  <dcterms:created xsi:type="dcterms:W3CDTF">2011-11-07T09:52:04Z</dcterms:created>
  <dcterms:modified xsi:type="dcterms:W3CDTF">2015-10-26T18:36:39Z</dcterms:modified>
</cp:coreProperties>
</file>