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0" r:id="rId4"/>
    <p:sldMasterId id="2147483724" r:id="rId5"/>
    <p:sldMasterId id="2147483738" r:id="rId6"/>
    <p:sldMasterId id="2147483752" r:id="rId7"/>
    <p:sldMasterId id="2147483766" r:id="rId8"/>
    <p:sldMasterId id="2147483780" r:id="rId9"/>
    <p:sldMasterId id="2147483794" r:id="rId10"/>
    <p:sldMasterId id="2147483808" r:id="rId11"/>
    <p:sldMasterId id="2147483822" r:id="rId12"/>
    <p:sldMasterId id="2147483850" r:id="rId13"/>
    <p:sldMasterId id="2147483864" r:id="rId14"/>
    <p:sldMasterId id="2147483878" r:id="rId15"/>
    <p:sldMasterId id="2147483892" r:id="rId16"/>
    <p:sldMasterId id="2147483906" r:id="rId17"/>
  </p:sldMasterIdLst>
  <p:notesMasterIdLst>
    <p:notesMasterId r:id="rId48"/>
  </p:notesMasterIdLst>
  <p:sldIdLst>
    <p:sldId id="276" r:id="rId18"/>
    <p:sldId id="275" r:id="rId19"/>
    <p:sldId id="277" r:id="rId20"/>
    <p:sldId id="278" r:id="rId21"/>
    <p:sldId id="257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65" r:id="rId30"/>
    <p:sldId id="279" r:id="rId31"/>
    <p:sldId id="283" r:id="rId32"/>
    <p:sldId id="280" r:id="rId33"/>
    <p:sldId id="281" r:id="rId34"/>
    <p:sldId id="282" r:id="rId35"/>
    <p:sldId id="284" r:id="rId36"/>
    <p:sldId id="285" r:id="rId37"/>
    <p:sldId id="292" r:id="rId38"/>
    <p:sldId id="293" r:id="rId39"/>
    <p:sldId id="291" r:id="rId40"/>
    <p:sldId id="286" r:id="rId41"/>
    <p:sldId id="262" r:id="rId42"/>
    <p:sldId id="263" r:id="rId43"/>
    <p:sldId id="288" r:id="rId44"/>
    <p:sldId id="289" r:id="rId45"/>
    <p:sldId id="290" r:id="rId46"/>
    <p:sldId id="26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7CC0-5B01-4B27-8CDD-AF1DAD9B69A3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0EA4-4079-47FA-848C-ABA939E0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4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87A6ABB-FE5A-41F2-9841-051007E618DF}" type="slidenum">
              <a:rPr lang="ru-RU" altLang="ru-RU">
                <a:solidFill>
                  <a:prstClr val="black"/>
                </a:solidFill>
                <a:cs typeface="Arial" charset="0"/>
              </a:rPr>
              <a:pPr eaLnBrk="1" hangingPunct="1"/>
              <a:t>15</a:t>
            </a:fld>
            <a:endParaRPr lang="ru-RU" alt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708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18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046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356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4532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58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371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809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3453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6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6184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233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8425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068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94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526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863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5589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401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57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84BC-AB50-482D-8441-06B9DE52B0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942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4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8366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535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5290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9340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1810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49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5797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1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DEE6-DE9E-471F-9940-5328318CA8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8902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81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8099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22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210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5307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0077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9041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23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6509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43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D03C-1DE6-473E-82B1-D47ABAB726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03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0573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600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3524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5559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4993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938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502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194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64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92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B309-A359-4D0A-A50A-79DC4CC8AD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0201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914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4509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807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921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98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7483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2473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116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0788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04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68BA-66B2-4DFE-88B0-BAD74B8402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7910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8239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565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5220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601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936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657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465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098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408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6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C1CC-0A07-412D-89B3-99219262BC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812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582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521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48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3562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3333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9219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457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931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1755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8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A814-E5E7-4345-B8A5-9B5346AA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598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785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1557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320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865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269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024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0596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218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7499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3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DF43-6070-4E68-9AA7-361E8E5F0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632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215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0366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996B-C735-48F6-BC16-D11BD16DFB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386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6612-E349-45E3-97C3-B0AB167A1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565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CA44-B5CB-49B9-BD97-ADFF6782D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4347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CE11-E10B-497D-9C2D-96FCD4E12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967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72CF-CEF6-4751-AB21-C4D87626C4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3972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3905-5F91-4A56-849C-5A877B023F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295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A809-C5F0-4D74-BB81-DBA9D8F169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2465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42AF-306B-438D-9617-098AD36539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8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50EA-DD35-469B-A3DE-761CE1BC2F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0799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185A-4D7B-43B5-BBEC-91722E6B4D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73001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F1B0-10D0-4707-8A88-F47C6793A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8375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C0EC-9448-46BB-AD44-B061C5B0B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3309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D427-34E5-4E4E-B80A-7E88854926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424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C50F-5C5D-4FDF-9B6B-0EF513BB44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749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996B-C735-48F6-BC16-D11BD16DFB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409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6612-E349-45E3-97C3-B0AB167A1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845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CA44-B5CB-49B9-BD97-ADFF6782D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9264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CE11-E10B-497D-9C2D-96FCD4E12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2989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72CF-CEF6-4751-AB21-C4D87626C4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26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9F48-424F-4417-9698-09154DBAB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6710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3905-5F91-4A56-849C-5A877B023F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36220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A809-C5F0-4D74-BB81-DBA9D8F169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200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42AF-306B-438D-9617-098AD36539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239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185A-4D7B-43B5-BBEC-91722E6B4D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7332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F1B0-10D0-4707-8A88-F47C6793A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016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C0EC-9448-46BB-AD44-B061C5B0B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507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D427-34E5-4E4E-B80A-7E88854926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706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C50F-5C5D-4FDF-9B6B-0EF513BB44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76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F104-082B-4187-8F6C-3CE117B377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9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24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163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93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6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81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913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543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5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66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894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911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6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7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87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5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68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50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24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669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11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44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132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058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456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624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79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98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84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85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29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962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77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7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970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6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352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327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02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592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444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507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07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852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72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980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65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585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020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90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12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843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3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9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08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667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247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108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346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8507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EA86-DB91-4E75-9C74-26B21CD54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3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125-0EE4-4B53-A5B5-E7582208AA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873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5DBA-0F1F-4E70-AA02-EB35A7360C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2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3CA9-27EE-47B7-B0AF-DF62E86B9A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8030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5B8-3A3D-46ED-839C-42AC79071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79CD-B968-4ED8-9E7E-563050AB23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68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508A-82BE-449A-80C7-E8820936D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353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4AF-EA71-480C-86D4-D70278CEB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366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5E97-393C-481B-B613-01E8A439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11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5442-96E6-4112-BB5C-B2DC8C6536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600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2A5B-D2AB-403D-AE60-0998E539E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591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D5B-2DC3-49AE-90E6-A45E1982BB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79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DC9-389D-4D86-99A5-1E5350E525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EDDF-1918-4B34-AEE6-999C4F91DC1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22E2-3239-4D95-9CAE-8FC9DB61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30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63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003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236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74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14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97B05-5830-482E-9429-10E77068A7C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029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97B05-5830-482E-9429-10E77068A7C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97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D31F0-ABB8-4AA8-98DD-E28153A69D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19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02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52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035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58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710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44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EA24-A3DA-4D70-B6CF-A5B049172B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3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3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3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3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3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25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8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4355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6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7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8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9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60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361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4373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74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4362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63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364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4371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72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4365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4369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70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4366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4367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8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4338" name="Group 2"/>
          <p:cNvGrpSpPr>
            <a:grpSpLocks/>
          </p:cNvGrpSpPr>
          <p:nvPr/>
        </p:nvGrpSpPr>
        <p:grpSpPr bwMode="auto">
          <a:xfrm rot="21233622" flipH="1">
            <a:off x="457200" y="5029200"/>
            <a:ext cx="673100" cy="1612900"/>
            <a:chOff x="746" y="796"/>
            <a:chExt cx="903" cy="1999"/>
          </a:xfrm>
        </p:grpSpPr>
        <p:sp>
          <p:nvSpPr>
            <p:cNvPr id="14347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 rot="78698">
              <a:off x="1431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9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350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4351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4352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4353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54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4339" name="Group 42"/>
          <p:cNvGrpSpPr>
            <a:grpSpLocks/>
          </p:cNvGrpSpPr>
          <p:nvPr/>
        </p:nvGrpSpPr>
        <p:grpSpPr bwMode="auto">
          <a:xfrm rot="16718156" flipH="1">
            <a:off x="1621632" y="5541168"/>
            <a:ext cx="596900" cy="1401763"/>
            <a:chOff x="3797" y="754"/>
            <a:chExt cx="852" cy="1931"/>
          </a:xfrm>
        </p:grpSpPr>
        <p:sp>
          <p:nvSpPr>
            <p:cNvPr id="14343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 rot="78698">
              <a:off x="4409" y="2308"/>
              <a:ext cx="215" cy="374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5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6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34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768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1307336" y="1484784"/>
            <a:ext cx="64336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математики в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классе</a:t>
            </a:r>
          </a:p>
        </p:txBody>
      </p:sp>
      <p:sp>
        <p:nvSpPr>
          <p:cNvPr id="14342" name="TextBox 40"/>
          <p:cNvSpPr txBox="1">
            <a:spLocks noChangeArrowheads="1"/>
          </p:cNvSpPr>
          <p:nvPr/>
        </p:nvSpPr>
        <p:spPr bwMode="auto">
          <a:xfrm>
            <a:off x="3995738" y="4437063"/>
            <a:ext cx="316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математики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Попова Т.Н.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СОШ №61</a:t>
            </a:r>
          </a:p>
        </p:txBody>
      </p:sp>
      <p:grpSp>
        <p:nvGrpSpPr>
          <p:cNvPr id="41" name="Group 2"/>
          <p:cNvGrpSpPr>
            <a:grpSpLocks/>
          </p:cNvGrpSpPr>
          <p:nvPr/>
        </p:nvGrpSpPr>
        <p:grpSpPr bwMode="auto">
          <a:xfrm rot="21233622" flipH="1">
            <a:off x="441032" y="5031861"/>
            <a:ext cx="673100" cy="1612900"/>
            <a:chOff x="746" y="796"/>
            <a:chExt cx="903" cy="1999"/>
          </a:xfrm>
        </p:grpSpPr>
        <p:sp>
          <p:nvSpPr>
            <p:cNvPr id="42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Freeform 4"/>
            <p:cNvSpPr>
              <a:spLocks/>
            </p:cNvSpPr>
            <p:nvPr/>
          </p:nvSpPr>
          <p:spPr bwMode="auto">
            <a:xfrm rot="78698">
              <a:off x="1431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46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50" name="Group 2"/>
          <p:cNvGrpSpPr>
            <a:grpSpLocks/>
          </p:cNvGrpSpPr>
          <p:nvPr/>
        </p:nvGrpSpPr>
        <p:grpSpPr bwMode="auto">
          <a:xfrm rot="21233622" flipH="1">
            <a:off x="441033" y="5031862"/>
            <a:ext cx="673100" cy="1612900"/>
            <a:chOff x="746" y="796"/>
            <a:chExt cx="903" cy="1999"/>
          </a:xfrm>
        </p:grpSpPr>
        <p:sp>
          <p:nvSpPr>
            <p:cNvPr id="51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Freeform 4"/>
            <p:cNvSpPr>
              <a:spLocks/>
            </p:cNvSpPr>
            <p:nvPr/>
          </p:nvSpPr>
          <p:spPr bwMode="auto">
            <a:xfrm rot="78698">
              <a:off x="1431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57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59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929198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27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0478" y="656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6482" y="639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65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7575994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0478" y="656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6482" y="639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65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6390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5581766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0478" y="656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6482" y="639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65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6390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81441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250508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279400"/>
            <a:ext cx="8890000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63" y="642938"/>
            <a:ext cx="7829550" cy="50720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Tx/>
              <a:buNone/>
              <a:defRPr/>
            </a:pPr>
            <a:r>
              <a:rPr lang="ru-RU" b="1" dirty="0" smtClean="0"/>
              <a:t>1. </a:t>
            </a:r>
            <a:r>
              <a:rPr lang="ru-RU" dirty="0" smtClean="0"/>
              <a:t>Проверьте правильность расстановки действий:</a:t>
            </a:r>
          </a:p>
          <a:p>
            <a:pPr marL="457200" indent="-457200">
              <a:buFontTx/>
              <a:buNone/>
              <a:defRPr/>
            </a:pPr>
            <a:endParaRPr lang="ru-RU" dirty="0" smtClean="0"/>
          </a:p>
          <a:p>
            <a:pPr marL="457200" indent="-457200">
              <a:buFontTx/>
              <a:buNone/>
              <a:defRPr/>
            </a:pPr>
            <a:r>
              <a:rPr lang="ru-RU" b="1" dirty="0" smtClean="0"/>
              <a:t>			</a:t>
            </a:r>
          </a:p>
          <a:p>
            <a:pPr marL="457200" indent="-457200">
              <a:buFontTx/>
              <a:buNone/>
              <a:defRPr/>
            </a:pPr>
            <a:r>
              <a:rPr lang="ru-RU" sz="2800" b="1" dirty="0" smtClean="0"/>
              <a:t>                </a:t>
            </a:r>
            <a:r>
              <a:rPr lang="ru-RU" sz="2800" dirty="0" smtClean="0"/>
              <a:t>508*609 – (22313+345):69</a:t>
            </a:r>
          </a:p>
          <a:p>
            <a:pPr marL="457200" indent="-457200">
              <a:buFontTx/>
              <a:buNone/>
              <a:defRPr/>
            </a:pPr>
            <a:endParaRPr lang="ru-RU" b="1" dirty="0" smtClean="0"/>
          </a:p>
          <a:p>
            <a:pPr marL="457200" indent="-457200">
              <a:buFontTx/>
              <a:buNone/>
              <a:defRPr/>
            </a:pPr>
            <a:r>
              <a:rPr lang="ru-RU" sz="2800" dirty="0" smtClean="0"/>
              <a:t>                      34*45 + 56 - 78*356:56*4 </a:t>
            </a:r>
          </a:p>
          <a:p>
            <a:pPr marL="457200" indent="-457200">
              <a:buFontTx/>
              <a:buNone/>
              <a:defRPr/>
            </a:pPr>
            <a:r>
              <a:rPr lang="ru-RU" b="1" dirty="0" smtClean="0"/>
              <a:t>2. </a:t>
            </a:r>
            <a:r>
              <a:rPr lang="ru-RU" dirty="0" smtClean="0"/>
              <a:t>Как можно иначе записать сумму:</a:t>
            </a:r>
          </a:p>
          <a:p>
            <a:pPr marL="457200" indent="-457200">
              <a:buFontTx/>
              <a:buNone/>
              <a:defRPr/>
            </a:pPr>
            <a:r>
              <a:rPr lang="ru-RU" dirty="0" smtClean="0"/>
              <a:t>				5 + 5 + 5 + 5</a:t>
            </a:r>
          </a:p>
          <a:p>
            <a:pPr marL="457200" indent="-457200">
              <a:buFontTx/>
              <a:buNone/>
              <a:defRPr/>
            </a:pPr>
            <a:r>
              <a:rPr lang="ru-RU" b="1" dirty="0" smtClean="0"/>
              <a:t>3.</a:t>
            </a:r>
            <a:r>
              <a:rPr lang="ru-RU" dirty="0" smtClean="0"/>
              <a:t> Как можно иначе записать произведение:</a:t>
            </a:r>
          </a:p>
          <a:p>
            <a:pPr marL="457200" indent="-457200">
              <a:buFontTx/>
              <a:buNone/>
              <a:defRPr/>
            </a:pPr>
            <a:r>
              <a:rPr lang="ru-RU" dirty="0" smtClean="0"/>
              <a:t>				5 ∙ 5 ∙ 5 ∙ 5   </a:t>
            </a:r>
          </a:p>
          <a:p>
            <a:pPr marL="457200" indent="-457200">
              <a:buFontTx/>
              <a:buNone/>
              <a:defRPr/>
            </a:pPr>
            <a:endParaRPr lang="ru-RU" dirty="0" smtClean="0"/>
          </a:p>
          <a:p>
            <a:pPr marL="457200" indent="-457200">
              <a:buFontTx/>
              <a:buNone/>
              <a:defRPr/>
            </a:pPr>
            <a:endParaRPr lang="ru-RU" dirty="0" smtClean="0"/>
          </a:p>
          <a:p>
            <a:pPr marL="457200" indent="-457200">
              <a:buFontTx/>
              <a:buNone/>
              <a:defRPr/>
            </a:pPr>
            <a:endParaRPr lang="ru-RU" b="1" dirty="0" smtClean="0"/>
          </a:p>
          <a:p>
            <a:pPr marL="457200" indent="-457200">
              <a:buFontTx/>
              <a:buNone/>
              <a:defRPr/>
            </a:pPr>
            <a:endParaRPr lang="ru-RU" dirty="0"/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3143250" y="2000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857625" y="2000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5214938" y="2000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072188" y="2000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0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5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6313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29250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9313" y="2928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4938" y="407193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= </a:t>
            </a:r>
            <a:r>
              <a:rPr lang="ru-RU" altLang="ru-RU" sz="2400" b="1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29250" y="407193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= 5∙4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3500" y="492918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= </a:t>
            </a:r>
            <a:r>
              <a:rPr lang="ru-RU" altLang="ru-RU" sz="2400" b="1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058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2057400" y="6096000"/>
            <a:ext cx="354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 rot="10800000" flipV="1">
            <a:off x="755650" y="2763838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600" b="1" smtClean="0">
                <a:solidFill>
                  <a:srgbClr val="FF0000"/>
                </a:solidFill>
              </a:rPr>
              <a:t>Степень числа.</a:t>
            </a:r>
            <a:r>
              <a:rPr lang="ru-RU" alt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pSp>
        <p:nvGrpSpPr>
          <p:cNvPr id="21508" name="Group 1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21551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2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3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4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1557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1569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58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59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1560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1567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6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565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6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563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509" name="Group 38"/>
          <p:cNvGrpSpPr>
            <a:grpSpLocks/>
          </p:cNvGrpSpPr>
          <p:nvPr/>
        </p:nvGrpSpPr>
        <p:grpSpPr bwMode="auto">
          <a:xfrm rot="366378">
            <a:off x="228600" y="5105400"/>
            <a:ext cx="673100" cy="1612900"/>
            <a:chOff x="746" y="796"/>
            <a:chExt cx="903" cy="1999"/>
          </a:xfrm>
        </p:grpSpPr>
        <p:sp>
          <p:nvSpPr>
            <p:cNvPr id="21543" name="Freeform 39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8 h 3125"/>
                <a:gd name="T2" fmla="*/ 32 w 1252"/>
                <a:gd name="T3" fmla="*/ 0 h 3125"/>
                <a:gd name="T4" fmla="*/ 168 w 1252"/>
                <a:gd name="T5" fmla="*/ 216 h 3125"/>
                <a:gd name="T6" fmla="*/ 178 w 1252"/>
                <a:gd name="T7" fmla="*/ 266 h 3125"/>
                <a:gd name="T8" fmla="*/ 135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 rot="78698">
              <a:off x="1425" y="2347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1546" name="Group 42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21547" name="Freeform 43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24 w 1094"/>
                  <a:gd name="T1" fmla="*/ 222 h 2612"/>
                  <a:gd name="T2" fmla="*/ 156 w 1094"/>
                  <a:gd name="T3" fmla="*/ 214 h 2612"/>
                  <a:gd name="T4" fmla="*/ 145 w 1094"/>
                  <a:gd name="T5" fmla="*/ 217 h 2612"/>
                  <a:gd name="T6" fmla="*/ 12 w 1094"/>
                  <a:gd name="T7" fmla="*/ 0 h 2612"/>
                  <a:gd name="T8" fmla="*/ 0 w 1094"/>
                  <a:gd name="T9" fmla="*/ 2 h 2612"/>
                  <a:gd name="T10" fmla="*/ 134 w 1094"/>
                  <a:gd name="T11" fmla="*/ 22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548" name="Group 44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21549" name="Freeform 45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50" name="Oval 46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10" name="Group 52"/>
          <p:cNvGrpSpPr>
            <a:grpSpLocks/>
          </p:cNvGrpSpPr>
          <p:nvPr/>
        </p:nvGrpSpPr>
        <p:grpSpPr bwMode="auto">
          <a:xfrm rot="-3215424">
            <a:off x="1229519" y="5858669"/>
            <a:ext cx="596900" cy="1401762"/>
            <a:chOff x="3797" y="754"/>
            <a:chExt cx="852" cy="1931"/>
          </a:xfrm>
        </p:grpSpPr>
        <p:sp>
          <p:nvSpPr>
            <p:cNvPr id="21539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2" y="2302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41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42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1" name="Group 47"/>
          <p:cNvGrpSpPr>
            <a:grpSpLocks/>
          </p:cNvGrpSpPr>
          <p:nvPr/>
        </p:nvGrpSpPr>
        <p:grpSpPr bwMode="auto">
          <a:xfrm rot="-4863340">
            <a:off x="1631950" y="5530850"/>
            <a:ext cx="546100" cy="1524000"/>
            <a:chOff x="3797" y="754"/>
            <a:chExt cx="852" cy="1931"/>
          </a:xfrm>
        </p:grpSpPr>
        <p:sp>
          <p:nvSpPr>
            <p:cNvPr id="21535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50" y="2310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37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38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2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21515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19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20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1521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1533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4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523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1524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1531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2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5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529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0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6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527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8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151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35401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2617788" y="1125538"/>
            <a:ext cx="407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88475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5000625" cy="3046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 лет назад французский математик Рене Декарт предложил такой способ записи произведения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нескольких одинаковых множителей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500063" y="4000500"/>
            <a:ext cx="5143500" cy="10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· 5 · 5 · 5 = 5</a:t>
            </a:r>
            <a:r>
              <a:rPr lang="ru-RU" sz="6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5429250"/>
            <a:ext cx="8215312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Запись 5</a:t>
            </a:r>
            <a:r>
              <a:rPr 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читают 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«пять в четвёртой степени»</a:t>
            </a:r>
          </a:p>
        </p:txBody>
      </p:sp>
      <p:pic>
        <p:nvPicPr>
          <p:cNvPr id="1026" name="Picture 2" descr="http://im4-tub-ru.yandex.net/i?id=148514807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652" y="522344"/>
            <a:ext cx="3187752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92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4425" y="714375"/>
            <a:ext cx="4214813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Показатель степени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43313" y="4714875"/>
            <a:ext cx="5000625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Основание  степени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642910" y="1357298"/>
            <a:ext cx="1928826" cy="3005198"/>
            <a:chOff x="2857488" y="1887986"/>
            <a:chExt cx="1928826" cy="21465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2857488" y="1990038"/>
              <a:ext cx="1928826" cy="204447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0496" y="1887986"/>
              <a:ext cx="642942" cy="11211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7" name="Прямая со стрелкой 6"/>
          <p:cNvCxnSpPr>
            <a:endCxn id="13" idx="1"/>
          </p:cNvCxnSpPr>
          <p:nvPr/>
        </p:nvCxnSpPr>
        <p:spPr>
          <a:xfrm>
            <a:off x="1857375" y="3929063"/>
            <a:ext cx="1785938" cy="10779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3"/>
          </p:cNvCxnSpPr>
          <p:nvPr/>
        </p:nvCxnSpPr>
        <p:spPr>
          <a:xfrm flipV="1">
            <a:off x="2571750" y="928688"/>
            <a:ext cx="1071563" cy="12493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43313" y="2390775"/>
            <a:ext cx="5000625" cy="1077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Выражение 5</a:t>
            </a:r>
            <a:r>
              <a:rPr lang="ru-RU" sz="32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называют степенью</a:t>
            </a:r>
          </a:p>
        </p:txBody>
      </p:sp>
      <p:cxnSp>
        <p:nvCxnSpPr>
          <p:cNvPr id="16" name="Прямая со стрелкой 15"/>
          <p:cNvCxnSpPr>
            <a:stCxn id="14" idx="3"/>
            <a:endCxn id="11" idx="1"/>
          </p:cNvCxnSpPr>
          <p:nvPr/>
        </p:nvCxnSpPr>
        <p:spPr>
          <a:xfrm flipV="1">
            <a:off x="2571750" y="2930525"/>
            <a:ext cx="1071563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52613" y="1571625"/>
            <a:ext cx="719137" cy="12144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5163" y="2143125"/>
            <a:ext cx="1187450" cy="1857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539" name="Прямоугольник 16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Среди выражений найдите равные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5+5+5+5                              5</a:t>
            </a:r>
            <a:r>
              <a:rPr lang="ru-RU" altLang="ru-RU" baseline="30000" smtClean="0"/>
              <a:t>4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6 </a:t>
            </a:r>
            <a:r>
              <a:rPr lang="ru-RU" altLang="ru-RU" sz="2800" smtClean="0"/>
              <a:t>∙</a:t>
            </a:r>
            <a:r>
              <a:rPr lang="ru-RU" altLang="ru-RU" smtClean="0"/>
              <a:t> 6 </a:t>
            </a:r>
            <a:r>
              <a:rPr lang="ru-RU" altLang="ru-RU" sz="2800" smtClean="0"/>
              <a:t>∙</a:t>
            </a:r>
            <a:r>
              <a:rPr lang="ru-RU" altLang="ru-RU" smtClean="0"/>
              <a:t> 6                                5∙4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5 </a:t>
            </a:r>
            <a:r>
              <a:rPr lang="ru-RU" altLang="ru-RU" sz="2800" smtClean="0"/>
              <a:t>∙</a:t>
            </a:r>
            <a:r>
              <a:rPr lang="ru-RU" altLang="ru-RU" smtClean="0"/>
              <a:t> 5 </a:t>
            </a:r>
            <a:r>
              <a:rPr lang="ru-RU" altLang="ru-RU" sz="2800" smtClean="0"/>
              <a:t>∙</a:t>
            </a:r>
            <a:r>
              <a:rPr lang="ru-RU" altLang="ru-RU" smtClean="0"/>
              <a:t> 5 </a:t>
            </a:r>
            <a:r>
              <a:rPr lang="ru-RU" altLang="ru-RU" sz="2800" smtClean="0"/>
              <a:t>∙</a:t>
            </a:r>
            <a:r>
              <a:rPr lang="ru-RU" altLang="ru-RU" smtClean="0"/>
              <a:t> 5                            6</a:t>
            </a:r>
            <a:r>
              <a:rPr lang="ru-RU" altLang="ru-RU" baseline="30000" smtClean="0"/>
              <a:t>3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7+7+7+7+7                            7 ∙ 5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6+6+6                                   7</a:t>
            </a:r>
            <a:r>
              <a:rPr lang="ru-RU" altLang="ru-RU" baseline="30000" smtClean="0"/>
              <a:t>5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7 </a:t>
            </a:r>
            <a:r>
              <a:rPr lang="ru-RU" altLang="ru-RU" sz="2800" smtClean="0"/>
              <a:t>∙</a:t>
            </a:r>
            <a:r>
              <a:rPr lang="ru-RU" altLang="ru-RU" smtClean="0"/>
              <a:t> 7 </a:t>
            </a:r>
            <a:r>
              <a:rPr lang="ru-RU" altLang="ru-RU" sz="2800" smtClean="0"/>
              <a:t>∙</a:t>
            </a:r>
            <a:r>
              <a:rPr lang="ru-RU" altLang="ru-RU" smtClean="0"/>
              <a:t> 7 </a:t>
            </a:r>
            <a:r>
              <a:rPr lang="ru-RU" altLang="ru-RU" sz="2800" smtClean="0"/>
              <a:t>∙</a:t>
            </a:r>
            <a:r>
              <a:rPr lang="ru-RU" altLang="ru-RU" smtClean="0"/>
              <a:t> 7 </a:t>
            </a:r>
            <a:r>
              <a:rPr lang="ru-RU" altLang="ru-RU" sz="2800" smtClean="0"/>
              <a:t>∙</a:t>
            </a:r>
            <a:r>
              <a:rPr lang="ru-RU" altLang="ru-RU" smtClean="0"/>
              <a:t> 7                       6 ∙ 3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411413" y="2133600"/>
            <a:ext cx="36734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268538" y="2708275"/>
            <a:ext cx="3743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916238" y="2133600"/>
            <a:ext cx="30241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87675" y="3933825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95513" y="4437063"/>
            <a:ext cx="38163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419475" y="4365625"/>
            <a:ext cx="266541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71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r>
              <a:rPr lang="ru-RU" altLang="ru-RU" dirty="0" smtClean="0"/>
              <a:t>Свойства степени</a:t>
            </a:r>
          </a:p>
        </p:txBody>
      </p:sp>
      <p:sp>
        <p:nvSpPr>
          <p:cNvPr id="1030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143000"/>
            <a:ext cx="8286750" cy="525938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altLang="ru-RU" dirty="0" smtClean="0"/>
              <a:t>Первая степень любого числа равна самому числу:</a:t>
            </a:r>
          </a:p>
          <a:p>
            <a:pPr marL="457200" indent="-457200">
              <a:buFontTx/>
              <a:buNone/>
            </a:pPr>
            <a:endParaRPr lang="ru-RU" altLang="ru-RU" dirty="0" smtClean="0"/>
          </a:p>
          <a:p>
            <a:pPr marL="457200" indent="-457200">
              <a:buFontTx/>
              <a:buAutoNum type="arabicPeriod"/>
            </a:pPr>
            <a:r>
              <a:rPr lang="ru-RU" altLang="ru-RU" dirty="0" smtClean="0"/>
              <a:t>Вторую степень числа называют «квадратом»:</a:t>
            </a:r>
          </a:p>
          <a:p>
            <a:pPr marL="457200" indent="-457200">
              <a:buFontTx/>
              <a:buAutoNum type="arabicPeriod"/>
            </a:pPr>
            <a:endParaRPr lang="ru-RU" altLang="ru-RU" dirty="0" smtClean="0"/>
          </a:p>
          <a:p>
            <a:pPr marL="457200" indent="-457200">
              <a:buFontTx/>
              <a:buAutoNum type="arabicPeriod"/>
            </a:pPr>
            <a:r>
              <a:rPr lang="ru-RU" altLang="ru-RU" dirty="0" smtClean="0"/>
              <a:t>Третью степень числа называют «кубом»:</a:t>
            </a:r>
          </a:p>
          <a:p>
            <a:pPr marL="457200" indent="-457200">
              <a:buFontTx/>
              <a:buNone/>
            </a:pPr>
            <a:endParaRPr lang="ru-RU" altLang="ru-RU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14563" y="2214563"/>
          <a:ext cx="3895725" cy="642937"/>
        </p:xfrm>
        <a:graphic>
          <a:graphicData uri="http://schemas.openxmlformats.org/presentationml/2006/ole">
            <p:oleObj spid="_x0000_s1035" name="Формула" r:id="rId3" imgW="1384300" imgH="228600" progId="Equation.3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2393950" y="3857625"/>
          <a:ext cx="2536825" cy="642938"/>
        </p:xfrm>
        <a:graphic>
          <a:graphicData uri="http://schemas.openxmlformats.org/presentationml/2006/ole">
            <p:oleObj spid="_x0000_s1036" name="Формула" r:id="rId4" imgW="901309" imgH="228501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63863" y="5143500"/>
          <a:ext cx="2503487" cy="642938"/>
        </p:xfrm>
        <a:graphic>
          <a:graphicData uri="http://schemas.openxmlformats.org/presentationml/2006/ole">
            <p:oleObj spid="_x0000_s1037" name="Формула" r:id="rId5" imgW="8890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4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6870700" cy="919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Цель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7953375" cy="5072062"/>
          </a:xfrm>
        </p:spPr>
        <p:txBody>
          <a:bodyPr/>
          <a:lstStyle/>
          <a:p>
            <a:r>
              <a:rPr lang="ru-RU" sz="2400" b="1" smtClean="0"/>
              <a:t>Изучить новый способ записи произведения, в котором равны все множители. </a:t>
            </a:r>
            <a:endParaRPr lang="en-US" sz="2400" b="1" smtClean="0"/>
          </a:p>
          <a:p>
            <a:r>
              <a:rPr lang="ru-RU" sz="2400" b="1" smtClean="0"/>
              <a:t>Ввести понятие степени числа как пятого арифметического действия; названия компонентов степени.    </a:t>
            </a:r>
          </a:p>
          <a:p>
            <a:r>
              <a:rPr lang="ru-RU" sz="2400" b="1" smtClean="0"/>
              <a:t> Учить вычислять значение степени и выражений, содержащих степени с соблюдением порядка вычисления степеней.</a:t>
            </a:r>
          </a:p>
          <a:p>
            <a:r>
              <a:rPr lang="ru-RU" sz="2400" b="1" smtClean="0"/>
              <a:t>Провести первичное закрепление введенного понятия.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Почему «квадрат» и «куб»?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4143375"/>
            <a:ext cx="4043363" cy="714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ru-RU" smtClean="0"/>
              <a:t>S = </a:t>
            </a:r>
            <a:r>
              <a:rPr lang="ru-RU" altLang="ru-RU" smtClean="0"/>
              <a:t>3 ∙ 3 = 3² = 9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714875" y="4143375"/>
            <a:ext cx="3786188" cy="57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mtClean="0"/>
              <a:t>V = 2 </a:t>
            </a:r>
            <a:r>
              <a:rPr lang="ru-RU" altLang="ru-RU" smtClean="0"/>
              <a:t>∙ </a:t>
            </a:r>
            <a:r>
              <a:rPr lang="en-US" altLang="ru-RU" smtClean="0"/>
              <a:t>2 </a:t>
            </a:r>
            <a:r>
              <a:rPr lang="ru-RU" altLang="ru-RU" smtClean="0"/>
              <a:t>∙ </a:t>
            </a:r>
            <a:r>
              <a:rPr lang="en-US" altLang="ru-RU" smtClean="0"/>
              <a:t>2 = 2³ = 8</a:t>
            </a: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291623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3 см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6375" y="298767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2 см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14500"/>
            <a:ext cx="26400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1643063" y="2286000"/>
            <a:ext cx="1500187" cy="1500188"/>
            <a:chOff x="1643042" y="2285992"/>
            <a:chExt cx="1500198" cy="150019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643042" y="3286124"/>
              <a:ext cx="500066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43042" y="2786058"/>
              <a:ext cx="500066" cy="5000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43042" y="2285992"/>
              <a:ext cx="500066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43108" y="3286124"/>
              <a:ext cx="500067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143108" y="2786058"/>
              <a:ext cx="500067" cy="5000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43108" y="2285992"/>
              <a:ext cx="500067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43174" y="3286124"/>
              <a:ext cx="500066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43174" y="2786058"/>
              <a:ext cx="500066" cy="5000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43174" y="2285992"/>
              <a:ext cx="500066" cy="500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01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3911600"/>
          <a:ext cx="8858245" cy="180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3" name="Рисунок 5" descr="вавило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37623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57188" y="500063"/>
            <a:ext cx="6786562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древнем Вавилоне для облегчения вычислений люди составляли таблицы квадратов и кубов чисел.</a:t>
            </a:r>
          </a:p>
        </p:txBody>
      </p:sp>
    </p:spTree>
    <p:extLst>
      <p:ext uri="{BB962C8B-B14F-4D97-AF65-F5344CB8AC3E}">
        <p14:creationId xmlns:p14="http://schemas.microsoft.com/office/powerpoint/2010/main" xmlns="" val="19557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3911600"/>
          <a:ext cx="8858245" cy="180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  <a:gridCol w="805295"/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3" name="Рисунок 5" descr="вавило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37623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57188" y="500063"/>
            <a:ext cx="6786562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древнем Вавилоне для облегчения вычислений люди составляли таблицы квадратов и кубов чисел.</a:t>
            </a:r>
          </a:p>
        </p:txBody>
      </p:sp>
    </p:spTree>
    <p:extLst>
      <p:ext uri="{BB962C8B-B14F-4D97-AF65-F5344CB8AC3E}">
        <p14:creationId xmlns:p14="http://schemas.microsoft.com/office/powerpoint/2010/main" xmlns="" val="42426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02"/>
          <a:stretch>
            <a:fillRect/>
          </a:stretch>
        </p:blipFill>
        <p:spPr bwMode="auto">
          <a:xfrm>
            <a:off x="7380288" y="0"/>
            <a:ext cx="1763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45"/>
          <a:stretch>
            <a:fillRect/>
          </a:stretch>
        </p:blipFill>
        <p:spPr bwMode="auto">
          <a:xfrm>
            <a:off x="7358063" y="2276475"/>
            <a:ext cx="17859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987425" y="4365625"/>
            <a:ext cx="1639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842963" y="4076700"/>
            <a:ext cx="200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0" y="285728"/>
            <a:ext cx="74295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Степень – действие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III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 ступени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Если в выражение входит степень, то сначала выполняют возведение в степень, а потом остальные действия.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15+3</a:t>
            </a:r>
            <a:r>
              <a:rPr lang="ru-RU" sz="2800" baseline="30000" dirty="0">
                <a:solidFill>
                  <a:srgbClr val="000000"/>
                </a:solidFill>
              </a:rPr>
              <a:t>2</a:t>
            </a:r>
            <a:r>
              <a:rPr lang="ru-RU" sz="2800" dirty="0">
                <a:solidFill>
                  <a:srgbClr val="000000"/>
                </a:solidFill>
              </a:rPr>
              <a:t>-14=15+9-14=24-14=10</a:t>
            </a:r>
          </a:p>
        </p:txBody>
      </p:sp>
      <p:grpSp>
        <p:nvGrpSpPr>
          <p:cNvPr id="27655" name="Group 31"/>
          <p:cNvGrpSpPr>
            <a:grpSpLocks/>
          </p:cNvGrpSpPr>
          <p:nvPr/>
        </p:nvGrpSpPr>
        <p:grpSpPr bwMode="auto">
          <a:xfrm>
            <a:off x="785813" y="3429000"/>
            <a:ext cx="6192837" cy="3095625"/>
            <a:chOff x="567" y="2370"/>
            <a:chExt cx="3901" cy="1950"/>
          </a:xfrm>
        </p:grpSpPr>
        <p:grpSp>
          <p:nvGrpSpPr>
            <p:cNvPr id="27658" name="Group 27"/>
            <p:cNvGrpSpPr>
              <a:grpSpLocks/>
            </p:cNvGrpSpPr>
            <p:nvPr/>
          </p:nvGrpSpPr>
          <p:grpSpPr bwMode="auto">
            <a:xfrm>
              <a:off x="567" y="2370"/>
              <a:ext cx="3901" cy="1950"/>
              <a:chOff x="567" y="2024"/>
              <a:chExt cx="3901" cy="1950"/>
            </a:xfrm>
          </p:grpSpPr>
          <p:sp>
            <p:nvSpPr>
              <p:cNvPr id="27662" name="Line 7"/>
              <p:cNvSpPr>
                <a:spLocks noChangeShapeType="1"/>
              </p:cNvSpPr>
              <p:nvPr/>
            </p:nvSpPr>
            <p:spPr bwMode="auto">
              <a:xfrm>
                <a:off x="567" y="2024"/>
                <a:ext cx="14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3" name="Line 8"/>
              <p:cNvSpPr>
                <a:spLocks noChangeShapeType="1"/>
              </p:cNvSpPr>
              <p:nvPr/>
            </p:nvSpPr>
            <p:spPr bwMode="auto">
              <a:xfrm>
                <a:off x="1927" y="2069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4" name="Line 9"/>
              <p:cNvSpPr>
                <a:spLocks noChangeShapeType="1"/>
              </p:cNvSpPr>
              <p:nvPr/>
            </p:nvSpPr>
            <p:spPr bwMode="auto">
              <a:xfrm>
                <a:off x="1927" y="2659"/>
                <a:ext cx="1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Line 10"/>
              <p:cNvSpPr>
                <a:spLocks noChangeShapeType="1"/>
              </p:cNvSpPr>
              <p:nvPr/>
            </p:nvSpPr>
            <p:spPr bwMode="auto">
              <a:xfrm>
                <a:off x="3198" y="2704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6" name="Line 11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7" name="Line 12"/>
              <p:cNvSpPr>
                <a:spLocks noChangeShapeType="1"/>
              </p:cNvSpPr>
              <p:nvPr/>
            </p:nvSpPr>
            <p:spPr bwMode="auto">
              <a:xfrm>
                <a:off x="4468" y="3385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59" name="Text Box 29"/>
            <p:cNvSpPr txBox="1">
              <a:spLocks noChangeArrowheads="1"/>
            </p:cNvSpPr>
            <p:nvPr/>
          </p:nvSpPr>
          <p:spPr bwMode="auto">
            <a:xfrm>
              <a:off x="2109" y="3158"/>
              <a:ext cx="86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2 ступень</a:t>
              </a:r>
            </a:p>
          </p:txBody>
        </p:sp>
        <p:sp>
          <p:nvSpPr>
            <p:cNvPr id="27660" name="Text Box 30"/>
            <p:cNvSpPr txBox="1">
              <a:spLocks noChangeArrowheads="1"/>
            </p:cNvSpPr>
            <p:nvPr/>
          </p:nvSpPr>
          <p:spPr bwMode="auto">
            <a:xfrm>
              <a:off x="3424" y="3802"/>
              <a:ext cx="86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1 ступень</a:t>
              </a:r>
            </a:p>
          </p:txBody>
        </p:sp>
        <p:sp>
          <p:nvSpPr>
            <p:cNvPr id="27661" name="Text Box 29"/>
            <p:cNvSpPr txBox="1">
              <a:spLocks noChangeArrowheads="1"/>
            </p:cNvSpPr>
            <p:nvPr/>
          </p:nvSpPr>
          <p:spPr bwMode="auto">
            <a:xfrm>
              <a:off x="855" y="2430"/>
              <a:ext cx="86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3 ступень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714875"/>
            <a:ext cx="1809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50163" y="59674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</a:rPr>
              <a:t>степень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1990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3 0.00278 L -0.69236 -0.5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3 0.00579 L -0.69827 -0.519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0.00856 L -0.45868 0.334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5232 L -0.23681 0.13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33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Выполняем в классе</a:t>
            </a:r>
            <a:br>
              <a:rPr lang="ru-RU" dirty="0" smtClean="0"/>
            </a:br>
            <a:r>
              <a:rPr lang="ru-RU" dirty="0" smtClean="0"/>
              <a:t>по учебнику: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214438" y="1643063"/>
            <a:ext cx="8229600" cy="4525962"/>
          </a:xfrm>
        </p:spPr>
        <p:txBody>
          <a:bodyPr/>
          <a:lstStyle/>
          <a:p>
            <a:r>
              <a:rPr lang="ru-RU" altLang="ru-RU" smtClean="0"/>
              <a:t>№ 548 (устно)</a:t>
            </a:r>
          </a:p>
          <a:p>
            <a:r>
              <a:rPr lang="ru-RU" altLang="ru-RU" smtClean="0"/>
              <a:t>№ 549(1;3;5;7)</a:t>
            </a:r>
          </a:p>
          <a:p>
            <a:r>
              <a:rPr lang="ru-RU" altLang="ru-RU" smtClean="0"/>
              <a:t>№ 550</a:t>
            </a:r>
          </a:p>
          <a:p>
            <a:r>
              <a:rPr lang="ru-RU" altLang="ru-RU" smtClean="0"/>
              <a:t>№ 552(1;2;3)</a:t>
            </a:r>
          </a:p>
        </p:txBody>
      </p:sp>
      <p:pic>
        <p:nvPicPr>
          <p:cNvPr id="28676" name="Рисунок 4" descr="a_10eca9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357438"/>
            <a:ext cx="2452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8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160" y="1643050"/>
            <a:ext cx="4429124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u="sng" dirty="0" smtClean="0"/>
              <a:t>Первый вариант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643050"/>
            <a:ext cx="4572000" cy="337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вариант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34491" y="3429000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20" y="2214554"/>
            <a:ext cx="4357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ru-RU" sz="3200" spc="-40" dirty="0" smtClean="0"/>
              <a:t>. Как называется число   	5 в выражении 5</a:t>
            </a:r>
            <a:r>
              <a:rPr lang="ru-RU" sz="3200" spc="-40" baseline="30000" dirty="0" smtClean="0"/>
              <a:t>3</a:t>
            </a:r>
            <a:r>
              <a:rPr lang="ru-RU" sz="3200" spc="-40" dirty="0" smtClean="0"/>
              <a:t>?</a:t>
            </a:r>
            <a:endParaRPr lang="ru-RU" sz="3200" spc="-40" baseline="300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214554"/>
            <a:ext cx="4357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ru-RU" sz="3200" spc="-40" dirty="0" smtClean="0"/>
              <a:t>. Как называется число 	3 в выражении 5</a:t>
            </a:r>
            <a:r>
              <a:rPr lang="ru-RU" sz="3200" spc="-40" baseline="30000" dirty="0" smtClean="0"/>
              <a:t>3</a:t>
            </a:r>
            <a:r>
              <a:rPr lang="ru-RU" sz="3200" spc="-40" dirty="0" smtClean="0"/>
              <a:t>?</a:t>
            </a:r>
            <a:endParaRPr lang="ru-RU" sz="3200" spc="-40" baseline="300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42900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Вычислите: 2</a:t>
            </a:r>
            <a:r>
              <a:rPr lang="ru-RU" sz="3200" baseline="30000" dirty="0" smtClean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38" y="342900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Вычислите: 3</a:t>
            </a:r>
            <a:r>
              <a:rPr lang="ru-RU" sz="3200" baseline="300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421481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Найдите значение выражения: 5+3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-4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1086" y="4223501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3. Найдите значение выражения: 15-2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+5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357718" cy="318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u="sng" dirty="0" smtClean="0"/>
              <a:t>Первый вариант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6430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i="1" u="sng" dirty="0" smtClean="0"/>
              <a:t>Второй вариант</a:t>
            </a:r>
          </a:p>
          <a:p>
            <a:endParaRPr lang="ru-RU" sz="3200" dirty="0" smtClean="0"/>
          </a:p>
          <a:p>
            <a:pPr>
              <a:lnSpc>
                <a:spcPct val="150000"/>
              </a:lnSpc>
            </a:pPr>
            <a:endParaRPr lang="ru-RU" sz="32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786896" y="3429000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228599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1) Основание степени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58" y="228599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1) Показатель степени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2) 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314324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2) 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414338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3)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190" y="410752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3)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5161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152400"/>
            <a:ext cx="5556250" cy="16002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Домашнее задание.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2349500"/>
            <a:ext cx="74295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 smtClean="0">
                <a:latin typeface="Book Antiqua" pitchFamily="18" charset="0"/>
              </a:rPr>
              <a:t>§</a:t>
            </a:r>
            <a:r>
              <a:rPr lang="ru-RU" altLang="ru-RU" dirty="0" smtClean="0"/>
              <a:t>20 </a:t>
            </a:r>
            <a:r>
              <a:rPr lang="en-US" altLang="ru-RU" dirty="0" smtClean="0"/>
              <a:t>       </a:t>
            </a:r>
            <a:r>
              <a:rPr lang="ru-RU" altLang="ru-RU" dirty="0" smtClean="0"/>
              <a:t>№ 549 (2;4;6;8)</a:t>
            </a:r>
            <a:endParaRPr lang="en-US" altLang="ru-RU" dirty="0" smtClean="0"/>
          </a:p>
          <a:p>
            <a:pPr algn="ctr">
              <a:buFontTx/>
              <a:buNone/>
            </a:pPr>
            <a:r>
              <a:rPr lang="ru-RU" altLang="ru-RU" dirty="0" smtClean="0"/>
              <a:t>№551</a:t>
            </a:r>
          </a:p>
          <a:p>
            <a:pPr algn="ctr">
              <a:buFontTx/>
              <a:buNone/>
            </a:pPr>
            <a:r>
              <a:rPr lang="ru-RU" altLang="ru-RU" dirty="0" smtClean="0"/>
              <a:t>№553 </a:t>
            </a:r>
            <a:endParaRPr lang="en-US" altLang="ru-RU" dirty="0" smtClean="0"/>
          </a:p>
          <a:p>
            <a:pPr algn="ctr">
              <a:buFontTx/>
              <a:buNone/>
            </a:pPr>
            <a:r>
              <a:rPr lang="ru-RU" alt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желанию:</a:t>
            </a:r>
            <a:r>
              <a:rPr lang="ru-RU" altLang="ru-RU" sz="2800" dirty="0" smtClean="0"/>
              <a:t> </a:t>
            </a:r>
            <a:endParaRPr lang="ru-RU" alt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составить задачу на изученные сегодня правила и решить ее.</a:t>
            </a:r>
          </a:p>
          <a:p>
            <a:pPr eaLnBrk="1" hangingPunct="1"/>
            <a:endParaRPr lang="ru-RU" altLang="ru-RU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74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br>
              <a:rPr lang="ru-RU" alt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685800" y="1214438"/>
            <a:ext cx="7696200" cy="4271962"/>
          </a:xfrm>
        </p:spPr>
        <p:txBody>
          <a:bodyPr/>
          <a:lstStyle/>
          <a:p>
            <a:r>
              <a:rPr lang="ru-RU" alt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4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  <a:p>
            <a:pPr eaLnBrk="1" hangingPunct="1">
              <a:lnSpc>
                <a:spcPct val="200000"/>
              </a:lnSpc>
            </a:pPr>
            <a:r>
              <a:rPr lang="ru-RU" altLang="ru-RU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Мне было легко…</a:t>
            </a:r>
            <a:endParaRPr lang="en-US" altLang="ru-RU" sz="4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- Я пока затрудняюсь…</a:t>
            </a:r>
          </a:p>
          <a:p>
            <a:pPr eaLnBrk="1" hangingPunct="1">
              <a:lnSpc>
                <a:spcPct val="200000"/>
              </a:lnSpc>
            </a:pPr>
            <a:endParaRPr lang="en-US" alt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ru-RU" alt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7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br>
              <a:rPr lang="ru-RU" altLang="ru-RU" sz="7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7200" smtClean="0"/>
          </a:p>
        </p:txBody>
      </p:sp>
    </p:spTree>
    <p:extLst>
      <p:ext uri="{BB962C8B-B14F-4D97-AF65-F5344CB8AC3E}">
        <p14:creationId xmlns:p14="http://schemas.microsoft.com/office/powerpoint/2010/main" xmlns="" val="3155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Задачи урока:</a:t>
            </a:r>
            <a:endParaRPr lang="ru-RU" altLang="ru-RU" dirty="0" smtClean="0">
              <a:solidFill>
                <a:srgbClr val="0070C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696200" cy="5572125"/>
          </a:xfrm>
        </p:spPr>
        <p:txBody>
          <a:bodyPr/>
          <a:lstStyle/>
          <a:p>
            <a:r>
              <a:rPr lang="ru-RU" altLang="ru-RU" sz="2000" b="1" smtClean="0"/>
              <a:t>образовательные: </a:t>
            </a:r>
            <a:r>
              <a:rPr lang="ru-RU" altLang="ru-RU" sz="2000" smtClean="0"/>
              <a:t> подвести учащихся  к понятию « Степень  числа»; учить читать степени: правильно называть основание и показатель степени; выполнять вычисление выражений, содержащих степени.</a:t>
            </a:r>
          </a:p>
          <a:p>
            <a:r>
              <a:rPr lang="ru-RU" altLang="ru-RU" sz="2000" b="1" smtClean="0"/>
              <a:t>развивающие: </a:t>
            </a:r>
            <a:r>
              <a:rPr lang="ru-RU" altLang="ru-RU" sz="2000" smtClean="0"/>
              <a:t> создать условия для развития  внимания, инициативы, воображения;   вести работу по развитию  математической речи, логического мышления; формировать умение анализировать,  находить ошибки, делать выводы.</a:t>
            </a:r>
          </a:p>
          <a:p>
            <a:r>
              <a:rPr lang="ru-RU" altLang="ru-RU" sz="2000" b="1" smtClean="0"/>
              <a:t>воспитательные: </a:t>
            </a:r>
            <a:r>
              <a:rPr lang="ru-RU" altLang="ru-RU" sz="2000" smtClean="0"/>
              <a:t>содействовать формированию  взаимоуважения, умения отстаивать своё мнение, интереса к урокам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0865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Попробуйте еще раз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928926" y="4643446"/>
            <a:ext cx="3000396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88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План урока:</a:t>
            </a:r>
            <a:endParaRPr lang="ru-RU" altLang="ru-RU" dirty="0" smtClean="0">
              <a:solidFill>
                <a:srgbClr val="0070C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429625" cy="44148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smtClean="0"/>
              <a:t>1.Организационный момент</a:t>
            </a:r>
          </a:p>
          <a:p>
            <a:pPr>
              <a:buFontTx/>
              <a:buNone/>
            </a:pPr>
            <a:r>
              <a:rPr lang="ru-RU" altLang="ru-RU" sz="2400" b="1" smtClean="0"/>
              <a:t>2. Устная работа (этап мотивации)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b="1" smtClean="0"/>
              <a:t>3. Открытие темы урока.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b="1" smtClean="0"/>
              <a:t>4. Работа по новой теме: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b="1" smtClean="0"/>
              <a:t>  а) этап введения нового понятия;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b="1" smtClean="0"/>
              <a:t>  б) этап первичного закрепления;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b="1" smtClean="0"/>
              <a:t>  в) этап  самостоятельной  работы.</a:t>
            </a:r>
            <a:endParaRPr lang="ru-RU" altLang="ru-RU" sz="2400" smtClean="0"/>
          </a:p>
          <a:p>
            <a:pPr eaLnBrk="1" hangingPunct="1">
              <a:buFontTx/>
              <a:buNone/>
            </a:pPr>
            <a:r>
              <a:rPr lang="ru-RU" altLang="ru-RU" sz="2400" b="1" smtClean="0"/>
              <a:t>5. Подведение итогов урока. Домашнее задание.</a:t>
            </a:r>
            <a:endParaRPr lang="ru-RU" altLang="ru-RU" sz="2400" smtClean="0"/>
          </a:p>
          <a:p>
            <a:pPr eaLnBrk="1" hangingPunct="1">
              <a:buFontTx/>
              <a:buNone/>
            </a:pPr>
            <a:r>
              <a:rPr lang="en-US" altLang="ru-RU" sz="2400" b="1" smtClean="0"/>
              <a:t>6</a:t>
            </a:r>
            <a:r>
              <a:rPr lang="ru-RU" altLang="ru-RU" sz="2400" b="1" smtClean="0"/>
              <a:t>. Рефлексия.</a:t>
            </a: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xmlns="" val="30752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5198" y="656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347744597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Увеличьте число 18 в 3 раза;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Чему равна сумма 25+25+25+25?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Вычислите: 6+4*3-2=?;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Вычислите удобным способом: 25*867*4=?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Выполните деление: 609:3=?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Чему равен остаток при делении 34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40?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Найти площадь квадрата со стороной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429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442912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500694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786578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285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64291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65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0478" y="656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6482" y="639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xmlns="" val="201331482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572</TotalTime>
  <Words>1170</Words>
  <Application>Microsoft Office PowerPoint</Application>
  <PresentationFormat>Экран (4:3)</PresentationFormat>
  <Paragraphs>316</Paragraphs>
  <Slides>30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Тема Office</vt:lpstr>
      <vt:lpstr>Аксенова</vt:lpstr>
      <vt:lpstr>Пастель</vt:lpstr>
      <vt:lpstr>1_Пастель</vt:lpstr>
      <vt:lpstr>2_Пастель</vt:lpstr>
      <vt:lpstr>3_Пастель</vt:lpstr>
      <vt:lpstr>4_Пастель</vt:lpstr>
      <vt:lpstr>5_Пастель</vt:lpstr>
      <vt:lpstr>6_Пастель</vt:lpstr>
      <vt:lpstr>7_Пастель</vt:lpstr>
      <vt:lpstr>8_Пастель</vt:lpstr>
      <vt:lpstr>9_Пастель</vt:lpstr>
      <vt:lpstr>11_Пастель</vt:lpstr>
      <vt:lpstr>12_Пастель</vt:lpstr>
      <vt:lpstr>13_Пастель</vt:lpstr>
      <vt:lpstr>14_Пастель</vt:lpstr>
      <vt:lpstr>10_Пастель</vt:lpstr>
      <vt:lpstr>Формула</vt:lpstr>
      <vt:lpstr>Слайд 1</vt:lpstr>
      <vt:lpstr>Цель урока:</vt:lpstr>
      <vt:lpstr>Задачи урока:</vt:lpstr>
      <vt:lpstr>План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Среди выражений найдите равные</vt:lpstr>
      <vt:lpstr>Свойства степени</vt:lpstr>
      <vt:lpstr>Почему «квадрат» и «куб»?</vt:lpstr>
      <vt:lpstr>Слайд 21</vt:lpstr>
      <vt:lpstr>Слайд 22</vt:lpstr>
      <vt:lpstr>Слайд 23</vt:lpstr>
      <vt:lpstr>Выполняем в классе по учебнику:</vt:lpstr>
      <vt:lpstr>Тест</vt:lpstr>
      <vt:lpstr>Проверь себя</vt:lpstr>
      <vt:lpstr>Домашнее задание.</vt:lpstr>
      <vt:lpstr>Итог урока </vt:lpstr>
      <vt:lpstr>Слайд 29</vt:lpstr>
      <vt:lpstr>Ошибка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Степень числа</dc:title>
  <dc:creator>user</dc:creator>
  <cp:lastModifiedBy>Admin</cp:lastModifiedBy>
  <cp:revision>69</cp:revision>
  <dcterms:created xsi:type="dcterms:W3CDTF">2015-03-17T09:36:57Z</dcterms:created>
  <dcterms:modified xsi:type="dcterms:W3CDTF">2015-09-25T18:40:48Z</dcterms:modified>
</cp:coreProperties>
</file>