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57" r:id="rId4"/>
    <p:sldId id="270" r:id="rId5"/>
    <p:sldId id="260" r:id="rId6"/>
    <p:sldId id="274" r:id="rId7"/>
    <p:sldId id="273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356" autoAdjust="0"/>
  </p:normalViewPr>
  <p:slideViewPr>
    <p:cSldViewPr>
      <p:cViewPr varScale="1">
        <p:scale>
          <a:sx n="101" d="100"/>
          <a:sy n="101" d="100"/>
        </p:scale>
        <p:origin x="-18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23.10.2015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23.10.2015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23.10.2015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23.10.2015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23.10.2015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23.10.2015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23.10.2015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23.10.2015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23.10.2015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23.10.2015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23.10.2015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23.10.2015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mtClean="0">
                <a:solidFill>
                  <a:srgbClr val="0070C0"/>
                </a:solidFill>
              </a:rPr>
              <a:t>Ф</a:t>
            </a:r>
            <a:r>
              <a:rPr lang="ru-RU" b="1" smtClean="0">
                <a:solidFill>
                  <a:srgbClr val="0070C0"/>
                </a:solidFill>
              </a:rPr>
              <a:t>ормирование  </a:t>
            </a:r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метапредметных </a:t>
            </a:r>
            <a:r>
              <a:rPr lang="ru-RU" dirty="0" smtClean="0">
                <a:solidFill>
                  <a:srgbClr val="0070C0"/>
                </a:solidFill>
              </a:rPr>
              <a:t>компетенци</a:t>
            </a:r>
            <a:r>
              <a:rPr lang="ru-RU" b="1" dirty="0" smtClean="0">
                <a:solidFill>
                  <a:srgbClr val="0070C0"/>
                </a:solidFill>
              </a:rPr>
              <a:t>й </a:t>
            </a:r>
            <a:r>
              <a:rPr lang="ru-RU" b="1" dirty="0" smtClean="0">
                <a:solidFill>
                  <a:srgbClr val="0070C0"/>
                </a:solidFill>
              </a:rPr>
              <a:t>на уроках математики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4149080"/>
            <a:ext cx="7772400" cy="1224136"/>
          </a:xfrm>
        </p:spPr>
        <p:txBody>
          <a:bodyPr>
            <a:noAutofit/>
          </a:bodyPr>
          <a:lstStyle/>
          <a:p>
            <a:r>
              <a:rPr lang="ru-RU" sz="1600" b="1" dirty="0" smtClean="0">
                <a:solidFill>
                  <a:srgbClr val="7030A0"/>
                </a:solidFill>
              </a:rPr>
              <a:t>Подготовила учитель математики</a:t>
            </a:r>
          </a:p>
          <a:p>
            <a:r>
              <a:rPr lang="ru-RU" sz="1600" b="1" dirty="0" smtClean="0">
                <a:solidFill>
                  <a:srgbClr val="7030A0"/>
                </a:solidFill>
              </a:rPr>
              <a:t>  Лицея-интерната №5 ОАО «РЖД»</a:t>
            </a:r>
          </a:p>
          <a:p>
            <a:r>
              <a:rPr lang="ru-RU" sz="1600" b="1" dirty="0" smtClean="0">
                <a:solidFill>
                  <a:srgbClr val="7030A0"/>
                </a:solidFill>
              </a:rPr>
              <a:t>Мязина Г.В.</a:t>
            </a:r>
          </a:p>
          <a:p>
            <a:endParaRPr lang="ru-RU" sz="1600" b="1" dirty="0" smtClean="0">
              <a:solidFill>
                <a:srgbClr val="7030A0"/>
              </a:solidFill>
            </a:endParaRPr>
          </a:p>
          <a:p>
            <a:endParaRPr lang="ru-RU" sz="1600" b="1" dirty="0" smtClean="0">
              <a:solidFill>
                <a:srgbClr val="7030A0"/>
              </a:solidFill>
            </a:endParaRPr>
          </a:p>
          <a:p>
            <a:endParaRPr lang="ru-RU" sz="1600" b="1" dirty="0" smtClean="0">
              <a:solidFill>
                <a:srgbClr val="7030A0"/>
              </a:solidFill>
            </a:endParaRPr>
          </a:p>
          <a:p>
            <a:r>
              <a:rPr lang="ru-RU" sz="1600" b="1" dirty="0" smtClean="0">
                <a:solidFill>
                  <a:srgbClr val="7030A0"/>
                </a:solidFill>
              </a:rPr>
              <a:t> </a:t>
            </a:r>
          </a:p>
          <a:p>
            <a:endParaRPr lang="ru-RU" sz="1600" b="1" dirty="0" smtClean="0">
              <a:solidFill>
                <a:srgbClr val="7030A0"/>
              </a:solidFill>
            </a:endParaRPr>
          </a:p>
          <a:p>
            <a:endParaRPr lang="ru-RU" sz="1600" b="1" dirty="0" smtClean="0">
              <a:solidFill>
                <a:srgbClr val="7030A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71800" y="5460326"/>
            <a:ext cx="33608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г. Красный Кут - 2015г.</a:t>
            </a:r>
            <a:endParaRPr lang="ru-RU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33400"/>
            <a:ext cx="7827016" cy="591344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7030A0"/>
                </a:solidFill>
              </a:rPr>
              <a:t>Задачи по математике для шестиклассников:</a:t>
            </a:r>
            <a:endParaRPr lang="ru-RU" sz="2000" dirty="0">
              <a:solidFill>
                <a:srgbClr val="7030A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08104" y="1340768"/>
            <a:ext cx="2971800" cy="4536504"/>
          </a:xfrm>
        </p:spPr>
        <p:txBody>
          <a:bodyPr/>
          <a:lstStyle/>
          <a:p>
            <a:r>
              <a:rPr lang="ru-RU" sz="1600" dirty="0" smtClean="0"/>
              <a:t>Данная задача выполняет несколько целей: </a:t>
            </a:r>
          </a:p>
          <a:p>
            <a:pPr>
              <a:buFontTx/>
              <a:buChar char="-"/>
            </a:pPr>
            <a:r>
              <a:rPr lang="ru-RU" sz="1600" dirty="0" smtClean="0"/>
              <a:t>Школьники учатся быть бережливыми,</a:t>
            </a:r>
          </a:p>
          <a:p>
            <a:pPr>
              <a:buFontTx/>
              <a:buChar char="-"/>
            </a:pPr>
            <a:r>
              <a:rPr lang="ru-RU" sz="1600" dirty="0" smtClean="0"/>
              <a:t> грамотно распределять семейный бюджет, формируется </a:t>
            </a:r>
          </a:p>
          <a:p>
            <a:r>
              <a:rPr lang="ru-RU" sz="1600" dirty="0" smtClean="0"/>
              <a:t>информационная, ценностно-смысловая и социально-трудовая компетенции.</a:t>
            </a:r>
          </a:p>
          <a:p>
            <a:r>
              <a:rPr lang="ru-RU" sz="1600" dirty="0" smtClean="0"/>
              <a:t>- Учащиеся понимают , что математика необходима в повседневной жизни.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1340768"/>
            <a:ext cx="4626159" cy="4608512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В среднем гражданин А. в дневное время расходует 110 кВт ч электроэнергии в месяц, а в ночное время — 150 кВт ч электроэнергии. Раньше у А. в квартире был установлен </a:t>
            </a:r>
            <a:r>
              <a:rPr lang="ru-RU" dirty="0" err="1" smtClean="0"/>
              <a:t>однотарифный</a:t>
            </a:r>
            <a:r>
              <a:rPr lang="ru-RU" dirty="0" smtClean="0"/>
              <a:t> счетчик, и всю электроэнергию он оплачивал по тарифу 2,2 руб. за кВт ч. </a:t>
            </a:r>
          </a:p>
          <a:p>
            <a:pPr>
              <a:buNone/>
            </a:pPr>
            <a:r>
              <a:rPr lang="ru-RU" dirty="0" smtClean="0"/>
              <a:t>    Год назад А. установил </a:t>
            </a:r>
            <a:r>
              <a:rPr lang="ru-RU" dirty="0" err="1" smtClean="0"/>
              <a:t>двухтарифный</a:t>
            </a:r>
            <a:r>
              <a:rPr lang="ru-RU" dirty="0" smtClean="0"/>
              <a:t> </a:t>
            </a:r>
            <a:r>
              <a:rPr lang="ru-RU" dirty="0" err="1" smtClean="0"/>
              <a:t>счeтчик</a:t>
            </a:r>
            <a:r>
              <a:rPr lang="ru-RU" dirty="0" smtClean="0"/>
              <a:t>, при этом дневной расход электроэнергии оплачивается по тарифу 2,2 руб. за кВт ч, а ночной расход оплачивается по тарифу 0,5 руб. за кВт ч. </a:t>
            </a:r>
          </a:p>
          <a:p>
            <a:pPr>
              <a:buNone/>
            </a:pPr>
            <a:r>
              <a:rPr lang="ru-RU" dirty="0" smtClean="0"/>
              <a:t>    В течение 12 месяцев режим потребления и тарифы оплаты электроэнергии не менялись. На сколько больше заплатил бы А. за этот период, если бы не поменялся счетчик? Ответ дайте в рублях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55976" y="533400"/>
            <a:ext cx="4154608" cy="2031504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7030A0"/>
                </a:solidFill>
              </a:rPr>
              <a:t>Задачи по теме </a:t>
            </a:r>
            <a:br>
              <a:rPr lang="ru-RU" sz="3600" dirty="0" smtClean="0">
                <a:solidFill>
                  <a:srgbClr val="7030A0"/>
                </a:solidFill>
              </a:rPr>
            </a:br>
            <a:r>
              <a:rPr lang="ru-RU" sz="3600" dirty="0" smtClean="0">
                <a:solidFill>
                  <a:srgbClr val="7030A0"/>
                </a:solidFill>
              </a:rPr>
              <a:t>«Бизнес-математика»</a:t>
            </a:r>
            <a:endParaRPr lang="ru-RU" sz="3600" dirty="0">
              <a:solidFill>
                <a:srgbClr val="7030A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283968" y="2492896"/>
            <a:ext cx="4464496" cy="3384376"/>
          </a:xfrm>
        </p:spPr>
        <p:txBody>
          <a:bodyPr/>
          <a:lstStyle/>
          <a:p>
            <a:r>
              <a:rPr lang="ru-RU" dirty="0" smtClean="0"/>
              <a:t>              Работаем с таблицей </a:t>
            </a:r>
          </a:p>
          <a:p>
            <a:r>
              <a:rPr lang="ru-RU" dirty="0" smtClean="0"/>
              <a:t>(работа с разными видами информации)</a:t>
            </a:r>
          </a:p>
          <a:p>
            <a:endParaRPr lang="ru-RU" dirty="0" smtClean="0"/>
          </a:p>
          <a:p>
            <a:r>
              <a:rPr lang="ru-RU" dirty="0" smtClean="0"/>
              <a:t>Анализируя таблицу учащиеся делают вывод, что производство мяса ежегодно увеличивается, что положительно влияет на развитие экономики нашего района.</a:t>
            </a:r>
          </a:p>
          <a:p>
            <a:r>
              <a:rPr lang="ru-RU" dirty="0" smtClean="0"/>
              <a:t>Изменение рассматривается как в числовом, так и в процентном выражении. Аналогично делаются выводы по производству яйца.</a:t>
            </a:r>
          </a:p>
          <a:p>
            <a:r>
              <a:rPr lang="ru-RU" dirty="0" smtClean="0"/>
              <a:t> </a:t>
            </a:r>
          </a:p>
          <a:p>
            <a:r>
              <a:rPr lang="ru-RU" dirty="0" smtClean="0"/>
              <a:t>(информационная, коммуникативная, ценностно-смысловая компетенции)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3" y="836712"/>
            <a:ext cx="3522595" cy="4817834"/>
          </a:xfrm>
        </p:spPr>
        <p:txBody>
          <a:bodyPr>
            <a:normAutofit fontScale="47500" lnSpcReduction="20000"/>
          </a:bodyPr>
          <a:lstStyle/>
          <a:p>
            <a:pPr fontAlgn="t"/>
            <a:r>
              <a:rPr lang="ru-RU" b="1" dirty="0" smtClean="0"/>
              <a:t>Наименование продукции в ООО «Покровское» </a:t>
            </a:r>
            <a:endParaRPr lang="ru-RU" dirty="0" smtClean="0"/>
          </a:p>
          <a:p>
            <a:pPr fontAlgn="t"/>
            <a:endParaRPr lang="ru-RU" b="1" dirty="0" smtClean="0"/>
          </a:p>
          <a:p>
            <a:pPr fontAlgn="t"/>
            <a:endParaRPr lang="ru-RU" b="1" dirty="0" smtClean="0"/>
          </a:p>
          <a:p>
            <a:pPr fontAlgn="t"/>
            <a:r>
              <a:rPr lang="ru-RU" dirty="0" smtClean="0"/>
              <a:t>2012</a:t>
            </a:r>
          </a:p>
          <a:p>
            <a:pPr fontAlgn="t"/>
            <a:r>
              <a:rPr lang="ru-RU" dirty="0" smtClean="0"/>
              <a:t>2013</a:t>
            </a:r>
          </a:p>
          <a:p>
            <a:pPr fontAlgn="t"/>
            <a:r>
              <a:rPr lang="ru-RU" dirty="0" smtClean="0"/>
              <a:t>2014</a:t>
            </a:r>
          </a:p>
          <a:p>
            <a:pPr fontAlgn="t">
              <a:buNone/>
            </a:pPr>
            <a:endParaRPr lang="ru-RU" dirty="0" smtClean="0"/>
          </a:p>
          <a:p>
            <a:pPr fontAlgn="t"/>
            <a:r>
              <a:rPr lang="ru-RU" b="1" dirty="0" smtClean="0"/>
              <a:t>Производство мяса кур, кг.</a:t>
            </a:r>
          </a:p>
          <a:p>
            <a:r>
              <a:rPr lang="ru-RU" dirty="0" smtClean="0"/>
              <a:t>176892, 58 </a:t>
            </a:r>
          </a:p>
          <a:p>
            <a:pPr fontAlgn="t"/>
            <a:endParaRPr lang="ru-RU" dirty="0" smtClean="0"/>
          </a:p>
          <a:p>
            <a:r>
              <a:rPr lang="ru-RU" dirty="0" smtClean="0"/>
              <a:t>189249,76</a:t>
            </a:r>
          </a:p>
          <a:p>
            <a:pPr fontAlgn="t"/>
            <a:endParaRPr lang="ru-RU" dirty="0" smtClean="0"/>
          </a:p>
          <a:p>
            <a:r>
              <a:rPr lang="ru-RU" dirty="0" smtClean="0"/>
              <a:t>221027,21</a:t>
            </a:r>
          </a:p>
          <a:p>
            <a:pPr fontAlgn="t"/>
            <a:endParaRPr lang="ru-RU" dirty="0" smtClean="0"/>
          </a:p>
          <a:p>
            <a:r>
              <a:rPr lang="ru-RU" b="1" dirty="0" smtClean="0"/>
              <a:t>Производство яйца,  шт.</a:t>
            </a:r>
          </a:p>
          <a:p>
            <a:pPr fontAlgn="t"/>
            <a:endParaRPr lang="ru-RU" b="1" dirty="0" smtClean="0"/>
          </a:p>
          <a:p>
            <a:r>
              <a:rPr lang="ru-RU" dirty="0" smtClean="0"/>
              <a:t>7 453 030</a:t>
            </a:r>
          </a:p>
          <a:p>
            <a:endParaRPr lang="ru-RU" dirty="0" smtClean="0"/>
          </a:p>
          <a:p>
            <a:r>
              <a:rPr lang="ru-RU" dirty="0" smtClean="0"/>
              <a:t>11 110 081</a:t>
            </a:r>
          </a:p>
          <a:p>
            <a:endParaRPr lang="ru-RU" dirty="0" smtClean="0"/>
          </a:p>
          <a:p>
            <a:r>
              <a:rPr lang="ru-RU" dirty="0" smtClean="0"/>
              <a:t>9 145 019</a:t>
            </a:r>
          </a:p>
          <a:p>
            <a:pPr fontAlgn="t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33400"/>
            <a:ext cx="8136904" cy="1023392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7030A0"/>
                </a:solidFill>
              </a:rPr>
              <a:t>Задачи, посвященные истории</a:t>
            </a:r>
            <a:br>
              <a:rPr lang="ru-RU" sz="3200" dirty="0" smtClean="0">
                <a:solidFill>
                  <a:srgbClr val="7030A0"/>
                </a:solidFill>
              </a:rPr>
            </a:br>
            <a:r>
              <a:rPr lang="ru-RU" sz="3200" dirty="0" smtClean="0">
                <a:solidFill>
                  <a:srgbClr val="7030A0"/>
                </a:solidFill>
              </a:rPr>
              <a:t> Краснокутского  района.</a:t>
            </a:r>
            <a:endParaRPr lang="ru-RU" sz="3200" dirty="0">
              <a:solidFill>
                <a:srgbClr val="7030A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844824"/>
            <a:ext cx="2971800" cy="3809090"/>
          </a:xfrm>
        </p:spPr>
        <p:txBody>
          <a:bodyPr/>
          <a:lstStyle/>
          <a:p>
            <a:r>
              <a:rPr lang="ru-RU" dirty="0" smtClean="0"/>
              <a:t>Решая такую несложную математическую задачу в 5 классе(еще раз вспоминая исторические факты нашего района), отмечаем, что  улица Рабочая есть практически в каждом уголке нашей страны, возникает  проблемный вопрос, кто же такие рабочие, и почему улица носит такое название.</a:t>
            </a:r>
          </a:p>
          <a:p>
            <a:endParaRPr lang="ru-RU" dirty="0" smtClean="0"/>
          </a:p>
          <a:p>
            <a:r>
              <a:rPr lang="ru-RU" sz="1200" dirty="0" smtClean="0"/>
              <a:t>(ценностно-смысловые, общекультурные , коммуникативные компетенции)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1916832"/>
            <a:ext cx="4626159" cy="41764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Протяженность улицы Рабочая в Красном Куте 3102 м, а протяженность улицы Рабочая в с. Рудня 1320 м.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Переведите длину в километры и узнайте во сколько раз улица в городе длиннее, чем в селе.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12776"/>
            <a:ext cx="2971800" cy="424113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В 2014 году в Краснокутском районе было обмолочено 103 тыс.га посевных угодий при средней урожайности 9,8 </a:t>
            </a:r>
            <a:r>
              <a:rPr lang="ru-RU" dirty="0" err="1" smtClean="0"/>
              <a:t>ц</a:t>
            </a:r>
            <a:r>
              <a:rPr lang="ru-RU" dirty="0" smtClean="0"/>
              <a:t>/га. Сколько тонн зерна было собрано в районе в 2014 году? На сколько изменилась величина собранного урожая в нашем районе в 2015 году, по сравнению с 2014 годом? </a:t>
            </a:r>
            <a:r>
              <a:rPr lang="ru-RU" sz="1400" dirty="0" smtClean="0"/>
              <a:t>(предварительно было задание самостоятельно найти количество собранного зерна в нашем районе в 2015году)</a:t>
            </a: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1916832"/>
            <a:ext cx="3331096" cy="37444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Подведем некоторые итоги. </a:t>
            </a:r>
            <a:r>
              <a:rPr lang="ru-RU" u="sng" dirty="0" smtClean="0"/>
              <a:t>Что такое метапредмет?</a:t>
            </a:r>
            <a:endParaRPr lang="ru-RU" dirty="0" smtClean="0"/>
          </a:p>
          <a:p>
            <a:r>
              <a:rPr lang="ru-RU" dirty="0" smtClean="0"/>
              <a:t>-«</a:t>
            </a:r>
            <a:r>
              <a:rPr lang="ru-RU" i="1" dirty="0" smtClean="0"/>
              <a:t>Метапредметное содержание, то есть то, что предшествует учебному предмету, как бы находится над ним, существует до его конкретного проявления» </a:t>
            </a:r>
          </a:p>
          <a:p>
            <a:r>
              <a:rPr lang="ru-RU" i="1" dirty="0" smtClean="0"/>
              <a:t>(А.В. Хуторской)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1412776"/>
            <a:ext cx="3168352" cy="417646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064896" cy="2016224"/>
          </a:xfrm>
        </p:spPr>
        <p:txBody>
          <a:bodyPr>
            <a:normAutofit fontScale="90000"/>
          </a:bodyPr>
          <a:lstStyle/>
          <a:p>
            <a:r>
              <a:rPr lang="ru-RU" sz="2800" i="1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effectLst/>
              </a:rPr>
              <a:t>«</a:t>
            </a:r>
            <a:r>
              <a:rPr lang="ru-RU" sz="2000" b="0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effectLst/>
              </a:rPr>
              <a:t>….на смену прежним методам преподавания приходят новые технологии. Однако главная цель остается прежней – воспитать яркую целеустремленную личность, способную широко мыслить и принимать самостоятельные решения.</a:t>
            </a:r>
            <a:r>
              <a:rPr lang="ru-RU" sz="2000" i="1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effectLst/>
              </a:rPr>
              <a:t>»</a:t>
            </a:r>
            <a:br>
              <a:rPr lang="ru-RU" sz="2000" i="1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effectLst/>
              </a:rPr>
            </a:br>
            <a:r>
              <a:rPr lang="ru-RU" sz="2000" i="1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effectLst/>
              </a:rPr>
              <a:t>                              </a:t>
            </a:r>
            <a:r>
              <a:rPr lang="ru-RU" sz="1800" i="1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effectLst/>
              </a:rPr>
              <a:t>губернатор Саратовской области   </a:t>
            </a:r>
            <a:r>
              <a:rPr lang="ru-RU" sz="1800" i="1" dirty="0" err="1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effectLst/>
              </a:rPr>
              <a:t>В.В.Радаев</a:t>
            </a:r>
            <a:r>
              <a:rPr lang="ru-RU" sz="2000" i="1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effectLst/>
              </a:rPr>
              <a:t/>
            </a:r>
            <a:br>
              <a:rPr lang="ru-RU" sz="2000" i="1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effectLst/>
              </a:rPr>
            </a:br>
            <a:endParaRPr lang="ru-RU" dirty="0">
              <a:ln>
                <a:solidFill>
                  <a:srgbClr val="7030A0"/>
                </a:solidFill>
              </a:ln>
              <a:solidFill>
                <a:srgbClr val="7030A0"/>
              </a:solidFill>
              <a:effectLst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2492896"/>
            <a:ext cx="2971800" cy="316101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2492896"/>
            <a:ext cx="4626159" cy="3161650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Времена меняются, но разумное сочетание традиций и инноваций дает специалисту качественно выполнять миссию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современного учителя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5" name="Picture 2" descr="C:\Users\Галина\Desktop\cover2 — копи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5785994">
            <a:off x="5311130" y="2401838"/>
            <a:ext cx="3171825" cy="320992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0" y="4653136"/>
            <a:ext cx="4114800" cy="1728192"/>
          </a:xfrm>
        </p:spPr>
        <p:txBody>
          <a:bodyPr>
            <a:normAutofit fontScale="90000"/>
          </a:bodyPr>
          <a:lstStyle/>
          <a:p>
            <a:r>
              <a:rPr lang="ru-RU" sz="1800" dirty="0" smtClean="0">
                <a:solidFill>
                  <a:srgbClr val="7030A0"/>
                </a:solidFill>
              </a:rPr>
              <a:t/>
            </a:r>
            <a:br>
              <a:rPr lang="ru-RU" sz="1800" dirty="0" smtClean="0">
                <a:solidFill>
                  <a:srgbClr val="7030A0"/>
                </a:solidFill>
              </a:rPr>
            </a:br>
            <a:r>
              <a:rPr lang="ru-RU" sz="1800" dirty="0" smtClean="0">
                <a:solidFill>
                  <a:srgbClr val="7030A0"/>
                </a:solidFill>
              </a:rPr>
              <a:t/>
            </a:r>
            <a:br>
              <a:rPr lang="ru-RU" sz="1800" dirty="0" smtClean="0">
                <a:solidFill>
                  <a:srgbClr val="7030A0"/>
                </a:solidFill>
              </a:rPr>
            </a:br>
            <a:r>
              <a:rPr lang="ru-RU" sz="1800" dirty="0" smtClean="0">
                <a:solidFill>
                  <a:srgbClr val="7030A0"/>
                </a:solidFill>
              </a:rPr>
              <a:t/>
            </a:r>
            <a:br>
              <a:rPr lang="ru-RU" sz="1800" dirty="0" smtClean="0">
                <a:solidFill>
                  <a:srgbClr val="7030A0"/>
                </a:solidFill>
              </a:rPr>
            </a:br>
            <a:r>
              <a:rPr lang="ru-RU" sz="1800" dirty="0" smtClean="0">
                <a:solidFill>
                  <a:srgbClr val="7030A0"/>
                </a:solidFill>
              </a:rPr>
              <a:t/>
            </a:r>
            <a:br>
              <a:rPr lang="ru-RU" sz="1800" dirty="0" smtClean="0">
                <a:solidFill>
                  <a:srgbClr val="7030A0"/>
                </a:solidFill>
              </a:rPr>
            </a:br>
            <a:r>
              <a:rPr lang="ru-RU" sz="1800" dirty="0" smtClean="0">
                <a:solidFill>
                  <a:srgbClr val="7030A0"/>
                </a:solidFill>
              </a:rPr>
              <a:t/>
            </a:r>
            <a:br>
              <a:rPr lang="ru-RU" sz="1800" dirty="0" smtClean="0">
                <a:solidFill>
                  <a:srgbClr val="7030A0"/>
                </a:solidFill>
              </a:rPr>
            </a:br>
            <a:r>
              <a:rPr lang="ru-RU" sz="1800" dirty="0" smtClean="0">
                <a:solidFill>
                  <a:srgbClr val="7030A0"/>
                </a:solidFill>
              </a:rPr>
              <a:t>Скажи мне, и я забуду.</a:t>
            </a:r>
            <a:br>
              <a:rPr lang="ru-RU" sz="1800" dirty="0" smtClean="0">
                <a:solidFill>
                  <a:srgbClr val="7030A0"/>
                </a:solidFill>
              </a:rPr>
            </a:br>
            <a:r>
              <a:rPr lang="ru-RU" sz="1800" dirty="0" smtClean="0">
                <a:solidFill>
                  <a:srgbClr val="7030A0"/>
                </a:solidFill>
              </a:rPr>
              <a:t>Покажи мне, и я запомню.</a:t>
            </a:r>
            <a:br>
              <a:rPr lang="ru-RU" sz="1800" dirty="0" smtClean="0">
                <a:solidFill>
                  <a:srgbClr val="7030A0"/>
                </a:solidFill>
              </a:rPr>
            </a:br>
            <a:r>
              <a:rPr lang="ru-RU" sz="1800" dirty="0" smtClean="0">
                <a:solidFill>
                  <a:srgbClr val="7030A0"/>
                </a:solidFill>
              </a:rPr>
              <a:t>Дай мне действовать самому</a:t>
            </a:r>
            <a:br>
              <a:rPr lang="ru-RU" sz="1800" dirty="0" smtClean="0">
                <a:solidFill>
                  <a:srgbClr val="7030A0"/>
                </a:solidFill>
              </a:rPr>
            </a:br>
            <a:r>
              <a:rPr lang="ru-RU" sz="1800" dirty="0" smtClean="0">
                <a:solidFill>
                  <a:srgbClr val="7030A0"/>
                </a:solidFill>
              </a:rPr>
              <a:t>И я научусь.</a:t>
            </a:r>
            <a:br>
              <a:rPr lang="ru-RU" sz="1800" dirty="0" smtClean="0">
                <a:solidFill>
                  <a:srgbClr val="7030A0"/>
                </a:solidFill>
              </a:rPr>
            </a:br>
            <a:r>
              <a:rPr lang="ru-RU" sz="1800" dirty="0" smtClean="0">
                <a:solidFill>
                  <a:srgbClr val="7030A0"/>
                </a:solidFill>
              </a:rPr>
              <a:t>                                  Конфуций</a:t>
            </a:r>
            <a:br>
              <a:rPr lang="ru-RU" sz="1800" dirty="0" smtClean="0">
                <a:solidFill>
                  <a:srgbClr val="7030A0"/>
                </a:solidFill>
              </a:rPr>
            </a:br>
            <a:r>
              <a:rPr lang="ru-RU" sz="1800" dirty="0" smtClean="0">
                <a:solidFill>
                  <a:srgbClr val="7030A0"/>
                </a:solidFill>
              </a:rPr>
              <a:t>   </a:t>
            </a:r>
            <a:endParaRPr lang="ru-RU" sz="1800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76672"/>
            <a:ext cx="7632848" cy="43924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60032" y="2924944"/>
            <a:ext cx="3826768" cy="311009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530352"/>
            <a:ext cx="7992888" cy="541892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/>
              <a:t>    </a:t>
            </a:r>
            <a:r>
              <a:rPr lang="ru-RU" dirty="0" smtClean="0"/>
              <a:t>Федеральный государственный образовательный стандарт основного общего образования – стандарт второго поколения устанавливает </a:t>
            </a:r>
            <a:r>
              <a:rPr lang="ru-RU" b="1" dirty="0" smtClean="0"/>
              <a:t>требования</a:t>
            </a:r>
            <a:r>
              <a:rPr lang="ru-RU" dirty="0" smtClean="0"/>
              <a:t> к результатам освоения обучающимися основной образовательной программы основного общего образования:</a:t>
            </a:r>
            <a:r>
              <a:rPr lang="ru-RU" b="1" dirty="0" smtClean="0"/>
              <a:t> </a:t>
            </a:r>
          </a:p>
          <a:p>
            <a:pPr>
              <a:buNone/>
            </a:pPr>
            <a:endParaRPr lang="ru-RU" dirty="0" smtClean="0"/>
          </a:p>
          <a:p>
            <a:r>
              <a:rPr lang="ru-RU" b="1" dirty="0" smtClean="0"/>
              <a:t> Личностные</a:t>
            </a:r>
          </a:p>
          <a:p>
            <a:r>
              <a:rPr lang="ru-RU" b="1" dirty="0" smtClean="0"/>
              <a:t> Предметные</a:t>
            </a:r>
            <a:endParaRPr lang="ru-RU" dirty="0" smtClean="0"/>
          </a:p>
          <a:p>
            <a:pPr hangingPunct="0"/>
            <a:r>
              <a:rPr lang="ru-RU" b="1" dirty="0" smtClean="0"/>
              <a:t> </a:t>
            </a:r>
            <a:r>
              <a:rPr lang="ru-RU" b="1" dirty="0" err="1" smtClean="0"/>
              <a:t>Метапредметные</a:t>
            </a:r>
            <a:r>
              <a:rPr lang="ru-RU" b="1" dirty="0" smtClean="0"/>
              <a:t>:</a:t>
            </a:r>
            <a:endParaRPr lang="ru-RU" dirty="0" smtClean="0"/>
          </a:p>
          <a:p>
            <a:pPr hangingPunct="0">
              <a:buNone/>
            </a:pPr>
            <a:r>
              <a:rPr lang="ru-RU" dirty="0" smtClean="0"/>
              <a:t>- регулятивные</a:t>
            </a:r>
          </a:p>
          <a:p>
            <a:pPr>
              <a:buNone/>
            </a:pPr>
            <a:r>
              <a:rPr lang="ru-RU" dirty="0" smtClean="0"/>
              <a:t>- коммуникативные</a:t>
            </a:r>
          </a:p>
          <a:p>
            <a:pPr>
              <a:buNone/>
            </a:pPr>
            <a:r>
              <a:rPr lang="ru-RU" dirty="0" smtClean="0"/>
              <a:t>- познавательные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1628800"/>
            <a:ext cx="3421008" cy="424847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39952" y="692696"/>
            <a:ext cx="4464496" cy="5328592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Прочитав книгу, вы сможете:</a:t>
            </a:r>
          </a:p>
          <a:p>
            <a:r>
              <a:rPr lang="ru-RU" dirty="0" smtClean="0"/>
              <a:t>Разобраться с понятием "метапредмет", понять суть метапредметного подхода.</a:t>
            </a:r>
          </a:p>
          <a:p>
            <a:r>
              <a:rPr lang="ru-RU" dirty="0" smtClean="0"/>
              <a:t>Познакомиться с примерами метапредметрых уроков и заданий.</a:t>
            </a:r>
          </a:p>
          <a:p>
            <a:r>
              <a:rPr lang="ru-RU" dirty="0" smtClean="0"/>
              <a:t>Планировать свои уроки с учетом требований новых стандартов.</a:t>
            </a:r>
            <a:endParaRPr lang="ru-RU" dirty="0"/>
          </a:p>
        </p:txBody>
      </p:sp>
      <p:pic>
        <p:nvPicPr>
          <p:cNvPr id="1026" name="Picture 2" descr="C:\Users\Галина\Desktop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692696"/>
            <a:ext cx="3888432" cy="52565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437112"/>
            <a:ext cx="7899024" cy="187220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ссылаясь на данную классификацию, формирование </a:t>
            </a:r>
            <a:r>
              <a:rPr lang="ru-RU" sz="3200" dirty="0" smtClean="0">
                <a:solidFill>
                  <a:srgbClr val="7030A0"/>
                </a:solidFill>
              </a:rPr>
              <a:t>метапредметных </a:t>
            </a:r>
            <a:r>
              <a:rPr lang="ru-RU" dirty="0" smtClean="0">
                <a:solidFill>
                  <a:srgbClr val="7030A0"/>
                </a:solidFill>
              </a:rPr>
              <a:t>компетенций опирается на формирование ключевых компетенций школьников. </a:t>
            </a:r>
            <a:br>
              <a:rPr lang="ru-RU" dirty="0" smtClean="0">
                <a:solidFill>
                  <a:srgbClr val="7030A0"/>
                </a:solidFill>
              </a:rPr>
            </a:b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00034" y="500042"/>
            <a:ext cx="7543824" cy="1807722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Классификация ключевых компетенций Хуторского А. В.</a:t>
            </a:r>
            <a:endParaRPr lang="ru-RU" sz="28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67544" y="1484784"/>
            <a:ext cx="8280920" cy="3240360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/>
              <a:t>ценностно-смысловые компетенции</a:t>
            </a:r>
          </a:p>
          <a:p>
            <a:r>
              <a:rPr lang="ru-RU" sz="2400" dirty="0" smtClean="0"/>
              <a:t> общекультурные компетенции</a:t>
            </a:r>
          </a:p>
          <a:p>
            <a:r>
              <a:rPr lang="ru-RU" sz="2400" dirty="0" smtClean="0"/>
              <a:t> учебно-познавательные компетенции </a:t>
            </a:r>
          </a:p>
          <a:p>
            <a:r>
              <a:rPr lang="ru-RU" sz="2400" dirty="0" smtClean="0"/>
              <a:t>информационные компетенции </a:t>
            </a:r>
          </a:p>
          <a:p>
            <a:r>
              <a:rPr lang="ru-RU" sz="2400" dirty="0" smtClean="0"/>
              <a:t>коммуникативные компетенции</a:t>
            </a:r>
          </a:p>
          <a:p>
            <a:r>
              <a:rPr lang="ru-RU" sz="2400" dirty="0" smtClean="0"/>
              <a:t> социально-трудовые компетенции </a:t>
            </a:r>
          </a:p>
          <a:p>
            <a:r>
              <a:rPr lang="ru-RU" sz="2400" dirty="0" smtClean="0"/>
              <a:t>компетенции личностного самосовершенствования.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1196752"/>
            <a:ext cx="4626159" cy="410445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3400" dirty="0" smtClean="0"/>
              <a:t>Формированию метапредметных компетенций на уроках математики способствует не только решение задач, но и следующие формы, методы и приёмы: </a:t>
            </a:r>
          </a:p>
          <a:p>
            <a:pPr lvl="0"/>
            <a:r>
              <a:rPr lang="ru-RU" sz="3400" dirty="0" smtClean="0"/>
              <a:t>интерактивные технологии; </a:t>
            </a:r>
          </a:p>
          <a:p>
            <a:pPr lvl="0"/>
            <a:r>
              <a:rPr lang="ru-RU" sz="3400" dirty="0" smtClean="0"/>
              <a:t>метод сотрудничества; </a:t>
            </a:r>
          </a:p>
          <a:p>
            <a:pPr lvl="0"/>
            <a:r>
              <a:rPr lang="ru-RU" sz="3400" dirty="0" smtClean="0"/>
              <a:t>методики проектирования; </a:t>
            </a:r>
          </a:p>
          <a:p>
            <a:pPr lvl="0"/>
            <a:r>
              <a:rPr lang="ru-RU" sz="3400" dirty="0" smtClean="0"/>
              <a:t>использование ИКТ; </a:t>
            </a:r>
          </a:p>
          <a:p>
            <a:pPr lvl="0"/>
            <a:r>
              <a:rPr lang="ru-RU" sz="3400" dirty="0" smtClean="0"/>
              <a:t>деятельностный подход; </a:t>
            </a:r>
          </a:p>
          <a:p>
            <a:pPr lvl="0"/>
            <a:r>
              <a:rPr lang="ru-RU" sz="3400" dirty="0" smtClean="0"/>
              <a:t>работа по алгоритму и др.</a:t>
            </a:r>
          </a:p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1124744"/>
            <a:ext cx="3200400" cy="34884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189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b="1" dirty="0" smtClean="0"/>
              <a:t>Изучение математики в основной школе направлено на достижение следующих целей:</a:t>
            </a:r>
          </a:p>
          <a:p>
            <a:pPr lvl="0"/>
            <a:r>
              <a:rPr lang="ru-RU" dirty="0" smtClean="0"/>
              <a:t>формирование представлений о математике как части общечеловеческой культуры; </a:t>
            </a:r>
          </a:p>
          <a:p>
            <a:pPr lvl="0"/>
            <a:r>
              <a:rPr lang="ru-RU" dirty="0" smtClean="0"/>
              <a:t>развитие представлений о математике как форме описания и методе познания действительности; </a:t>
            </a:r>
          </a:p>
          <a:p>
            <a:pPr lvl="0"/>
            <a:r>
              <a:rPr lang="ru-RU" dirty="0" smtClean="0"/>
              <a:t>формирование общих способов интеллектуальной деятельности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sz="2000" i="1" dirty="0" smtClean="0"/>
              <a:t>Учить мыслям бессмысленно, т.к.в современном мире происходит быстрое устаревание информации, а потому на первый план выходит обучение способам работы с информацией.</a:t>
            </a:r>
            <a:endParaRPr lang="ru-RU" sz="20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i="1" dirty="0" smtClean="0"/>
              <a:t>"Не мыслям следует учить, а мыслить" (И.Кант)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636912"/>
            <a:ext cx="4095750" cy="32004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33400"/>
            <a:ext cx="8424936" cy="73536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В качестве примера приведу урок алгебры в 6 классе по теме «Прямая и обратная пропорциональность»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628800"/>
            <a:ext cx="2971800" cy="4025114"/>
          </a:xfrm>
        </p:spPr>
        <p:txBody>
          <a:bodyPr/>
          <a:lstStyle/>
          <a:p>
            <a:r>
              <a:rPr lang="ru-RU" dirty="0" smtClean="0"/>
              <a:t>ФОТО!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1628800"/>
            <a:ext cx="4626159" cy="4025746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/>
              <a:t>На этом уроке можно проследить следующие </a:t>
            </a:r>
            <a:r>
              <a:rPr lang="ru-RU" b="1" dirty="0" err="1" smtClean="0"/>
              <a:t>метапредметные</a:t>
            </a:r>
            <a:r>
              <a:rPr lang="ru-RU" b="1" dirty="0" smtClean="0"/>
              <a:t> </a:t>
            </a:r>
            <a:r>
              <a:rPr lang="ru-RU" dirty="0" smtClean="0"/>
              <a:t>умения:</a:t>
            </a:r>
          </a:p>
          <a:p>
            <a:pPr lvl="0"/>
            <a:r>
              <a:rPr lang="ru-RU" dirty="0" smtClean="0"/>
              <a:t>Умение адекватно оценивать правильность или ошибочность выполнения учебной задачи;</a:t>
            </a:r>
          </a:p>
          <a:p>
            <a:pPr lvl="0"/>
            <a:r>
              <a:rPr lang="ru-RU" dirty="0" smtClean="0"/>
              <a:t>Умение устанавливать причинно – следственные связи, строить логическое рассуждение, умозаключение;</a:t>
            </a:r>
          </a:p>
          <a:p>
            <a:pPr lvl="0"/>
            <a:r>
              <a:rPr lang="ru-RU" dirty="0" smtClean="0"/>
              <a:t>Умение организовывать учебное сотрудничество и совместную деятельность с учителем и сверстниками; определять цели и роли участников;</a:t>
            </a:r>
          </a:p>
          <a:p>
            <a:pPr lvl="0"/>
            <a:r>
              <a:rPr lang="ru-RU" dirty="0" smtClean="0"/>
              <a:t>Умение находить в различных источниках информацию;</a:t>
            </a:r>
          </a:p>
          <a:p>
            <a:pPr lvl="0"/>
            <a:r>
              <a:rPr lang="ru-RU" dirty="0" smtClean="0"/>
              <a:t>Умение выдвигать гипотезы при решении учебных задач и понимать необходимость их проверки;</a:t>
            </a:r>
          </a:p>
          <a:p>
            <a:pPr lvl="0"/>
            <a:r>
              <a:rPr lang="ru-RU" dirty="0" smtClean="0"/>
              <a:t>Умение действовать в соответствии с предложенным алгоритмом;</a:t>
            </a:r>
          </a:p>
          <a:p>
            <a:pPr lvl="0"/>
            <a:r>
              <a:rPr lang="ru-RU" dirty="0" smtClean="0"/>
              <a:t>Умение планировать и осуществлять деятельность, направленную на развитие учебно-познавательной компетентности.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364088" y="1700808"/>
          <a:ext cx="2952328" cy="2570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8"/>
              </a:tblGrid>
              <a:tr h="96126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Количество рабочих</a:t>
                      </a:r>
                      <a:endParaRPr lang="ru-RU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660033"/>
                    </a:solidFill>
                  </a:tcPr>
                </a:tc>
              </a:tr>
              <a:tr h="804658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Производительность </a:t>
                      </a:r>
                      <a:endParaRPr lang="ru-RU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660033"/>
                    </a:solidFill>
                  </a:tcPr>
                </a:tc>
              </a:tr>
              <a:tr h="804658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Объем работы</a:t>
                      </a:r>
                      <a:endParaRPr lang="ru-RU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660033"/>
                    </a:solidFill>
                  </a:tcPr>
                </a:tc>
              </a:tr>
            </a:tbl>
          </a:graphicData>
        </a:graphic>
      </p:graphicFrame>
      <p:pic>
        <p:nvPicPr>
          <p:cNvPr id="6" name="Рисунок 5" descr="uc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4048" y="3861048"/>
            <a:ext cx="1872208" cy="2115595"/>
          </a:xfrm>
          <a:prstGeom prst="rect">
            <a:avLst/>
          </a:prstGeom>
        </p:spPr>
      </p:pic>
      <p:pic>
        <p:nvPicPr>
          <p:cNvPr id="7" name="Рисунок 6" descr="uc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6256" y="3861048"/>
            <a:ext cx="1872208" cy="21155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413</TotalTime>
  <Words>760</Words>
  <Application>Microsoft Office PowerPoint</Application>
  <PresentationFormat>Экран (4:3)</PresentationFormat>
  <Paragraphs>108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Аспект</vt:lpstr>
      <vt:lpstr>Формирование   метапредметных компетенций на уроках математики </vt:lpstr>
      <vt:lpstr>     Скажи мне, и я забуду. Покажи мне, и я запомню. Дай мне действовать самому И я научусь.                                   Конфуций    </vt:lpstr>
      <vt:lpstr>Слайд 3</vt:lpstr>
      <vt:lpstr>Слайд 4</vt:lpstr>
      <vt:lpstr>ссылаясь на данную классификацию, формирование метапредметных компетенций опирается на формирование ключевых компетенций школьников.  </vt:lpstr>
      <vt:lpstr>Слайд 6</vt:lpstr>
      <vt:lpstr>Слайд 7</vt:lpstr>
      <vt:lpstr>Слайд 8</vt:lpstr>
      <vt:lpstr>В качестве примера приведу урок алгебры в 6 классе по теме «Прямая и обратная пропорциональность»</vt:lpstr>
      <vt:lpstr>Задачи по математике для шестиклассников:</vt:lpstr>
      <vt:lpstr>Задачи по теме  «Бизнес-математика»</vt:lpstr>
      <vt:lpstr>Задачи, посвященные истории  Краснокутского  района.</vt:lpstr>
      <vt:lpstr>Слайд 13</vt:lpstr>
      <vt:lpstr>Слайд 14</vt:lpstr>
      <vt:lpstr>«….на смену прежним методам преподавания приходят новые технологии. Однако главная цель остается прежней – воспитать яркую целеустремленную личность, способную широко мыслить и принимать самостоятельные решения.»                               губернатор Саратовской области   В.В.Радаев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Способы и технологии формирования   метапредметных связей на уроках математики </dc:title>
  <dc:creator>Галина Мязина</dc:creator>
  <cp:lastModifiedBy>МЯЗИНА</cp:lastModifiedBy>
  <cp:revision>43</cp:revision>
  <dcterms:created xsi:type="dcterms:W3CDTF">2015-08-02T15:50:33Z</dcterms:created>
  <dcterms:modified xsi:type="dcterms:W3CDTF">2015-10-23T17:56:05Z</dcterms:modified>
</cp:coreProperties>
</file>