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90" r:id="rId3"/>
    <p:sldId id="292" r:id="rId4"/>
    <p:sldId id="272" r:id="rId5"/>
    <p:sldId id="284" r:id="rId6"/>
    <p:sldId id="274" r:id="rId7"/>
    <p:sldId id="289" r:id="rId8"/>
    <p:sldId id="256" r:id="rId9"/>
    <p:sldId id="285" r:id="rId10"/>
    <p:sldId id="286" r:id="rId11"/>
    <p:sldId id="287" r:id="rId12"/>
    <p:sldId id="277" r:id="rId13"/>
    <p:sldId id="278" r:id="rId14"/>
    <p:sldId id="267" r:id="rId15"/>
    <p:sldId id="279" r:id="rId16"/>
    <p:sldId id="270" r:id="rId17"/>
    <p:sldId id="268" r:id="rId18"/>
    <p:sldId id="266" r:id="rId19"/>
    <p:sldId id="282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  <a:srgbClr val="0066CC"/>
    <a:srgbClr val="6600CC"/>
    <a:srgbClr val="FF5BFF"/>
    <a:srgbClr val="FFC5B7"/>
    <a:srgbClr val="FF93FF"/>
    <a:srgbClr val="FF9C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07843C-4564-43F5-969B-CB6C5E6D2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734307-596D-4F14-9980-7822B4FD503B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Шаблон для создания презентаций к урокам математики. Савченко Е.М.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6032CF-5655-4787-B333-96BD31A7467C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Шаблон для создания презентаций к урокам математики. Савченко Е.М.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84BC-AB50-482D-8441-06B9DE52B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9F48-424F-4417-9698-09154DBA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F104-082B-4187-8F6C-3CE117B37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DEE6-DE9E-471F-9940-5328318CA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D03C-1DE6-473E-82B1-D47ABAB72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B309-A359-4D0A-A50A-79DC4CC8A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68BA-66B2-4DFE-88B0-BAD74B840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C1CC-0A07-412D-89B3-99219262B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A814-E5E7-4345-B8A5-9B5346AA6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DF43-6070-4E68-9AA7-361E8E5F0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50EA-DD35-469B-A3DE-761CE1BC2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C0D31F0-ABB8-4AA8-98DD-E28153A69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png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0.e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4355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61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4373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4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62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64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4371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2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65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4369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0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66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4367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8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338" name="Group 2"/>
          <p:cNvGrpSpPr>
            <a:grpSpLocks/>
          </p:cNvGrpSpPr>
          <p:nvPr/>
        </p:nvGrpSpPr>
        <p:grpSpPr bwMode="auto">
          <a:xfrm rot="21233622" flipH="1">
            <a:off x="457200" y="5029200"/>
            <a:ext cx="673100" cy="1612900"/>
            <a:chOff x="746" y="796"/>
            <a:chExt cx="903" cy="1999"/>
          </a:xfrm>
        </p:grpSpPr>
        <p:sp>
          <p:nvSpPr>
            <p:cNvPr id="14347" name="Freeform 3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auto">
            <a:xfrm rot="78698">
              <a:off x="1431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49" name="Freeform 5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0" name="Group 6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4351" name="Freeform 7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52" name="Group 8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4353" name="Freeform 9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54" name="Oval 10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4339" name="Group 42"/>
          <p:cNvGrpSpPr>
            <a:grpSpLocks/>
          </p:cNvGrpSpPr>
          <p:nvPr/>
        </p:nvGrpSpPr>
        <p:grpSpPr bwMode="auto">
          <a:xfrm rot="16718156" flipH="1">
            <a:off x="1621632" y="5541168"/>
            <a:ext cx="596900" cy="1401763"/>
            <a:chOff x="3797" y="754"/>
            <a:chExt cx="852" cy="1931"/>
          </a:xfrm>
        </p:grpSpPr>
        <p:sp>
          <p:nvSpPr>
            <p:cNvPr id="14343" name="Freeform 4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 rot="78698">
              <a:off x="4409" y="2308"/>
              <a:ext cx="215" cy="374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345" name="Freeform 4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4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8768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1307336" y="1484784"/>
            <a:ext cx="64336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математики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 классе</a:t>
            </a:r>
          </a:p>
        </p:txBody>
      </p:sp>
      <p:sp>
        <p:nvSpPr>
          <p:cNvPr id="14342" name="TextBox 40"/>
          <p:cNvSpPr txBox="1">
            <a:spLocks noChangeArrowheads="1"/>
          </p:cNvSpPr>
          <p:nvPr/>
        </p:nvSpPr>
        <p:spPr bwMode="auto">
          <a:xfrm>
            <a:off x="3995738" y="4437063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Учитель математики  Аксенова Н. В.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МБОУ СОШ №61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02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32810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3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16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2828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9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817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8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19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2826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7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820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2824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5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821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2822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3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803" name="Заголовок 23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71450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Тому Сойеру необходимо покрасить забор из 9 досок. Он покрасил 2 доски забора, а после «уступил» это занятие другим мальчикам, которые покрасили 5 досок забора. Какую часть забора они покрасили вместе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804" name="Picture 28" descr="AMYBAT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573463"/>
            <a:ext cx="2678112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 t="27840" b="31665"/>
          <a:stretch>
            <a:fillRect/>
          </a:stretch>
        </p:blipFill>
        <p:spPr bwMode="auto">
          <a:xfrm>
            <a:off x="285750" y="2689225"/>
            <a:ext cx="5257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2281238" y="5376863"/>
          <a:ext cx="1268412" cy="1008062"/>
        </p:xfrm>
        <a:graphic>
          <a:graphicData uri="http://schemas.openxmlformats.org/presentationml/2006/ole">
            <p:oleObj spid="_x0000_s32797" name="Формула" r:id="rId5" imgW="495085" imgH="393529" progId="Equation.3">
              <p:embed/>
            </p:oleObj>
          </a:graphicData>
        </a:graphic>
      </p:graphicFrame>
      <p:graphicFrame>
        <p:nvGraphicFramePr>
          <p:cNvPr id="29" name="Object 30"/>
          <p:cNvGraphicFramePr>
            <a:graphicFrameLocks noChangeAspect="1"/>
          </p:cNvGraphicFramePr>
          <p:nvPr/>
        </p:nvGraphicFramePr>
        <p:xfrm>
          <a:off x="3632200" y="5348288"/>
          <a:ext cx="1236663" cy="1036637"/>
        </p:xfrm>
        <a:graphic>
          <a:graphicData uri="http://schemas.openxmlformats.org/presentationml/2006/ole">
            <p:oleObj spid="_x0000_s32798" name="Формула" r:id="rId6" imgW="469696" imgH="393529" progId="Equation.3">
              <p:embed/>
            </p:oleObj>
          </a:graphicData>
        </a:graphic>
      </p:graphicFrame>
      <p:graphicFrame>
        <p:nvGraphicFramePr>
          <p:cNvPr id="30" name="Object 31"/>
          <p:cNvGraphicFramePr>
            <a:graphicFrameLocks noChangeAspect="1"/>
          </p:cNvGraphicFramePr>
          <p:nvPr/>
        </p:nvGraphicFramePr>
        <p:xfrm>
          <a:off x="4913313" y="5305425"/>
          <a:ext cx="630237" cy="1079500"/>
        </p:xfrm>
        <a:graphic>
          <a:graphicData uri="http://schemas.openxmlformats.org/presentationml/2006/ole">
            <p:oleObj spid="_x0000_s32799" name="Формула" r:id="rId7" imgW="190417" imgH="393529" progId="Equation.3">
              <p:embed/>
            </p:oleObj>
          </a:graphicData>
        </a:graphic>
      </p:graphicFrame>
      <p:sp>
        <p:nvSpPr>
          <p:cNvPr id="31" name="Левая фигурная скобка 30"/>
          <p:cNvSpPr/>
          <p:nvPr/>
        </p:nvSpPr>
        <p:spPr>
          <a:xfrm rot="5400000">
            <a:off x="832644" y="1958181"/>
            <a:ext cx="431800" cy="10302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11213" y="1557338"/>
          <a:ext cx="503237" cy="742950"/>
        </p:xfrm>
        <a:graphic>
          <a:graphicData uri="http://schemas.openxmlformats.org/presentationml/2006/ole">
            <p:oleObj spid="_x0000_s32800" name="Формула" r:id="rId8" imgW="152334" imgH="393529" progId="Equation.3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655888" y="1557338"/>
          <a:ext cx="255587" cy="719137"/>
        </p:xfrm>
        <a:graphic>
          <a:graphicData uri="http://schemas.openxmlformats.org/presentationml/2006/ole">
            <p:oleObj spid="_x0000_s32801" name="Формула" r:id="rId9" imgW="139639" imgH="393529" progId="Equation.3">
              <p:embed/>
            </p:oleObj>
          </a:graphicData>
        </a:graphic>
      </p:graphicFrame>
      <p:sp>
        <p:nvSpPr>
          <p:cNvPr id="35" name="Левая фигурная скобка 34"/>
          <p:cNvSpPr/>
          <p:nvPr/>
        </p:nvSpPr>
        <p:spPr>
          <a:xfrm rot="5400000">
            <a:off x="2679700" y="1176338"/>
            <a:ext cx="431800" cy="26098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2197100" y="2174876"/>
            <a:ext cx="403225" cy="37020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0705" y="4300808"/>
            <a:ext cx="499087" cy="66858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  <p:grpSp>
        <p:nvGrpSpPr>
          <p:cNvPr id="32831" name="Group 52"/>
          <p:cNvGrpSpPr>
            <a:grpSpLocks/>
          </p:cNvGrpSpPr>
          <p:nvPr/>
        </p:nvGrpSpPr>
        <p:grpSpPr bwMode="auto">
          <a:xfrm rot="-3215424">
            <a:off x="726282" y="5474493"/>
            <a:ext cx="596900" cy="1401763"/>
            <a:chOff x="3797" y="754"/>
            <a:chExt cx="852" cy="1931"/>
          </a:xfrm>
        </p:grpSpPr>
        <p:sp>
          <p:nvSpPr>
            <p:cNvPr id="32832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834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5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0" name="Group 259"/>
          <p:cNvGrpSpPr>
            <a:grpSpLocks/>
          </p:cNvGrpSpPr>
          <p:nvPr/>
        </p:nvGrpSpPr>
        <p:grpSpPr bwMode="auto">
          <a:xfrm>
            <a:off x="50800" y="188913"/>
            <a:ext cx="9093200" cy="6407150"/>
            <a:chOff x="14" y="0"/>
            <a:chExt cx="5728" cy="4306"/>
          </a:xfrm>
        </p:grpSpPr>
        <p:sp>
          <p:nvSpPr>
            <p:cNvPr id="33816" name="Freeform 260"/>
            <p:cNvSpPr>
              <a:spLocks/>
            </p:cNvSpPr>
            <p:nvPr/>
          </p:nvSpPr>
          <p:spPr bwMode="auto">
            <a:xfrm>
              <a:off x="322" y="48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22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3834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35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823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25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3832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33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826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3830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31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827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3828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29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38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2" t="27850" b="31638"/>
          <a:stretch>
            <a:fillRect/>
          </a:stretch>
        </p:blipFill>
        <p:spPr bwMode="auto">
          <a:xfrm>
            <a:off x="250825" y="2349500"/>
            <a:ext cx="54737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2" name="TextBox 23"/>
          <p:cNvSpPr txBox="1">
            <a:spLocks noChangeArrowheads="1"/>
          </p:cNvSpPr>
          <p:nvPr/>
        </p:nvSpPr>
        <p:spPr bwMode="auto">
          <a:xfrm>
            <a:off x="611188" y="333375"/>
            <a:ext cx="813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Какую часть забора осталось покрасить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 rot="16200000">
            <a:off x="2735262" y="-350837"/>
            <a:ext cx="504825" cy="48958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2162175" y="1878013"/>
            <a:ext cx="571500" cy="38163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2843213" y="981075"/>
          <a:ext cx="288925" cy="811213"/>
        </p:xfrm>
        <a:graphic>
          <a:graphicData uri="http://schemas.openxmlformats.org/presentationml/2006/ole">
            <p:oleObj spid="_x0000_s33805" name="Формула" r:id="rId4" imgW="139639" imgH="393529" progId="Equation.3">
              <p:embed/>
            </p:oleObj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2320925" y="4149725"/>
          <a:ext cx="306388" cy="792163"/>
        </p:xfrm>
        <a:graphic>
          <a:graphicData uri="http://schemas.openxmlformats.org/presentationml/2006/ole">
            <p:oleObj spid="_x0000_s33806" name="Формула" r:id="rId5" imgW="152334" imgH="393529" progId="Equation.3">
              <p:embed/>
            </p:oleObj>
          </a:graphicData>
        </a:graphic>
      </p:graphicFrame>
      <p:pic>
        <p:nvPicPr>
          <p:cNvPr id="33815" name="Picture 28" descr="AMYBATES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789363"/>
            <a:ext cx="244792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2843213" y="5157788"/>
          <a:ext cx="1177925" cy="935037"/>
        </p:xfrm>
        <a:graphic>
          <a:graphicData uri="http://schemas.openxmlformats.org/presentationml/2006/ole">
            <p:oleObj spid="_x0000_s33807" name="Формула" r:id="rId7" imgW="495085" imgH="393529" progId="Equation.3">
              <p:embed/>
            </p:oleObj>
          </a:graphicData>
        </a:graphic>
      </p:graphicFrame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4140200" y="5229225"/>
          <a:ext cx="1008063" cy="844550"/>
        </p:xfrm>
        <a:graphic>
          <a:graphicData uri="http://schemas.openxmlformats.org/presentationml/2006/ole">
            <p:oleObj spid="_x0000_s33808" name="Формула" r:id="rId8" imgW="469696" imgH="393529" progId="Equation.3">
              <p:embed/>
            </p:oleObj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/>
        </p:nvGraphicFramePr>
        <p:xfrm>
          <a:off x="5148263" y="5157788"/>
          <a:ext cx="404812" cy="896937"/>
        </p:xfrm>
        <a:graphic>
          <a:graphicData uri="http://schemas.openxmlformats.org/presentationml/2006/ole">
            <p:oleObj spid="_x0000_s33809" name="Формула" r:id="rId9" imgW="190417" imgH="393529" progId="Equation.3">
              <p:embed/>
            </p:oleObj>
          </a:graphicData>
        </a:graphic>
      </p:graphicFrame>
      <p:grpSp>
        <p:nvGrpSpPr>
          <p:cNvPr id="33837" name="Group 52"/>
          <p:cNvGrpSpPr>
            <a:grpSpLocks/>
          </p:cNvGrpSpPr>
          <p:nvPr/>
        </p:nvGrpSpPr>
        <p:grpSpPr bwMode="auto">
          <a:xfrm rot="-24579930">
            <a:off x="726282" y="5258593"/>
            <a:ext cx="596900" cy="1401763"/>
            <a:chOff x="3797" y="754"/>
            <a:chExt cx="852" cy="1931"/>
          </a:xfrm>
        </p:grpSpPr>
        <p:sp>
          <p:nvSpPr>
            <p:cNvPr id="33838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8" y="2304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840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1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2"/>
          <p:cNvGrpSpPr>
            <a:grpSpLocks/>
          </p:cNvGrpSpPr>
          <p:nvPr/>
        </p:nvGrpSpPr>
        <p:grpSpPr bwMode="auto">
          <a:xfrm>
            <a:off x="250825" y="115888"/>
            <a:ext cx="8458200" cy="6578600"/>
            <a:chOff x="634806" y="-24170"/>
            <a:chExt cx="8811839" cy="6250425"/>
          </a:xfrm>
        </p:grpSpPr>
        <p:pic>
          <p:nvPicPr>
            <p:cNvPr id="4199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806" y="-24170"/>
              <a:ext cx="8811839" cy="625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3" descr="C:\Documents and Settings\007\Мои документы\Мои рисунки\Безымянный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1195" y="65516"/>
              <a:ext cx="254000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6226" y="4114865"/>
              <a:ext cx="3428999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TextBox 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5936" y="230905"/>
              <a:ext cx="47974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3391195" y="1117285"/>
              <a:ext cx="5762714" cy="197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>
                  <a:solidFill>
                    <a:schemeClr val="accent2"/>
                  </a:solidFill>
                </a:rPr>
                <a:t>   </a:t>
              </a:r>
              <a:r>
                <a:rPr lang="ru-RU" altLang="ru-RU" sz="28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 сложении дробей с одинаковыми знаменателями числители складывают,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74736" y="3381588"/>
              <a:ext cx="8105635" cy="4856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 помощью букв правило сложения можно записать так:</a:t>
              </a:r>
            </a:p>
          </p:txBody>
        </p:sp>
      </p:grpSp>
      <p:grpSp>
        <p:nvGrpSpPr>
          <p:cNvPr id="41986" name="Group 10"/>
          <p:cNvGrpSpPr>
            <a:grpSpLocks/>
          </p:cNvGrpSpPr>
          <p:nvPr/>
        </p:nvGrpSpPr>
        <p:grpSpPr bwMode="auto">
          <a:xfrm rot="-2947379">
            <a:off x="935832" y="5312568"/>
            <a:ext cx="596900" cy="1401763"/>
            <a:chOff x="3797" y="754"/>
            <a:chExt cx="852" cy="1931"/>
          </a:xfrm>
        </p:grpSpPr>
        <p:sp>
          <p:nvSpPr>
            <p:cNvPr id="41987" name="Freeform 11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 rot="78698">
              <a:off x="4437" y="2306"/>
              <a:ext cx="213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989" name="Freeform 13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Freeform 14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7185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5" name="Группа 2"/>
          <p:cNvGrpSpPr>
            <a:grpSpLocks/>
          </p:cNvGrpSpPr>
          <p:nvPr/>
        </p:nvGrpSpPr>
        <p:grpSpPr bwMode="auto">
          <a:xfrm>
            <a:off x="447675" y="671513"/>
            <a:ext cx="8518525" cy="5576887"/>
            <a:chOff x="763991" y="469805"/>
            <a:chExt cx="8197648" cy="5255261"/>
          </a:xfrm>
        </p:grpSpPr>
        <p:pic>
          <p:nvPicPr>
            <p:cNvPr id="11276" name="TextBox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3038" y="538703"/>
              <a:ext cx="4709418" cy="677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070821" y="1319503"/>
              <a:ext cx="5890818" cy="2175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3200" kern="0" dirty="0" smtClean="0">
                  <a:solidFill>
                    <a:srgbClr val="000000"/>
                  </a:solidFill>
                  <a:cs typeface="+mn-cs"/>
                </a:rPr>
                <a:t>   </a:t>
              </a:r>
              <a:r>
                <a:rPr lang="ru-RU" altLang="ru-RU" sz="2800" b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 вычитании дробей с одинаковыми знаменателями из числителя уменьшаемого вычитают числитель вычитаемого,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119946" y="3642708"/>
              <a:ext cx="7572817" cy="4353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 помощью букв правило вычитания  можно записать так:</a:t>
              </a:r>
            </a:p>
          </p:txBody>
        </p:sp>
        <p:graphicFrame>
          <p:nvGraphicFramePr>
            <p:cNvPr id="11273" name="Object 9"/>
            <p:cNvGraphicFramePr>
              <a:graphicFrameLocks noChangeAspect="1"/>
            </p:cNvGraphicFramePr>
            <p:nvPr/>
          </p:nvGraphicFramePr>
          <p:xfrm>
            <a:off x="3222603" y="4359860"/>
            <a:ext cx="2986633" cy="1365206"/>
          </p:xfrm>
          <a:graphic>
            <a:graphicData uri="http://schemas.openxmlformats.org/presentationml/2006/ole">
              <p:oleObj spid="_x0000_s11273" name="Формула" r:id="rId5" imgW="888614" imgH="393529" progId="Equation.3">
                <p:embed/>
              </p:oleObj>
            </a:graphicData>
          </a:graphic>
        </p:graphicFrame>
        <p:pic>
          <p:nvPicPr>
            <p:cNvPr id="11279" name="Picture 3" descr="C:\Documents and Settings\007\Мои документы\Мои рисунки\Безымянный.bmp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991" y="469805"/>
              <a:ext cx="2306830" cy="248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1" name="Group 52"/>
          <p:cNvGrpSpPr>
            <a:grpSpLocks/>
          </p:cNvGrpSpPr>
          <p:nvPr/>
        </p:nvGrpSpPr>
        <p:grpSpPr bwMode="auto">
          <a:xfrm rot="-24604089">
            <a:off x="870744" y="5474494"/>
            <a:ext cx="596900" cy="1401762"/>
            <a:chOff x="3797" y="754"/>
            <a:chExt cx="852" cy="1931"/>
          </a:xfrm>
        </p:grpSpPr>
        <p:sp>
          <p:nvSpPr>
            <p:cNvPr id="11282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3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4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" name="AutoShape 51"/>
          <p:cNvSpPr>
            <a:spLocks noChangeArrowheads="1"/>
          </p:cNvSpPr>
          <p:nvPr/>
        </p:nvSpPr>
        <p:spPr bwMode="auto">
          <a:xfrm>
            <a:off x="985838" y="1350963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85838" y="1350963"/>
            <a:ext cx="809625" cy="812800"/>
            <a:chOff x="386" y="685"/>
            <a:chExt cx="512" cy="512"/>
          </a:xfrm>
        </p:grpSpPr>
        <p:sp>
          <p:nvSpPr>
            <p:cNvPr id="45177" name="Text Box 53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178" name="Text Box 54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79" name="Line 55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879600" y="1619250"/>
            <a:ext cx="328613" cy="330200"/>
            <a:chOff x="952" y="854"/>
            <a:chExt cx="208" cy="208"/>
          </a:xfrm>
        </p:grpSpPr>
        <p:sp>
          <p:nvSpPr>
            <p:cNvPr id="45175" name="Line 57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76" name="Line 58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357438" y="1358900"/>
            <a:ext cx="809625" cy="812800"/>
            <a:chOff x="386" y="685"/>
            <a:chExt cx="512" cy="512"/>
          </a:xfrm>
        </p:grpSpPr>
        <p:sp>
          <p:nvSpPr>
            <p:cNvPr id="45172" name="Text Box 60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73" name="Text Box 61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74" name="Line 62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0" name="AutoShape 64"/>
          <p:cNvSpPr>
            <a:spLocks noChangeArrowheads="1"/>
          </p:cNvSpPr>
          <p:nvPr/>
        </p:nvSpPr>
        <p:spPr bwMode="auto">
          <a:xfrm>
            <a:off x="990600" y="3200400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968375" y="3221038"/>
            <a:ext cx="809625" cy="812800"/>
            <a:chOff x="386" y="685"/>
            <a:chExt cx="512" cy="512"/>
          </a:xfrm>
        </p:grpSpPr>
        <p:sp>
          <p:nvSpPr>
            <p:cNvPr id="45169" name="Text Box 66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170" name="Text Box 67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71" name="Line 68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862138" y="3489325"/>
            <a:ext cx="328612" cy="330200"/>
            <a:chOff x="952" y="854"/>
            <a:chExt cx="208" cy="208"/>
          </a:xfrm>
        </p:grpSpPr>
        <p:sp>
          <p:nvSpPr>
            <p:cNvPr id="45167" name="Line 70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68" name="Line 71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2339975" y="3228975"/>
            <a:ext cx="809625" cy="812800"/>
            <a:chOff x="386" y="685"/>
            <a:chExt cx="512" cy="512"/>
          </a:xfrm>
        </p:grpSpPr>
        <p:sp>
          <p:nvSpPr>
            <p:cNvPr id="45164" name="Text Box 73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65" name="Text Box 74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66" name="Line 75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93" name="AutoShape 77"/>
          <p:cNvSpPr>
            <a:spLocks noChangeArrowheads="1"/>
          </p:cNvSpPr>
          <p:nvPr/>
        </p:nvSpPr>
        <p:spPr bwMode="auto">
          <a:xfrm>
            <a:off x="1000125" y="4471988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1000125" y="4471988"/>
            <a:ext cx="809625" cy="812800"/>
            <a:chOff x="386" y="685"/>
            <a:chExt cx="512" cy="512"/>
          </a:xfrm>
        </p:grpSpPr>
        <p:sp>
          <p:nvSpPr>
            <p:cNvPr id="45161" name="Text Box 79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62" name="Text Box 80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63" name="Line 81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1893888" y="4740275"/>
            <a:ext cx="328612" cy="330200"/>
            <a:chOff x="952" y="854"/>
            <a:chExt cx="208" cy="208"/>
          </a:xfrm>
        </p:grpSpPr>
        <p:sp>
          <p:nvSpPr>
            <p:cNvPr id="45159" name="Line 83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60" name="Line 84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2371725" y="4479925"/>
            <a:ext cx="809625" cy="812800"/>
            <a:chOff x="386" y="685"/>
            <a:chExt cx="512" cy="512"/>
          </a:xfrm>
        </p:grpSpPr>
        <p:sp>
          <p:nvSpPr>
            <p:cNvPr id="45156" name="Text Box 86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57" name="Text Box 87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58" name="Line 88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AutoShape 90"/>
          <p:cNvSpPr>
            <a:spLocks noChangeArrowheads="1"/>
          </p:cNvSpPr>
          <p:nvPr/>
        </p:nvSpPr>
        <p:spPr bwMode="auto">
          <a:xfrm>
            <a:off x="950913" y="5722938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950913" y="5722938"/>
            <a:ext cx="809625" cy="812800"/>
            <a:chOff x="386" y="685"/>
            <a:chExt cx="512" cy="512"/>
          </a:xfrm>
        </p:grpSpPr>
        <p:sp>
          <p:nvSpPr>
            <p:cNvPr id="45153" name="Text Box 92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54" name="Text Box 93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55" name="Line 94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1844675" y="5991225"/>
            <a:ext cx="328613" cy="330200"/>
            <a:chOff x="952" y="854"/>
            <a:chExt cx="208" cy="208"/>
          </a:xfrm>
        </p:grpSpPr>
        <p:sp>
          <p:nvSpPr>
            <p:cNvPr id="45151" name="Line 96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52" name="Line 97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2322513" y="5730875"/>
            <a:ext cx="809625" cy="812800"/>
            <a:chOff x="386" y="685"/>
            <a:chExt cx="512" cy="512"/>
          </a:xfrm>
        </p:grpSpPr>
        <p:sp>
          <p:nvSpPr>
            <p:cNvPr id="45148" name="Text Box 99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49" name="Text Box 100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50" name="Line 101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3230563" y="1751013"/>
            <a:ext cx="304800" cy="69850"/>
            <a:chOff x="2035" y="1103"/>
            <a:chExt cx="192" cy="44"/>
          </a:xfrm>
        </p:grpSpPr>
        <p:sp>
          <p:nvSpPr>
            <p:cNvPr id="45146" name="Line 129"/>
            <p:cNvSpPr>
              <a:spLocks noChangeShapeType="1"/>
            </p:cNvSpPr>
            <p:nvPr/>
          </p:nvSpPr>
          <p:spPr bwMode="auto">
            <a:xfrm>
              <a:off x="2035" y="110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7" name="Line 130"/>
            <p:cNvSpPr>
              <a:spLocks noChangeShapeType="1"/>
            </p:cNvSpPr>
            <p:nvPr/>
          </p:nvSpPr>
          <p:spPr bwMode="auto">
            <a:xfrm rot="10800000">
              <a:off x="2035" y="11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82"/>
          <p:cNvGrpSpPr>
            <a:grpSpLocks/>
          </p:cNvGrpSpPr>
          <p:nvPr/>
        </p:nvGrpSpPr>
        <p:grpSpPr bwMode="auto">
          <a:xfrm>
            <a:off x="5048250" y="1376363"/>
            <a:ext cx="758825" cy="812800"/>
            <a:chOff x="3180" y="867"/>
            <a:chExt cx="478" cy="512"/>
          </a:xfrm>
        </p:grpSpPr>
        <p:sp>
          <p:nvSpPr>
            <p:cNvPr id="45143" name="Text Box 133"/>
            <p:cNvSpPr txBox="1">
              <a:spLocks noChangeArrowheads="1"/>
            </p:cNvSpPr>
            <p:nvPr/>
          </p:nvSpPr>
          <p:spPr bwMode="auto">
            <a:xfrm>
              <a:off x="3180" y="867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44" name="Text Box 134"/>
            <p:cNvSpPr txBox="1">
              <a:spLocks noChangeArrowheads="1"/>
            </p:cNvSpPr>
            <p:nvPr/>
          </p:nvSpPr>
          <p:spPr bwMode="auto">
            <a:xfrm>
              <a:off x="3203" y="1091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45" name="Line 135"/>
            <p:cNvSpPr>
              <a:spLocks noChangeShapeType="1"/>
            </p:cNvSpPr>
            <p:nvPr/>
          </p:nvSpPr>
          <p:spPr bwMode="auto">
            <a:xfrm>
              <a:off x="3257" y="1143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53" name="Text Box 137"/>
          <p:cNvSpPr txBox="1">
            <a:spLocks noChangeArrowheads="1"/>
          </p:cNvSpPr>
          <p:nvPr/>
        </p:nvSpPr>
        <p:spPr bwMode="auto">
          <a:xfrm>
            <a:off x="3600450" y="137636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1</a:t>
            </a:r>
            <a:r>
              <a:rPr lang="en-US" b="1">
                <a:latin typeface="Times New Roman" pitchFamily="18" charset="0"/>
              </a:rPr>
              <a:t> + </a:t>
            </a:r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9354" name="Text Box 138"/>
          <p:cNvSpPr txBox="1">
            <a:spLocks noChangeArrowheads="1"/>
          </p:cNvSpPr>
          <p:nvPr/>
        </p:nvSpPr>
        <p:spPr bwMode="auto">
          <a:xfrm>
            <a:off x="3752850" y="173196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55" name="Line 139"/>
          <p:cNvSpPr>
            <a:spLocks noChangeShapeType="1"/>
          </p:cNvSpPr>
          <p:nvPr/>
        </p:nvSpPr>
        <p:spPr bwMode="auto">
          <a:xfrm flipV="1">
            <a:off x="3722688" y="1808163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6" name="Group 140"/>
          <p:cNvGrpSpPr>
            <a:grpSpLocks/>
          </p:cNvGrpSpPr>
          <p:nvPr/>
        </p:nvGrpSpPr>
        <p:grpSpPr bwMode="auto">
          <a:xfrm>
            <a:off x="4591050" y="1757363"/>
            <a:ext cx="304800" cy="69850"/>
            <a:chOff x="3212" y="654"/>
            <a:chExt cx="192" cy="44"/>
          </a:xfrm>
        </p:grpSpPr>
        <p:sp>
          <p:nvSpPr>
            <p:cNvPr id="45141" name="Line 141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2" name="Line 142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79" name="Text Box 143"/>
          <p:cNvSpPr txBox="1">
            <a:spLocks noChangeArrowheads="1"/>
          </p:cNvSpPr>
          <p:nvPr/>
        </p:nvSpPr>
        <p:spPr bwMode="auto">
          <a:xfrm>
            <a:off x="685800" y="228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Проследите, в какой последовательности производятся записи при сложении дробей с одинаковыми знаменателями:</a:t>
            </a:r>
          </a:p>
        </p:txBody>
      </p:sp>
      <p:grpSp>
        <p:nvGrpSpPr>
          <p:cNvPr id="17" name="Group 179"/>
          <p:cNvGrpSpPr>
            <a:grpSpLocks/>
          </p:cNvGrpSpPr>
          <p:nvPr/>
        </p:nvGrpSpPr>
        <p:grpSpPr bwMode="auto">
          <a:xfrm>
            <a:off x="3190875" y="3630613"/>
            <a:ext cx="304800" cy="69850"/>
            <a:chOff x="2010" y="2287"/>
            <a:chExt cx="192" cy="44"/>
          </a:xfrm>
        </p:grpSpPr>
        <p:sp>
          <p:nvSpPr>
            <p:cNvPr id="45139" name="Line 144"/>
            <p:cNvSpPr>
              <a:spLocks noChangeShapeType="1"/>
            </p:cNvSpPr>
            <p:nvPr/>
          </p:nvSpPr>
          <p:spPr bwMode="auto">
            <a:xfrm>
              <a:off x="2010" y="22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0" name="Line 145"/>
            <p:cNvSpPr>
              <a:spLocks noChangeShapeType="1"/>
            </p:cNvSpPr>
            <p:nvPr/>
          </p:nvSpPr>
          <p:spPr bwMode="auto">
            <a:xfrm rot="10800000">
              <a:off x="2010" y="233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5029200" y="3276600"/>
            <a:ext cx="758825" cy="722313"/>
            <a:chOff x="3155" y="2051"/>
            <a:chExt cx="478" cy="455"/>
          </a:xfrm>
        </p:grpSpPr>
        <p:sp>
          <p:nvSpPr>
            <p:cNvPr id="45136" name="Text Box 146"/>
            <p:cNvSpPr txBox="1">
              <a:spLocks noChangeArrowheads="1"/>
            </p:cNvSpPr>
            <p:nvPr/>
          </p:nvSpPr>
          <p:spPr bwMode="auto">
            <a:xfrm>
              <a:off x="3155" y="2051"/>
              <a:ext cx="4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5137" name="Text Box 147"/>
            <p:cNvSpPr txBox="1">
              <a:spLocks noChangeArrowheads="1"/>
            </p:cNvSpPr>
            <p:nvPr/>
          </p:nvSpPr>
          <p:spPr bwMode="auto">
            <a:xfrm>
              <a:off x="3178" y="2275"/>
              <a:ext cx="4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38" name="Line 148"/>
            <p:cNvSpPr>
              <a:spLocks noChangeShapeType="1"/>
            </p:cNvSpPr>
            <p:nvPr/>
          </p:nvSpPr>
          <p:spPr bwMode="auto">
            <a:xfrm>
              <a:off x="3232" y="2327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65" name="Text Box 149"/>
          <p:cNvSpPr txBox="1">
            <a:spLocks noChangeArrowheads="1"/>
          </p:cNvSpPr>
          <p:nvPr/>
        </p:nvSpPr>
        <p:spPr bwMode="auto">
          <a:xfrm>
            <a:off x="3560763" y="325596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1</a:t>
            </a:r>
            <a:r>
              <a:rPr lang="en-US" b="1">
                <a:latin typeface="Times New Roman" pitchFamily="18" charset="0"/>
              </a:rPr>
              <a:t> + </a:t>
            </a:r>
            <a:r>
              <a:rPr lang="ru-RU" b="1">
                <a:latin typeface="Times New Roman" pitchFamily="18" charset="0"/>
              </a:rPr>
              <a:t>3</a:t>
            </a:r>
          </a:p>
        </p:txBody>
      </p:sp>
      <p:sp>
        <p:nvSpPr>
          <p:cNvPr id="9366" name="Text Box 150"/>
          <p:cNvSpPr txBox="1">
            <a:spLocks noChangeArrowheads="1"/>
          </p:cNvSpPr>
          <p:nvPr/>
        </p:nvSpPr>
        <p:spPr bwMode="auto">
          <a:xfrm>
            <a:off x="3713163" y="3611563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67" name="Line 151"/>
          <p:cNvSpPr>
            <a:spLocks noChangeShapeType="1"/>
          </p:cNvSpPr>
          <p:nvPr/>
        </p:nvSpPr>
        <p:spPr bwMode="auto">
          <a:xfrm flipV="1">
            <a:off x="3657600" y="3657600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Group 152"/>
          <p:cNvGrpSpPr>
            <a:grpSpLocks/>
          </p:cNvGrpSpPr>
          <p:nvPr/>
        </p:nvGrpSpPr>
        <p:grpSpPr bwMode="auto">
          <a:xfrm>
            <a:off x="4551363" y="3636963"/>
            <a:ext cx="304800" cy="69850"/>
            <a:chOff x="3212" y="654"/>
            <a:chExt cx="192" cy="44"/>
          </a:xfrm>
        </p:grpSpPr>
        <p:sp>
          <p:nvSpPr>
            <p:cNvPr id="45134" name="Line 153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5" name="Line 154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80"/>
          <p:cNvGrpSpPr>
            <a:grpSpLocks/>
          </p:cNvGrpSpPr>
          <p:nvPr/>
        </p:nvGrpSpPr>
        <p:grpSpPr bwMode="auto">
          <a:xfrm>
            <a:off x="3201988" y="4870450"/>
            <a:ext cx="304800" cy="69850"/>
            <a:chOff x="2017" y="3068"/>
            <a:chExt cx="192" cy="44"/>
          </a:xfrm>
        </p:grpSpPr>
        <p:sp>
          <p:nvSpPr>
            <p:cNvPr id="45132" name="Line 155"/>
            <p:cNvSpPr>
              <a:spLocks noChangeShapeType="1"/>
            </p:cNvSpPr>
            <p:nvPr/>
          </p:nvSpPr>
          <p:spPr bwMode="auto">
            <a:xfrm>
              <a:off x="2017" y="30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3" name="Line 156"/>
            <p:cNvSpPr>
              <a:spLocks noChangeShapeType="1"/>
            </p:cNvSpPr>
            <p:nvPr/>
          </p:nvSpPr>
          <p:spPr bwMode="auto">
            <a:xfrm rot="10800000">
              <a:off x="2017" y="311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84"/>
          <p:cNvGrpSpPr>
            <a:grpSpLocks/>
          </p:cNvGrpSpPr>
          <p:nvPr/>
        </p:nvGrpSpPr>
        <p:grpSpPr bwMode="auto">
          <a:xfrm>
            <a:off x="5019675" y="4495800"/>
            <a:ext cx="758825" cy="812800"/>
            <a:chOff x="3162" y="2832"/>
            <a:chExt cx="478" cy="512"/>
          </a:xfrm>
        </p:grpSpPr>
        <p:sp>
          <p:nvSpPr>
            <p:cNvPr id="45129" name="Text Box 157"/>
            <p:cNvSpPr txBox="1">
              <a:spLocks noChangeArrowheads="1"/>
            </p:cNvSpPr>
            <p:nvPr/>
          </p:nvSpPr>
          <p:spPr bwMode="auto">
            <a:xfrm>
              <a:off x="3162" y="2832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5130" name="Text Box 158"/>
            <p:cNvSpPr txBox="1">
              <a:spLocks noChangeArrowheads="1"/>
            </p:cNvSpPr>
            <p:nvPr/>
          </p:nvSpPr>
          <p:spPr bwMode="auto">
            <a:xfrm>
              <a:off x="3185" y="3056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31" name="Line 159"/>
            <p:cNvSpPr>
              <a:spLocks noChangeShapeType="1"/>
            </p:cNvSpPr>
            <p:nvPr/>
          </p:nvSpPr>
          <p:spPr bwMode="auto">
            <a:xfrm>
              <a:off x="3239" y="3108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76" name="Text Box 160"/>
          <p:cNvSpPr txBox="1">
            <a:spLocks noChangeArrowheads="1"/>
          </p:cNvSpPr>
          <p:nvPr/>
        </p:nvSpPr>
        <p:spPr bwMode="auto">
          <a:xfrm>
            <a:off x="3571875" y="449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2 + </a:t>
            </a:r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9377" name="Text Box 161"/>
          <p:cNvSpPr txBox="1">
            <a:spLocks noChangeArrowheads="1"/>
          </p:cNvSpPr>
          <p:nvPr/>
        </p:nvSpPr>
        <p:spPr bwMode="auto">
          <a:xfrm>
            <a:off x="3724275" y="48514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78" name="Line 162"/>
          <p:cNvSpPr>
            <a:spLocks noChangeShapeType="1"/>
          </p:cNvSpPr>
          <p:nvPr/>
        </p:nvSpPr>
        <p:spPr bwMode="auto">
          <a:xfrm flipV="1">
            <a:off x="3694113" y="4927600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" name="Group 163"/>
          <p:cNvGrpSpPr>
            <a:grpSpLocks/>
          </p:cNvGrpSpPr>
          <p:nvPr/>
        </p:nvGrpSpPr>
        <p:grpSpPr bwMode="auto">
          <a:xfrm>
            <a:off x="4562475" y="4876800"/>
            <a:ext cx="304800" cy="69850"/>
            <a:chOff x="3212" y="654"/>
            <a:chExt cx="192" cy="44"/>
          </a:xfrm>
        </p:grpSpPr>
        <p:sp>
          <p:nvSpPr>
            <p:cNvPr id="45127" name="Line 164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8" name="Line 165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81"/>
          <p:cNvGrpSpPr>
            <a:grpSpLocks/>
          </p:cNvGrpSpPr>
          <p:nvPr/>
        </p:nvGrpSpPr>
        <p:grpSpPr bwMode="auto">
          <a:xfrm>
            <a:off x="3165475" y="6122988"/>
            <a:ext cx="304800" cy="69850"/>
            <a:chOff x="1994" y="3857"/>
            <a:chExt cx="192" cy="44"/>
          </a:xfrm>
        </p:grpSpPr>
        <p:sp>
          <p:nvSpPr>
            <p:cNvPr id="45125" name="Line 166"/>
            <p:cNvSpPr>
              <a:spLocks noChangeShapeType="1"/>
            </p:cNvSpPr>
            <p:nvPr/>
          </p:nvSpPr>
          <p:spPr bwMode="auto">
            <a:xfrm>
              <a:off x="1994" y="385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6" name="Line 167"/>
            <p:cNvSpPr>
              <a:spLocks noChangeShapeType="1"/>
            </p:cNvSpPr>
            <p:nvPr/>
          </p:nvSpPr>
          <p:spPr bwMode="auto">
            <a:xfrm rot="10800000">
              <a:off x="1994" y="390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85"/>
          <p:cNvGrpSpPr>
            <a:grpSpLocks/>
          </p:cNvGrpSpPr>
          <p:nvPr/>
        </p:nvGrpSpPr>
        <p:grpSpPr bwMode="auto">
          <a:xfrm>
            <a:off x="4983163" y="5748338"/>
            <a:ext cx="758825" cy="812800"/>
            <a:chOff x="3139" y="3621"/>
            <a:chExt cx="478" cy="512"/>
          </a:xfrm>
        </p:grpSpPr>
        <p:sp>
          <p:nvSpPr>
            <p:cNvPr id="45122" name="Text Box 168"/>
            <p:cNvSpPr txBox="1">
              <a:spLocks noChangeArrowheads="1"/>
            </p:cNvSpPr>
            <p:nvPr/>
          </p:nvSpPr>
          <p:spPr bwMode="auto">
            <a:xfrm>
              <a:off x="3139" y="3621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5123" name="Text Box 169"/>
            <p:cNvSpPr txBox="1">
              <a:spLocks noChangeArrowheads="1"/>
            </p:cNvSpPr>
            <p:nvPr/>
          </p:nvSpPr>
          <p:spPr bwMode="auto">
            <a:xfrm>
              <a:off x="3162" y="3845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24" name="Line 170"/>
            <p:cNvSpPr>
              <a:spLocks noChangeShapeType="1"/>
            </p:cNvSpPr>
            <p:nvPr/>
          </p:nvSpPr>
          <p:spPr bwMode="auto">
            <a:xfrm>
              <a:off x="3216" y="3897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87" name="Text Box 171"/>
          <p:cNvSpPr txBox="1">
            <a:spLocks noChangeArrowheads="1"/>
          </p:cNvSpPr>
          <p:nvPr/>
        </p:nvSpPr>
        <p:spPr bwMode="auto">
          <a:xfrm>
            <a:off x="3535363" y="574833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3</a:t>
            </a:r>
            <a:r>
              <a:rPr lang="en-US" b="1">
                <a:latin typeface="Times New Roman" pitchFamily="18" charset="0"/>
              </a:rPr>
              <a:t> + </a:t>
            </a:r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9388" name="Text Box 172"/>
          <p:cNvSpPr txBox="1">
            <a:spLocks noChangeArrowheads="1"/>
          </p:cNvSpPr>
          <p:nvPr/>
        </p:nvSpPr>
        <p:spPr bwMode="auto">
          <a:xfrm>
            <a:off x="3687763" y="6103938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89" name="Line 173"/>
          <p:cNvSpPr>
            <a:spLocks noChangeShapeType="1"/>
          </p:cNvSpPr>
          <p:nvPr/>
        </p:nvSpPr>
        <p:spPr bwMode="auto">
          <a:xfrm flipV="1">
            <a:off x="3657600" y="6180138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" name="Group 174"/>
          <p:cNvGrpSpPr>
            <a:grpSpLocks/>
          </p:cNvGrpSpPr>
          <p:nvPr/>
        </p:nvGrpSpPr>
        <p:grpSpPr bwMode="auto">
          <a:xfrm>
            <a:off x="4525963" y="6129338"/>
            <a:ext cx="304800" cy="69850"/>
            <a:chOff x="3212" y="654"/>
            <a:chExt cx="192" cy="44"/>
          </a:xfrm>
        </p:grpSpPr>
        <p:sp>
          <p:nvSpPr>
            <p:cNvPr id="45120" name="Line 175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1" name="Line 176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93" name="Text Box 177"/>
          <p:cNvSpPr txBox="1">
            <a:spLocks noChangeArrowheads="1"/>
          </p:cNvSpPr>
          <p:nvPr/>
        </p:nvSpPr>
        <p:spPr bwMode="auto">
          <a:xfrm>
            <a:off x="585788" y="2325688"/>
            <a:ext cx="801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 Cyr" pitchFamily="18" charset="-52"/>
                <a:cs typeface="+mn-cs"/>
              </a:rPr>
              <a:t>Запишите решение самостоятельно, а затем проверьте себя:</a:t>
            </a:r>
          </a:p>
        </p:txBody>
      </p:sp>
      <p:grpSp>
        <p:nvGrpSpPr>
          <p:cNvPr id="45099" name="Group 104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5100" name="Freeform 105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1" name="Freeform 106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2" name="Freeform 107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3" name="Freeform 108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4" name="Freeform 109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5" name="Freeform 110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06" name="Group 111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5118" name="Arc 11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9" name="Arc 11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5107" name="Freeform 114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8" name="Freeform 115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09" name="Group 116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5116" name="Arc 11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7" name="Arc 11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110" name="Group 119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5114" name="Arc 12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5" name="Arc 12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111" name="Group 122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5112" name="Arc 12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3" name="Arc 12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5181" name="Group 52"/>
          <p:cNvGrpSpPr>
            <a:grpSpLocks/>
          </p:cNvGrpSpPr>
          <p:nvPr/>
        </p:nvGrpSpPr>
        <p:grpSpPr bwMode="auto">
          <a:xfrm rot="-16454806">
            <a:off x="7927182" y="5474493"/>
            <a:ext cx="596900" cy="1401763"/>
            <a:chOff x="3797" y="754"/>
            <a:chExt cx="852" cy="1931"/>
          </a:xfrm>
        </p:grpSpPr>
        <p:sp>
          <p:nvSpPr>
            <p:cNvPr id="45182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4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184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85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" grpId="0" animBg="1"/>
      <p:bldP spid="9280" grpId="0" animBg="1"/>
      <p:bldP spid="9293" grpId="0" animBg="1"/>
      <p:bldP spid="9306" grpId="0" animBg="1"/>
      <p:bldP spid="9353" grpId="0" autoUpdateAnimBg="0"/>
      <p:bldP spid="9354" grpId="0" autoUpdateAnimBg="0"/>
      <p:bldP spid="9355" grpId="0" animBg="1"/>
      <p:bldP spid="9365" grpId="0" autoUpdateAnimBg="0"/>
      <p:bldP spid="9366" grpId="0" autoUpdateAnimBg="0"/>
      <p:bldP spid="9367" grpId="0" animBg="1"/>
      <p:bldP spid="9376" grpId="0" autoUpdateAnimBg="0"/>
      <p:bldP spid="9377" grpId="0" autoUpdateAnimBg="0"/>
      <p:bldP spid="9378" grpId="0" animBg="1"/>
      <p:bldP spid="9387" grpId="0" autoUpdateAnimBg="0"/>
      <p:bldP spid="9388" grpId="0" autoUpdateAnimBg="0"/>
      <p:bldP spid="9389" grpId="0" animBg="1"/>
      <p:bldP spid="939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7244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2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46085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1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6103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4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6092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3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4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6101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2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095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6099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0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096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6097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98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6083" name="TextBox 30"/>
          <p:cNvSpPr txBox="1">
            <a:spLocks noChangeArrowheads="1"/>
          </p:cNvSpPr>
          <p:nvPr/>
        </p:nvSpPr>
        <p:spPr bwMode="auto">
          <a:xfrm>
            <a:off x="3635375" y="1989138"/>
            <a:ext cx="1571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№ 743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№ 745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№ 747</a:t>
            </a:r>
          </a:p>
        </p:txBody>
      </p: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971550" y="790575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 в классе:</a:t>
            </a:r>
          </a:p>
        </p:txBody>
      </p:sp>
      <p:grpSp>
        <p:nvGrpSpPr>
          <p:cNvPr id="46106" name="Group 52"/>
          <p:cNvGrpSpPr>
            <a:grpSpLocks/>
          </p:cNvGrpSpPr>
          <p:nvPr/>
        </p:nvGrpSpPr>
        <p:grpSpPr bwMode="auto">
          <a:xfrm rot="-6085796">
            <a:off x="870744" y="5187157"/>
            <a:ext cx="596900" cy="1401762"/>
            <a:chOff x="3797" y="754"/>
            <a:chExt cx="852" cy="1931"/>
          </a:xfrm>
        </p:grpSpPr>
        <p:sp>
          <p:nvSpPr>
            <p:cNvPr id="46107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0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09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0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111" name="Group 47"/>
          <p:cNvGrpSpPr>
            <a:grpSpLocks/>
          </p:cNvGrpSpPr>
          <p:nvPr/>
        </p:nvGrpSpPr>
        <p:grpSpPr bwMode="auto">
          <a:xfrm rot="-4863340">
            <a:off x="1604963" y="5532438"/>
            <a:ext cx="546100" cy="1524000"/>
            <a:chOff x="3797" y="754"/>
            <a:chExt cx="852" cy="1931"/>
          </a:xfrm>
        </p:grpSpPr>
        <p:sp>
          <p:nvSpPr>
            <p:cNvPr id="46112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14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5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:\великолепные клипарты\фрукты овощи\помидоры\0_6a9f3_6e4013bf_XL.jpg"/>
          <p:cNvPicPr>
            <a:picLocks noChangeAspect="1" noChangeArrowheads="1"/>
          </p:cNvPicPr>
          <p:nvPr/>
        </p:nvPicPr>
        <p:blipFill>
          <a:blip r:embed="rId2"/>
          <a:srcRect l="17870" t="14284" r="18816" b="17261"/>
          <a:stretch>
            <a:fillRect/>
          </a:stretch>
        </p:blipFill>
        <p:spPr bwMode="auto">
          <a:xfrm>
            <a:off x="971550" y="1412875"/>
            <a:ext cx="1905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 descr="D:\великолепные клипарты\фрукты овощи\огурец\6ef96821424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28775"/>
            <a:ext cx="1905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 descr="C:\Users\Админ\Desktop\Безымянный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789363"/>
            <a:ext cx="25908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81400"/>
            <a:ext cx="10255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711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276600"/>
            <a:ext cx="11953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4" name="TextBox 16"/>
          <p:cNvSpPr txBox="1">
            <a:spLocks noChangeArrowheads="1"/>
          </p:cNvSpPr>
          <p:nvPr/>
        </p:nvSpPr>
        <p:spPr bwMode="auto">
          <a:xfrm>
            <a:off x="2700338" y="5949950"/>
            <a:ext cx="370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Какова масса салата?</a:t>
            </a:r>
          </a:p>
        </p:txBody>
      </p:sp>
      <p:grpSp>
        <p:nvGrpSpPr>
          <p:cNvPr id="47115" name="Group 1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7118" name="Freeform 1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24" name="Group 2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7136" name="Arc 2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7" name="Arc 2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125" name="Freeform 2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6" name="Freeform 2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27" name="Group 2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7134" name="Arc 2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5" name="Arc 2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7128" name="Group 2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7132" name="Arc 2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3" name="Arc 3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7129" name="Group 3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7130" name="Arc 3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1" name="Arc 3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116" name="TextBox 38"/>
          <p:cNvSpPr txBox="1">
            <a:spLocks noChangeArrowheads="1"/>
          </p:cNvSpPr>
          <p:nvPr/>
        </p:nvSpPr>
        <p:spPr bwMode="auto">
          <a:xfrm>
            <a:off x="3851275" y="476250"/>
            <a:ext cx="1881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92280" y="5949279"/>
            <a:ext cx="1474813" cy="625812"/>
          </a:xfrm>
          <a:prstGeom prst="rect">
            <a:avLst/>
          </a:prstGeom>
          <a:blipFill rotWithShape="1">
            <a:blip r:embed="rId7"/>
            <a:stretch>
              <a:fillRect l="-6198" b="-77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3"/>
          <p:cNvGrpSpPr>
            <a:grpSpLocks/>
          </p:cNvGrpSpPr>
          <p:nvPr/>
        </p:nvGrpSpPr>
        <p:grpSpPr bwMode="auto">
          <a:xfrm>
            <a:off x="3429000" y="5410200"/>
            <a:ext cx="1143000" cy="1066800"/>
            <a:chOff x="2256" y="3504"/>
            <a:chExt cx="720" cy="672"/>
          </a:xfrm>
        </p:grpSpPr>
        <p:sp>
          <p:nvSpPr>
            <p:cNvPr id="48376" name="AutoShape 367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77" name="Text Box 372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1</a:t>
              </a:r>
            </a:p>
          </p:txBody>
        </p:sp>
      </p:grpSp>
      <p:grpSp>
        <p:nvGrpSpPr>
          <p:cNvPr id="3" name="Group 358"/>
          <p:cNvGrpSpPr>
            <a:grpSpLocks/>
          </p:cNvGrpSpPr>
          <p:nvPr/>
        </p:nvGrpSpPr>
        <p:grpSpPr bwMode="auto">
          <a:xfrm>
            <a:off x="914400" y="1219200"/>
            <a:ext cx="2057400" cy="820738"/>
            <a:chOff x="576" y="768"/>
            <a:chExt cx="1296" cy="517"/>
          </a:xfrm>
        </p:grpSpPr>
        <p:sp>
          <p:nvSpPr>
            <p:cNvPr id="48366" name="AutoShape 4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67" name="Group 5"/>
            <p:cNvGrpSpPr>
              <a:grpSpLocks/>
            </p:cNvGrpSpPr>
            <p:nvPr/>
          </p:nvGrpSpPr>
          <p:grpSpPr bwMode="auto">
            <a:xfrm>
              <a:off x="576" y="768"/>
              <a:ext cx="478" cy="512"/>
              <a:chOff x="386" y="685"/>
              <a:chExt cx="512" cy="512"/>
            </a:xfrm>
          </p:grpSpPr>
          <p:sp>
            <p:nvSpPr>
              <p:cNvPr id="48373" name="Text Box 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48374" name="Text Box 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75" name="Line 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68" name="Line 9"/>
            <p:cNvSpPr>
              <a:spLocks noChangeShapeType="1"/>
            </p:cNvSpPr>
            <p:nvPr/>
          </p:nvSpPr>
          <p:spPr bwMode="auto">
            <a:xfrm>
              <a:off x="1105" y="1041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69" name="Group 10"/>
            <p:cNvGrpSpPr>
              <a:grpSpLocks/>
            </p:cNvGrpSpPr>
            <p:nvPr/>
          </p:nvGrpSpPr>
          <p:grpSpPr bwMode="auto">
            <a:xfrm>
              <a:off x="1387" y="773"/>
              <a:ext cx="478" cy="512"/>
              <a:chOff x="386" y="685"/>
              <a:chExt cx="512" cy="512"/>
            </a:xfrm>
          </p:grpSpPr>
          <p:sp>
            <p:nvSpPr>
              <p:cNvPr id="48370" name="Text Box 1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48371" name="Text Box 1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72" name="Line 1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1)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2)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57200" y="35433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3)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" y="46291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4)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57200" y="563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5)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3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724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724400" y="34671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3)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724400" y="45529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4)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724400" y="563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5)</a:t>
            </a:r>
          </a:p>
        </p:txBody>
      </p:sp>
      <p:grpSp>
        <p:nvGrpSpPr>
          <p:cNvPr id="6" name="Group 360"/>
          <p:cNvGrpSpPr>
            <a:grpSpLocks/>
          </p:cNvGrpSpPr>
          <p:nvPr/>
        </p:nvGrpSpPr>
        <p:grpSpPr bwMode="auto">
          <a:xfrm>
            <a:off x="914400" y="3352800"/>
            <a:ext cx="2057400" cy="820738"/>
            <a:chOff x="576" y="2112"/>
            <a:chExt cx="1296" cy="517"/>
          </a:xfrm>
        </p:grpSpPr>
        <p:sp>
          <p:nvSpPr>
            <p:cNvPr id="48356" name="AutoShape 44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57" name="Group 45"/>
            <p:cNvGrpSpPr>
              <a:grpSpLocks/>
            </p:cNvGrpSpPr>
            <p:nvPr/>
          </p:nvGrpSpPr>
          <p:grpSpPr bwMode="auto">
            <a:xfrm>
              <a:off x="576" y="2112"/>
              <a:ext cx="478" cy="512"/>
              <a:chOff x="386" y="685"/>
              <a:chExt cx="512" cy="512"/>
            </a:xfrm>
          </p:grpSpPr>
          <p:sp>
            <p:nvSpPr>
              <p:cNvPr id="48363" name="Text Box 4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48364" name="Text Box 4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48365" name="Line 4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58" name="Line 49"/>
            <p:cNvSpPr>
              <a:spLocks noChangeShapeType="1"/>
            </p:cNvSpPr>
            <p:nvPr/>
          </p:nvSpPr>
          <p:spPr bwMode="auto">
            <a:xfrm>
              <a:off x="1105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59" name="Group 50"/>
            <p:cNvGrpSpPr>
              <a:grpSpLocks/>
            </p:cNvGrpSpPr>
            <p:nvPr/>
          </p:nvGrpSpPr>
          <p:grpSpPr bwMode="auto">
            <a:xfrm>
              <a:off x="1387" y="2117"/>
              <a:ext cx="478" cy="512"/>
              <a:chOff x="386" y="685"/>
              <a:chExt cx="512" cy="512"/>
            </a:xfrm>
          </p:grpSpPr>
          <p:sp>
            <p:nvSpPr>
              <p:cNvPr id="48360" name="Text Box 5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61" name="Text Box 5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48362" name="Line 5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362"/>
          <p:cNvGrpSpPr>
            <a:grpSpLocks/>
          </p:cNvGrpSpPr>
          <p:nvPr/>
        </p:nvGrpSpPr>
        <p:grpSpPr bwMode="auto">
          <a:xfrm>
            <a:off x="5257800" y="1219200"/>
            <a:ext cx="2057400" cy="820738"/>
            <a:chOff x="3408" y="720"/>
            <a:chExt cx="1296" cy="517"/>
          </a:xfrm>
        </p:grpSpPr>
        <p:sp>
          <p:nvSpPr>
            <p:cNvPr id="48346" name="AutoShape 88"/>
            <p:cNvSpPr>
              <a:spLocks noChangeArrowheads="1"/>
            </p:cNvSpPr>
            <p:nvPr/>
          </p:nvSpPr>
          <p:spPr bwMode="auto">
            <a:xfrm>
              <a:off x="3408" y="72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47" name="Group 89"/>
            <p:cNvGrpSpPr>
              <a:grpSpLocks/>
            </p:cNvGrpSpPr>
            <p:nvPr/>
          </p:nvGrpSpPr>
          <p:grpSpPr bwMode="auto">
            <a:xfrm>
              <a:off x="3408" y="720"/>
              <a:ext cx="478" cy="512"/>
              <a:chOff x="386" y="685"/>
              <a:chExt cx="512" cy="512"/>
            </a:xfrm>
          </p:grpSpPr>
          <p:sp>
            <p:nvSpPr>
              <p:cNvPr id="48353" name="Text Box 9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48354" name="Text Box 9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55" name="Line 9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48" name="Line 93"/>
            <p:cNvSpPr>
              <a:spLocks noChangeShapeType="1"/>
            </p:cNvSpPr>
            <p:nvPr/>
          </p:nvSpPr>
          <p:spPr bwMode="auto">
            <a:xfrm>
              <a:off x="3937" y="993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49" name="Group 94"/>
            <p:cNvGrpSpPr>
              <a:grpSpLocks/>
            </p:cNvGrpSpPr>
            <p:nvPr/>
          </p:nvGrpSpPr>
          <p:grpSpPr bwMode="auto">
            <a:xfrm>
              <a:off x="4219" y="725"/>
              <a:ext cx="478" cy="512"/>
              <a:chOff x="386" y="685"/>
              <a:chExt cx="512" cy="512"/>
            </a:xfrm>
          </p:grpSpPr>
          <p:sp>
            <p:nvSpPr>
              <p:cNvPr id="48350" name="Text Box 9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8351" name="Text Box 9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52" name="Line 9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386"/>
          <p:cNvGrpSpPr>
            <a:grpSpLocks/>
          </p:cNvGrpSpPr>
          <p:nvPr/>
        </p:nvGrpSpPr>
        <p:grpSpPr bwMode="auto">
          <a:xfrm>
            <a:off x="5257800" y="3352800"/>
            <a:ext cx="2057400" cy="820738"/>
            <a:chOff x="3312" y="2112"/>
            <a:chExt cx="1296" cy="517"/>
          </a:xfrm>
        </p:grpSpPr>
        <p:sp>
          <p:nvSpPr>
            <p:cNvPr id="48336" name="AutoShape 110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37" name="Group 111"/>
            <p:cNvGrpSpPr>
              <a:grpSpLocks/>
            </p:cNvGrpSpPr>
            <p:nvPr/>
          </p:nvGrpSpPr>
          <p:grpSpPr bwMode="auto">
            <a:xfrm>
              <a:off x="3312" y="2112"/>
              <a:ext cx="478" cy="512"/>
              <a:chOff x="386" y="685"/>
              <a:chExt cx="512" cy="512"/>
            </a:xfrm>
          </p:grpSpPr>
          <p:sp>
            <p:nvSpPr>
              <p:cNvPr id="48343" name="Text Box 1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19</a:t>
                </a:r>
              </a:p>
            </p:txBody>
          </p:sp>
          <p:sp>
            <p:nvSpPr>
              <p:cNvPr id="48344" name="Text Box 1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48345" name="Line 1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38" name="Line 115"/>
            <p:cNvSpPr>
              <a:spLocks noChangeShapeType="1"/>
            </p:cNvSpPr>
            <p:nvPr/>
          </p:nvSpPr>
          <p:spPr bwMode="auto">
            <a:xfrm>
              <a:off x="3841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39" name="Group 116"/>
            <p:cNvGrpSpPr>
              <a:grpSpLocks/>
            </p:cNvGrpSpPr>
            <p:nvPr/>
          </p:nvGrpSpPr>
          <p:grpSpPr bwMode="auto">
            <a:xfrm>
              <a:off x="4123" y="2117"/>
              <a:ext cx="478" cy="512"/>
              <a:chOff x="386" y="685"/>
              <a:chExt cx="512" cy="512"/>
            </a:xfrm>
          </p:grpSpPr>
          <p:sp>
            <p:nvSpPr>
              <p:cNvPr id="48340" name="Text Box 11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48341" name="Text Box 11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48342" name="Line 11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233"/>
          <p:cNvGrpSpPr>
            <a:grpSpLocks/>
          </p:cNvGrpSpPr>
          <p:nvPr/>
        </p:nvGrpSpPr>
        <p:grpSpPr bwMode="auto">
          <a:xfrm>
            <a:off x="2933700" y="1289050"/>
            <a:ext cx="571500" cy="749300"/>
            <a:chOff x="1928" y="812"/>
            <a:chExt cx="360" cy="472"/>
          </a:xfrm>
        </p:grpSpPr>
        <p:sp>
          <p:nvSpPr>
            <p:cNvPr id="48334" name="Oval 232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5" name="AutoShape 153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6" name="Group 154"/>
          <p:cNvGrpSpPr>
            <a:grpSpLocks/>
          </p:cNvGrpSpPr>
          <p:nvPr/>
        </p:nvGrpSpPr>
        <p:grpSpPr bwMode="auto">
          <a:xfrm>
            <a:off x="3429000" y="1143000"/>
            <a:ext cx="1143000" cy="1066800"/>
            <a:chOff x="2304" y="720"/>
            <a:chExt cx="720" cy="672"/>
          </a:xfrm>
        </p:grpSpPr>
        <p:sp>
          <p:nvSpPr>
            <p:cNvPr id="48329" name="AutoShape 155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30" name="Group 156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31" name="Text Box 1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332" name="Text Box 1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33" name="Line 1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" name="Group 236"/>
          <p:cNvGrpSpPr>
            <a:grpSpLocks/>
          </p:cNvGrpSpPr>
          <p:nvPr/>
        </p:nvGrpSpPr>
        <p:grpSpPr bwMode="auto">
          <a:xfrm>
            <a:off x="2933700" y="2355850"/>
            <a:ext cx="571500" cy="749300"/>
            <a:chOff x="1928" y="812"/>
            <a:chExt cx="360" cy="472"/>
          </a:xfrm>
        </p:grpSpPr>
        <p:sp>
          <p:nvSpPr>
            <p:cNvPr id="48327" name="Oval 23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28" name="AutoShape 23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9" name="Group 239"/>
          <p:cNvGrpSpPr>
            <a:grpSpLocks/>
          </p:cNvGrpSpPr>
          <p:nvPr/>
        </p:nvGrpSpPr>
        <p:grpSpPr bwMode="auto">
          <a:xfrm>
            <a:off x="3429000" y="2209800"/>
            <a:ext cx="1143000" cy="1066800"/>
            <a:chOff x="2304" y="720"/>
            <a:chExt cx="720" cy="672"/>
          </a:xfrm>
        </p:grpSpPr>
        <p:sp>
          <p:nvSpPr>
            <p:cNvPr id="48322" name="AutoShape 24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23" name="Group 24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24" name="Text Box 24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23</a:t>
                </a:r>
              </a:p>
            </p:txBody>
          </p:sp>
          <p:sp>
            <p:nvSpPr>
              <p:cNvPr id="48325" name="Text Box 24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48326" name="Line 24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246"/>
          <p:cNvGrpSpPr>
            <a:grpSpLocks/>
          </p:cNvGrpSpPr>
          <p:nvPr/>
        </p:nvGrpSpPr>
        <p:grpSpPr bwMode="auto">
          <a:xfrm>
            <a:off x="2933700" y="3422650"/>
            <a:ext cx="571500" cy="749300"/>
            <a:chOff x="1928" y="812"/>
            <a:chExt cx="360" cy="472"/>
          </a:xfrm>
        </p:grpSpPr>
        <p:sp>
          <p:nvSpPr>
            <p:cNvPr id="48320" name="Oval 24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21" name="AutoShape 24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" name="Group 249"/>
          <p:cNvGrpSpPr>
            <a:grpSpLocks/>
          </p:cNvGrpSpPr>
          <p:nvPr/>
        </p:nvGrpSpPr>
        <p:grpSpPr bwMode="auto">
          <a:xfrm>
            <a:off x="3429000" y="3276600"/>
            <a:ext cx="1143000" cy="1066800"/>
            <a:chOff x="2304" y="720"/>
            <a:chExt cx="720" cy="672"/>
          </a:xfrm>
        </p:grpSpPr>
        <p:sp>
          <p:nvSpPr>
            <p:cNvPr id="48315" name="AutoShape 25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16" name="Group 25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17" name="Text Box 25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48318" name="Text Box 25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48319" name="Line 25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256"/>
          <p:cNvGrpSpPr>
            <a:grpSpLocks/>
          </p:cNvGrpSpPr>
          <p:nvPr/>
        </p:nvGrpSpPr>
        <p:grpSpPr bwMode="auto">
          <a:xfrm>
            <a:off x="2933700" y="4489450"/>
            <a:ext cx="571500" cy="749300"/>
            <a:chOff x="1928" y="812"/>
            <a:chExt cx="360" cy="472"/>
          </a:xfrm>
        </p:grpSpPr>
        <p:sp>
          <p:nvSpPr>
            <p:cNvPr id="48313" name="Oval 25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14" name="AutoShape 25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5" name="Group 259"/>
          <p:cNvGrpSpPr>
            <a:grpSpLocks/>
          </p:cNvGrpSpPr>
          <p:nvPr/>
        </p:nvGrpSpPr>
        <p:grpSpPr bwMode="auto">
          <a:xfrm>
            <a:off x="3419475" y="4365625"/>
            <a:ext cx="1143000" cy="1066800"/>
            <a:chOff x="2304" y="720"/>
            <a:chExt cx="720" cy="672"/>
          </a:xfrm>
        </p:grpSpPr>
        <p:sp>
          <p:nvSpPr>
            <p:cNvPr id="48308" name="AutoShape 26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09" name="Group 261"/>
            <p:cNvGrpSpPr>
              <a:grpSpLocks/>
            </p:cNvGrpSpPr>
            <p:nvPr/>
          </p:nvGrpSpPr>
          <p:grpSpPr bwMode="auto">
            <a:xfrm>
              <a:off x="2425" y="800"/>
              <a:ext cx="478" cy="455"/>
              <a:chOff x="386" y="685"/>
              <a:chExt cx="512" cy="455"/>
            </a:xfrm>
          </p:grpSpPr>
          <p:sp>
            <p:nvSpPr>
              <p:cNvPr id="48310" name="Text Box 2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48311" name="Text Box 2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8312" name="Line 2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266"/>
          <p:cNvGrpSpPr>
            <a:grpSpLocks/>
          </p:cNvGrpSpPr>
          <p:nvPr/>
        </p:nvGrpSpPr>
        <p:grpSpPr bwMode="auto">
          <a:xfrm>
            <a:off x="2933700" y="5556250"/>
            <a:ext cx="571500" cy="749300"/>
            <a:chOff x="1928" y="812"/>
            <a:chExt cx="360" cy="472"/>
          </a:xfrm>
        </p:grpSpPr>
        <p:sp>
          <p:nvSpPr>
            <p:cNvPr id="48306" name="Oval 26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07" name="AutoShape 26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8" name="Group 276"/>
          <p:cNvGrpSpPr>
            <a:grpSpLocks/>
          </p:cNvGrpSpPr>
          <p:nvPr/>
        </p:nvGrpSpPr>
        <p:grpSpPr bwMode="auto">
          <a:xfrm>
            <a:off x="7277100" y="1289050"/>
            <a:ext cx="571500" cy="749300"/>
            <a:chOff x="1928" y="812"/>
            <a:chExt cx="360" cy="472"/>
          </a:xfrm>
        </p:grpSpPr>
        <p:sp>
          <p:nvSpPr>
            <p:cNvPr id="48304" name="Oval 27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05" name="AutoShape 27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9" name="Group 279"/>
          <p:cNvGrpSpPr>
            <a:grpSpLocks/>
          </p:cNvGrpSpPr>
          <p:nvPr/>
        </p:nvGrpSpPr>
        <p:grpSpPr bwMode="auto">
          <a:xfrm>
            <a:off x="7772400" y="1143000"/>
            <a:ext cx="1143000" cy="1066800"/>
            <a:chOff x="2304" y="720"/>
            <a:chExt cx="720" cy="672"/>
          </a:xfrm>
        </p:grpSpPr>
        <p:sp>
          <p:nvSpPr>
            <p:cNvPr id="48299" name="AutoShape 28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00" name="Group 28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01" name="Text Box 28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02" name="Text Box 28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03" name="Line 28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7277100" y="2355850"/>
            <a:ext cx="571500" cy="749300"/>
            <a:chOff x="1928" y="812"/>
            <a:chExt cx="360" cy="472"/>
          </a:xfrm>
        </p:grpSpPr>
        <p:sp>
          <p:nvSpPr>
            <p:cNvPr id="48297" name="Oval 28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98" name="AutoShape 28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72" name="Group 289"/>
          <p:cNvGrpSpPr>
            <a:grpSpLocks/>
          </p:cNvGrpSpPr>
          <p:nvPr/>
        </p:nvGrpSpPr>
        <p:grpSpPr bwMode="auto">
          <a:xfrm>
            <a:off x="7772400" y="2209800"/>
            <a:ext cx="1143000" cy="1066800"/>
            <a:chOff x="2304" y="720"/>
            <a:chExt cx="720" cy="672"/>
          </a:xfrm>
        </p:grpSpPr>
        <p:sp>
          <p:nvSpPr>
            <p:cNvPr id="48292" name="AutoShape 29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93" name="Group 29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294" name="Text Box 29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30</a:t>
                </a:r>
              </a:p>
            </p:txBody>
          </p:sp>
          <p:sp>
            <p:nvSpPr>
              <p:cNvPr id="48295" name="Text Box 29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48296" name="Line 29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74" name="Group 296"/>
          <p:cNvGrpSpPr>
            <a:grpSpLocks/>
          </p:cNvGrpSpPr>
          <p:nvPr/>
        </p:nvGrpSpPr>
        <p:grpSpPr bwMode="auto">
          <a:xfrm>
            <a:off x="7239000" y="3422650"/>
            <a:ext cx="571500" cy="749300"/>
            <a:chOff x="1928" y="812"/>
            <a:chExt cx="360" cy="472"/>
          </a:xfrm>
        </p:grpSpPr>
        <p:sp>
          <p:nvSpPr>
            <p:cNvPr id="48290" name="Oval 29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91" name="AutoShape 29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75" name="Group 299"/>
          <p:cNvGrpSpPr>
            <a:grpSpLocks/>
          </p:cNvGrpSpPr>
          <p:nvPr/>
        </p:nvGrpSpPr>
        <p:grpSpPr bwMode="auto">
          <a:xfrm>
            <a:off x="7772400" y="3276600"/>
            <a:ext cx="1143000" cy="1066800"/>
            <a:chOff x="2304" y="720"/>
            <a:chExt cx="720" cy="672"/>
          </a:xfrm>
        </p:grpSpPr>
        <p:sp>
          <p:nvSpPr>
            <p:cNvPr id="48285" name="AutoShape 30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86" name="Group 30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287" name="Text Box 30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48288" name="Text Box 30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48289" name="Line 30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77" name="Group 306"/>
          <p:cNvGrpSpPr>
            <a:grpSpLocks/>
          </p:cNvGrpSpPr>
          <p:nvPr/>
        </p:nvGrpSpPr>
        <p:grpSpPr bwMode="auto">
          <a:xfrm>
            <a:off x="7277100" y="4413250"/>
            <a:ext cx="571500" cy="749300"/>
            <a:chOff x="1928" y="812"/>
            <a:chExt cx="360" cy="472"/>
          </a:xfrm>
        </p:grpSpPr>
        <p:sp>
          <p:nvSpPr>
            <p:cNvPr id="48283" name="Oval 30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84" name="AutoShape 30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78" name="Group 309"/>
          <p:cNvGrpSpPr>
            <a:grpSpLocks/>
          </p:cNvGrpSpPr>
          <p:nvPr/>
        </p:nvGrpSpPr>
        <p:grpSpPr bwMode="auto">
          <a:xfrm>
            <a:off x="7772400" y="4267200"/>
            <a:ext cx="1143000" cy="1066800"/>
            <a:chOff x="2304" y="720"/>
            <a:chExt cx="720" cy="672"/>
          </a:xfrm>
        </p:grpSpPr>
        <p:sp>
          <p:nvSpPr>
            <p:cNvPr id="48278" name="AutoShape 31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79" name="Group 31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280" name="Text Box 3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48281" name="Text Box 3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48282" name="Line 3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1" name="Group 316"/>
          <p:cNvGrpSpPr>
            <a:grpSpLocks/>
          </p:cNvGrpSpPr>
          <p:nvPr/>
        </p:nvGrpSpPr>
        <p:grpSpPr bwMode="auto">
          <a:xfrm>
            <a:off x="7277100" y="5499100"/>
            <a:ext cx="571500" cy="749300"/>
            <a:chOff x="1928" y="812"/>
            <a:chExt cx="360" cy="472"/>
          </a:xfrm>
        </p:grpSpPr>
        <p:sp>
          <p:nvSpPr>
            <p:cNvPr id="48276" name="Oval 31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7" name="AutoShape 31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4724400" y="13525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1)</a:t>
            </a: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47244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2)</a:t>
            </a:r>
          </a:p>
        </p:txBody>
      </p:sp>
      <p:grpSp>
        <p:nvGrpSpPr>
          <p:cNvPr id="2282" name="Group 385"/>
          <p:cNvGrpSpPr>
            <a:grpSpLocks/>
          </p:cNvGrpSpPr>
          <p:nvPr/>
        </p:nvGrpSpPr>
        <p:grpSpPr bwMode="auto">
          <a:xfrm>
            <a:off x="914400" y="2286000"/>
            <a:ext cx="2057400" cy="812800"/>
            <a:chOff x="576" y="1440"/>
            <a:chExt cx="1296" cy="512"/>
          </a:xfrm>
        </p:grpSpPr>
        <p:sp>
          <p:nvSpPr>
            <p:cNvPr id="48264" name="AutoShape 33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65" name="Group 34"/>
            <p:cNvGrpSpPr>
              <a:grpSpLocks/>
            </p:cNvGrpSpPr>
            <p:nvPr/>
          </p:nvGrpSpPr>
          <p:grpSpPr bwMode="auto">
            <a:xfrm>
              <a:off x="576" y="1440"/>
              <a:ext cx="478" cy="512"/>
              <a:chOff x="386" y="685"/>
              <a:chExt cx="512" cy="512"/>
            </a:xfrm>
          </p:grpSpPr>
          <p:sp>
            <p:nvSpPr>
              <p:cNvPr id="48273" name="Text Box 3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48274" name="Text Box 3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48275" name="Line 3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66" name="Group 39"/>
            <p:cNvGrpSpPr>
              <a:grpSpLocks/>
            </p:cNvGrpSpPr>
            <p:nvPr/>
          </p:nvGrpSpPr>
          <p:grpSpPr bwMode="auto">
            <a:xfrm>
              <a:off x="1392" y="1440"/>
              <a:ext cx="478" cy="512"/>
              <a:chOff x="386" y="685"/>
              <a:chExt cx="512" cy="512"/>
            </a:xfrm>
          </p:grpSpPr>
          <p:sp>
            <p:nvSpPr>
              <p:cNvPr id="48270" name="Text Box 4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271" name="Text Box 4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48272" name="Line 4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67" name="Group 328"/>
            <p:cNvGrpSpPr>
              <a:grpSpLocks/>
            </p:cNvGrpSpPr>
            <p:nvPr/>
          </p:nvGrpSpPr>
          <p:grpSpPr bwMode="auto">
            <a:xfrm>
              <a:off x="1105" y="1632"/>
              <a:ext cx="194" cy="194"/>
              <a:chOff x="1105" y="1712"/>
              <a:chExt cx="194" cy="194"/>
            </a:xfrm>
          </p:grpSpPr>
          <p:sp>
            <p:nvSpPr>
              <p:cNvPr id="48268" name="Line 3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69" name="Line 327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9" name="Group 361"/>
          <p:cNvGrpSpPr>
            <a:grpSpLocks/>
          </p:cNvGrpSpPr>
          <p:nvPr/>
        </p:nvGrpSpPr>
        <p:grpSpPr bwMode="auto">
          <a:xfrm>
            <a:off x="914400" y="4419600"/>
            <a:ext cx="2057400" cy="820738"/>
            <a:chOff x="576" y="2784"/>
            <a:chExt cx="1296" cy="517"/>
          </a:xfrm>
        </p:grpSpPr>
        <p:sp>
          <p:nvSpPr>
            <p:cNvPr id="48252" name="AutoShape 55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53" name="Group 56"/>
            <p:cNvGrpSpPr>
              <a:grpSpLocks/>
            </p:cNvGrpSpPr>
            <p:nvPr/>
          </p:nvGrpSpPr>
          <p:grpSpPr bwMode="auto">
            <a:xfrm>
              <a:off x="576" y="2784"/>
              <a:ext cx="478" cy="512"/>
              <a:chOff x="386" y="685"/>
              <a:chExt cx="512" cy="512"/>
            </a:xfrm>
          </p:grpSpPr>
          <p:sp>
            <p:nvSpPr>
              <p:cNvPr id="48261" name="Text Box 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62" name="Text Box 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8263" name="Line 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54" name="Group 61"/>
            <p:cNvGrpSpPr>
              <a:grpSpLocks/>
            </p:cNvGrpSpPr>
            <p:nvPr/>
          </p:nvGrpSpPr>
          <p:grpSpPr bwMode="auto">
            <a:xfrm>
              <a:off x="1387" y="2789"/>
              <a:ext cx="478" cy="512"/>
              <a:chOff x="386" y="685"/>
              <a:chExt cx="512" cy="512"/>
            </a:xfrm>
          </p:grpSpPr>
          <p:sp>
            <p:nvSpPr>
              <p:cNvPr id="48258" name="Text Box 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8259" name="Text Box 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8260" name="Line 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55" name="Group 329"/>
            <p:cNvGrpSpPr>
              <a:grpSpLocks/>
            </p:cNvGrpSpPr>
            <p:nvPr/>
          </p:nvGrpSpPr>
          <p:grpSpPr bwMode="auto">
            <a:xfrm>
              <a:off x="1104" y="2976"/>
              <a:ext cx="194" cy="194"/>
              <a:chOff x="1105" y="1712"/>
              <a:chExt cx="194" cy="194"/>
            </a:xfrm>
          </p:grpSpPr>
          <p:sp>
            <p:nvSpPr>
              <p:cNvPr id="48256" name="Line 330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57" name="Line 331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99" name="Group 339"/>
          <p:cNvGrpSpPr>
            <a:grpSpLocks/>
          </p:cNvGrpSpPr>
          <p:nvPr/>
        </p:nvGrpSpPr>
        <p:grpSpPr bwMode="auto">
          <a:xfrm>
            <a:off x="914400" y="5473700"/>
            <a:ext cx="2057400" cy="825500"/>
            <a:chOff x="576" y="3448"/>
            <a:chExt cx="1296" cy="520"/>
          </a:xfrm>
        </p:grpSpPr>
        <p:sp>
          <p:nvSpPr>
            <p:cNvPr id="48235" name="AutoShape 66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36" name="Group 67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48249" name="Text Box 6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50" name="Text Box 6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48251" name="Line 7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237" name="Line 71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238" name="Group 72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48246" name="Text Box 7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48247" name="Text Box 74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48248" name="Line 7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39" name="Group 332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48244" name="Line 333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45" name="Line 334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40" name="Group 335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48241" name="Text Box 33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242" name="Text Box 33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48243" name="Line 33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13" name="Group 340"/>
          <p:cNvGrpSpPr>
            <a:grpSpLocks/>
          </p:cNvGrpSpPr>
          <p:nvPr/>
        </p:nvGrpSpPr>
        <p:grpSpPr bwMode="auto">
          <a:xfrm>
            <a:off x="5257800" y="5486400"/>
            <a:ext cx="2057400" cy="825500"/>
            <a:chOff x="576" y="3448"/>
            <a:chExt cx="1296" cy="520"/>
          </a:xfrm>
        </p:grpSpPr>
        <p:sp>
          <p:nvSpPr>
            <p:cNvPr id="48218" name="AutoShape 341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19" name="Group 342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48232" name="Text Box 34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48233" name="Text Box 34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34" name="Line 34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220" name="Line 346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221" name="Group 347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48229" name="Text Box 34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48230" name="Text Box 349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31" name="Line 35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22" name="Group 351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48227" name="Line 352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8" name="Line 353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23" name="Group 354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48224" name="Text Box 35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225" name="Text Box 35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26" name="Line 35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20" name="Group 374"/>
          <p:cNvGrpSpPr>
            <a:grpSpLocks/>
          </p:cNvGrpSpPr>
          <p:nvPr/>
        </p:nvGrpSpPr>
        <p:grpSpPr bwMode="auto">
          <a:xfrm>
            <a:off x="7772400" y="5334000"/>
            <a:ext cx="1143000" cy="1066800"/>
            <a:chOff x="2256" y="3504"/>
            <a:chExt cx="720" cy="672"/>
          </a:xfrm>
        </p:grpSpPr>
        <p:sp>
          <p:nvSpPr>
            <p:cNvPr id="48216" name="AutoShape 375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17" name="Text Box 376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1</a:t>
              </a:r>
            </a:p>
          </p:txBody>
        </p:sp>
      </p:grpSp>
      <p:grpSp>
        <p:nvGrpSpPr>
          <p:cNvPr id="2321" name="Group 384"/>
          <p:cNvGrpSpPr>
            <a:grpSpLocks/>
          </p:cNvGrpSpPr>
          <p:nvPr/>
        </p:nvGrpSpPr>
        <p:grpSpPr bwMode="auto">
          <a:xfrm>
            <a:off x="5257800" y="4343400"/>
            <a:ext cx="2057400" cy="820738"/>
            <a:chOff x="3312" y="2736"/>
            <a:chExt cx="1296" cy="517"/>
          </a:xfrm>
        </p:grpSpPr>
        <p:sp>
          <p:nvSpPr>
            <p:cNvPr id="48204" name="AutoShape 121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05" name="Group 122"/>
            <p:cNvGrpSpPr>
              <a:grpSpLocks/>
            </p:cNvGrpSpPr>
            <p:nvPr/>
          </p:nvGrpSpPr>
          <p:grpSpPr bwMode="auto">
            <a:xfrm>
              <a:off x="3312" y="2736"/>
              <a:ext cx="478" cy="512"/>
              <a:chOff x="386" y="685"/>
              <a:chExt cx="512" cy="512"/>
            </a:xfrm>
          </p:grpSpPr>
          <p:sp>
            <p:nvSpPr>
              <p:cNvPr id="48213" name="Text Box 1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14" name="Text Box 1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48215" name="Line 1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06" name="Group 127"/>
            <p:cNvGrpSpPr>
              <a:grpSpLocks/>
            </p:cNvGrpSpPr>
            <p:nvPr/>
          </p:nvGrpSpPr>
          <p:grpSpPr bwMode="auto">
            <a:xfrm>
              <a:off x="4123" y="2741"/>
              <a:ext cx="478" cy="512"/>
              <a:chOff x="386" y="685"/>
              <a:chExt cx="512" cy="512"/>
            </a:xfrm>
          </p:grpSpPr>
          <p:sp>
            <p:nvSpPr>
              <p:cNvPr id="48210" name="Text Box 12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211" name="Text Box 12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48212" name="Line 13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07" name="Group 377"/>
            <p:cNvGrpSpPr>
              <a:grpSpLocks/>
            </p:cNvGrpSpPr>
            <p:nvPr/>
          </p:nvGrpSpPr>
          <p:grpSpPr bwMode="auto">
            <a:xfrm>
              <a:off x="3840" y="2928"/>
              <a:ext cx="194" cy="194"/>
              <a:chOff x="1105" y="1712"/>
              <a:chExt cx="194" cy="194"/>
            </a:xfrm>
          </p:grpSpPr>
          <p:sp>
            <p:nvSpPr>
              <p:cNvPr id="48208" name="Line 37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9" name="Line 379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27" name="Group 383"/>
          <p:cNvGrpSpPr>
            <a:grpSpLocks/>
          </p:cNvGrpSpPr>
          <p:nvPr/>
        </p:nvGrpSpPr>
        <p:grpSpPr bwMode="auto">
          <a:xfrm>
            <a:off x="5257800" y="2286000"/>
            <a:ext cx="2057400" cy="820738"/>
            <a:chOff x="3312" y="1488"/>
            <a:chExt cx="1296" cy="517"/>
          </a:xfrm>
        </p:grpSpPr>
        <p:sp>
          <p:nvSpPr>
            <p:cNvPr id="48192" name="AutoShape 99"/>
            <p:cNvSpPr>
              <a:spLocks noChangeArrowheads="1"/>
            </p:cNvSpPr>
            <p:nvPr/>
          </p:nvSpPr>
          <p:spPr bwMode="auto">
            <a:xfrm>
              <a:off x="3312" y="148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193" name="Group 100"/>
            <p:cNvGrpSpPr>
              <a:grpSpLocks/>
            </p:cNvGrpSpPr>
            <p:nvPr/>
          </p:nvGrpSpPr>
          <p:grpSpPr bwMode="auto">
            <a:xfrm>
              <a:off x="3312" y="1488"/>
              <a:ext cx="478" cy="512"/>
              <a:chOff x="386" y="685"/>
              <a:chExt cx="512" cy="512"/>
            </a:xfrm>
          </p:grpSpPr>
          <p:sp>
            <p:nvSpPr>
              <p:cNvPr id="48201" name="Text Box 10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28</a:t>
                </a:r>
              </a:p>
            </p:txBody>
          </p:sp>
          <p:sp>
            <p:nvSpPr>
              <p:cNvPr id="48202" name="Text Box 10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48203" name="Line 10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94" name="Group 105"/>
            <p:cNvGrpSpPr>
              <a:grpSpLocks/>
            </p:cNvGrpSpPr>
            <p:nvPr/>
          </p:nvGrpSpPr>
          <p:grpSpPr bwMode="auto">
            <a:xfrm>
              <a:off x="4123" y="1493"/>
              <a:ext cx="478" cy="512"/>
              <a:chOff x="386" y="685"/>
              <a:chExt cx="512" cy="512"/>
            </a:xfrm>
          </p:grpSpPr>
          <p:sp>
            <p:nvSpPr>
              <p:cNvPr id="48198" name="Text Box 10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8199" name="Text Box 10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48200" name="Line 10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95" name="Group 380"/>
            <p:cNvGrpSpPr>
              <a:grpSpLocks/>
            </p:cNvGrpSpPr>
            <p:nvPr/>
          </p:nvGrpSpPr>
          <p:grpSpPr bwMode="auto">
            <a:xfrm>
              <a:off x="3874" y="1664"/>
              <a:ext cx="194" cy="194"/>
              <a:chOff x="1105" y="1712"/>
              <a:chExt cx="194" cy="194"/>
            </a:xfrm>
          </p:grpSpPr>
          <p:sp>
            <p:nvSpPr>
              <p:cNvPr id="48196" name="Line 381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7" name="Line 382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8171" name="Group 230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8172" name="Freeform 231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3" name="Freeform 232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4" name="Freeform 233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5" name="Freeform 234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6" name="Freeform 235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7" name="Freeform 236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78" name="Group 237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8190" name="Arc 23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1" name="Arc 23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179" name="Freeform 240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Freeform 241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81" name="Group 242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8188" name="Arc 24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9" name="Arc 24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82" name="Group 245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8186" name="Arc 24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7" name="Arc 24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83" name="Group 248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8184" name="Arc 24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5" name="Arc 25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1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1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utoUpdateAnimBg="0"/>
      <p:bldP spid="2063" grpId="0" autoUpdateAnimBg="0"/>
      <p:bldP spid="2064" grpId="0" autoUpdateAnimBg="0"/>
      <p:bldP spid="2070" grpId="0" autoUpdateAnimBg="0"/>
      <p:bldP spid="2071" grpId="0" autoUpdateAnimBg="0"/>
      <p:bldP spid="2072" grpId="0" autoUpdateAnimBg="0"/>
      <p:bldP spid="2073" grpId="0" autoUpdateAnimBg="0"/>
      <p:bldP spid="2076" grpId="0" autoUpdateAnimBg="0"/>
      <p:bldP spid="2077" grpId="0" autoUpdateAnimBg="0"/>
      <p:bldP spid="2078" grpId="0" autoUpdateAnimBg="0"/>
      <p:bldP spid="2373" grpId="0" autoUpdateAnimBg="0"/>
      <p:bldP spid="23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9159" name="Freeform 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Freeform 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Freeform 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Freeform 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5" name="Group 1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9177" name="Arc 1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Arc 1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6" name="Freeform 1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Freeform 1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8" name="Group 1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9175" name="Arc 1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Arc 1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169" name="Group 1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9173" name="Arc 1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Arc 2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170" name="Group 2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9171" name="Arc 2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2" name="Arc 2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91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4"/>
          <p:cNvSpPr txBox="1">
            <a:spLocks noChangeArrowheads="1"/>
          </p:cNvSpPr>
          <p:nvPr/>
        </p:nvSpPr>
        <p:spPr bwMode="auto">
          <a:xfrm>
            <a:off x="2195513" y="476250"/>
            <a:ext cx="463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49156" name="TextBox 25"/>
          <p:cNvSpPr txBox="1">
            <a:spLocks noChangeArrowheads="1"/>
          </p:cNvSpPr>
          <p:nvPr/>
        </p:nvSpPr>
        <p:spPr bwMode="auto">
          <a:xfrm>
            <a:off x="3924300" y="1844675"/>
            <a:ext cx="12827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№744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№746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№748.</a:t>
            </a:r>
          </a:p>
        </p:txBody>
      </p:sp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2268538" y="3573463"/>
            <a:ext cx="4679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желанию: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составить задачу на изученные сегодня правила и решить ее.</a:t>
            </a:r>
          </a:p>
        </p:txBody>
      </p:sp>
      <p:sp>
        <p:nvSpPr>
          <p:cNvPr id="49158" name="Text Box 27"/>
          <p:cNvSpPr txBox="1">
            <a:spLocks noChangeArrowheads="1"/>
          </p:cNvSpPr>
          <p:nvPr/>
        </p:nvSpPr>
        <p:spPr bwMode="auto">
          <a:xfrm>
            <a:off x="3348038" y="1196975"/>
            <a:ext cx="239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27, правила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80" name="Group 52"/>
          <p:cNvGrpSpPr>
            <a:grpSpLocks/>
          </p:cNvGrpSpPr>
          <p:nvPr/>
        </p:nvGrpSpPr>
        <p:grpSpPr bwMode="auto">
          <a:xfrm rot="-6085796">
            <a:off x="1086644" y="5258594"/>
            <a:ext cx="596900" cy="1401762"/>
            <a:chOff x="3797" y="754"/>
            <a:chExt cx="852" cy="1931"/>
          </a:xfrm>
        </p:grpSpPr>
        <p:sp>
          <p:nvSpPr>
            <p:cNvPr id="49181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0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3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4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185" name="Group 47"/>
          <p:cNvGrpSpPr>
            <a:grpSpLocks/>
          </p:cNvGrpSpPr>
          <p:nvPr/>
        </p:nvGrpSpPr>
        <p:grpSpPr bwMode="auto">
          <a:xfrm rot="-4863340">
            <a:off x="1604963" y="5532438"/>
            <a:ext cx="546100" cy="1524000"/>
            <a:chOff x="3797" y="754"/>
            <a:chExt cx="852" cy="1931"/>
          </a:xfrm>
        </p:grpSpPr>
        <p:sp>
          <p:nvSpPr>
            <p:cNvPr id="49186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8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9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1"/>
          <p:cNvSpPr>
            <a:spLocks noGrp="1"/>
          </p:cNvSpPr>
          <p:nvPr>
            <p:ph idx="4294967295"/>
          </p:nvPr>
        </p:nvSpPr>
        <p:spPr>
          <a:xfrm>
            <a:off x="609600" y="1125538"/>
            <a:ext cx="7778750" cy="533558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уроке я узнал…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Мне было легко…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Я пока затрудняюсь…</a:t>
            </a:r>
          </a:p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50181" name="Freeform 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7" name="Group 1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0199" name="Arc 1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0" name="Arc 1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188" name="Freeform 1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Freeform 1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90" name="Group 1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0197" name="Arc 1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8" name="Arc 1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91" name="Group 1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0195" name="Arc 1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6" name="Arc 2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92" name="Group 2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0193" name="Arc 2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4" name="Arc 2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5017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0292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24"/>
          <p:cNvSpPr txBox="1">
            <a:spLocks noChangeArrowheads="1"/>
          </p:cNvSpPr>
          <p:nvPr/>
        </p:nvSpPr>
        <p:spPr bwMode="auto">
          <a:xfrm>
            <a:off x="3132138" y="333375"/>
            <a:ext cx="27876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2057400" y="6096000"/>
            <a:ext cx="354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5362" name="Rectangle 13"/>
          <p:cNvSpPr>
            <a:spLocks noChangeArrowheads="1"/>
          </p:cNvSpPr>
          <p:nvPr/>
        </p:nvSpPr>
        <p:spPr bwMode="auto">
          <a:xfrm rot="10800000" flipV="1">
            <a:off x="755650" y="2349500"/>
            <a:ext cx="78517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«Сложение и вычитание дробей с одинаковыми знаменателями»</a:t>
            </a:r>
          </a:p>
        </p:txBody>
      </p:sp>
      <p:grpSp>
        <p:nvGrpSpPr>
          <p:cNvPr id="15363" name="Group 1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540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1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542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1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1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542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41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542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41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541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364" name="Group 38"/>
          <p:cNvGrpSpPr>
            <a:grpSpLocks/>
          </p:cNvGrpSpPr>
          <p:nvPr/>
        </p:nvGrpSpPr>
        <p:grpSpPr bwMode="auto">
          <a:xfrm rot="366378">
            <a:off x="228600" y="5105400"/>
            <a:ext cx="673100" cy="1612900"/>
            <a:chOff x="746" y="796"/>
            <a:chExt cx="903" cy="1999"/>
          </a:xfrm>
        </p:grpSpPr>
        <p:sp>
          <p:nvSpPr>
            <p:cNvPr id="15398" name="Freeform 39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 rot="78698">
              <a:off x="1425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400" name="Freeform 41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01" name="Group 42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15402" name="Freeform 43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403" name="Group 44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15404" name="Freeform 45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5" name="Oval 46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5365" name="Group 52"/>
          <p:cNvGrpSpPr>
            <a:grpSpLocks/>
          </p:cNvGrpSpPr>
          <p:nvPr/>
        </p:nvGrpSpPr>
        <p:grpSpPr bwMode="auto">
          <a:xfrm rot="-3215424">
            <a:off x="1240632" y="5858668"/>
            <a:ext cx="596900" cy="1401763"/>
            <a:chOff x="3797" y="754"/>
            <a:chExt cx="852" cy="1931"/>
          </a:xfrm>
        </p:grpSpPr>
        <p:sp>
          <p:nvSpPr>
            <p:cNvPr id="15394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6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6" name="Group 47"/>
          <p:cNvGrpSpPr>
            <a:grpSpLocks/>
          </p:cNvGrpSpPr>
          <p:nvPr/>
        </p:nvGrpSpPr>
        <p:grpSpPr bwMode="auto">
          <a:xfrm rot="-4863340">
            <a:off x="1604963" y="5532438"/>
            <a:ext cx="546100" cy="1524000"/>
            <a:chOff x="3797" y="754"/>
            <a:chExt cx="852" cy="1931"/>
          </a:xfrm>
        </p:grpSpPr>
        <p:sp>
          <p:nvSpPr>
            <p:cNvPr id="15390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92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7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5370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76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5388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9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77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79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5386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80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5384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5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81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5382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3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1536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67"/>
          <p:cNvSpPr txBox="1">
            <a:spLocks noChangeArrowheads="1"/>
          </p:cNvSpPr>
          <p:nvPr/>
        </p:nvSpPr>
        <p:spPr bwMode="auto">
          <a:xfrm>
            <a:off x="2492375" y="954088"/>
            <a:ext cx="35417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51204" name="Freeform 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10" name="Group 1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1222" name="Arc 1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3" name="Arc 1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211" name="Freeform 1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Freeform 1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13" name="Group 1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1220" name="Arc 1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21" name="Arc 1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14" name="Group 1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1218" name="Arc 1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19" name="Arc 2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215" name="Group 2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1216" name="Arc 2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17" name="Arc 2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5120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3200" y="489585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19275" y="1844675"/>
            <a:ext cx="579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grpSp>
        <p:nvGrpSpPr>
          <p:cNvPr id="51225" name="Group 52"/>
          <p:cNvGrpSpPr>
            <a:grpSpLocks/>
          </p:cNvGrpSpPr>
          <p:nvPr/>
        </p:nvGrpSpPr>
        <p:grpSpPr bwMode="auto">
          <a:xfrm rot="-27717781">
            <a:off x="870744" y="5258594"/>
            <a:ext cx="596900" cy="1401762"/>
            <a:chOff x="3797" y="754"/>
            <a:chExt cx="852" cy="1931"/>
          </a:xfrm>
        </p:grpSpPr>
        <p:sp>
          <p:nvSpPr>
            <p:cNvPr id="51226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0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28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9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0" name="Group 47"/>
          <p:cNvGrpSpPr>
            <a:grpSpLocks/>
          </p:cNvGrpSpPr>
          <p:nvPr/>
        </p:nvGrpSpPr>
        <p:grpSpPr bwMode="auto">
          <a:xfrm rot="-4863340">
            <a:off x="1389063" y="5532438"/>
            <a:ext cx="546100" cy="1524000"/>
            <a:chOff x="3797" y="754"/>
            <a:chExt cx="852" cy="1931"/>
          </a:xfrm>
        </p:grpSpPr>
        <p:sp>
          <p:nvSpPr>
            <p:cNvPr id="51231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233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34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sz="28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Содержательная: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создание условий для формирования правила сложения и вычитания дробей с одинаковыми знаменателями.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выполнение системы упражнений, которые позволят учащимся самостоятельно сформулировать правило сложения и вычитания дробей с одинаковыми знаменателями, формировать навыки по выполнению сложения и вычитания дробей с одинаковыми знаменателями, а также умения решать задачи на сложение и вычитание дробей с одинаковыми знаменателями.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формировать ключевые компетенции учащихся: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- информационную;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- учебно-познавательную;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- коммуникативную.</a:t>
            </a:r>
          </a:p>
        </p:txBody>
      </p:sp>
      <p:grpSp>
        <p:nvGrpSpPr>
          <p:cNvPr id="17411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17412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8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17430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31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419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1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17428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9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22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7426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7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23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7424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5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433" name="Group 47"/>
          <p:cNvGrpSpPr>
            <a:grpSpLocks/>
          </p:cNvGrpSpPr>
          <p:nvPr/>
        </p:nvGrpSpPr>
        <p:grpSpPr bwMode="auto">
          <a:xfrm rot="-16348967">
            <a:off x="7724775" y="5461000"/>
            <a:ext cx="546100" cy="1524000"/>
            <a:chOff x="3797" y="754"/>
            <a:chExt cx="852" cy="1931"/>
          </a:xfrm>
        </p:grpSpPr>
        <p:sp>
          <p:nvSpPr>
            <p:cNvPr id="17434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2" y="2313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436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7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411413" y="1628775"/>
          <a:ext cx="3790950" cy="1223963"/>
        </p:xfrm>
        <a:graphic>
          <a:graphicData uri="http://schemas.openxmlformats.org/presentationml/2006/ole">
            <p:oleObj spid="_x0000_s5124" name="Формула" r:id="rId3" imgW="1599120" imgH="495360" progId="Equation.3">
              <p:embed/>
            </p:oleObj>
          </a:graphicData>
        </a:graphic>
      </p:graphicFrame>
      <p:sp>
        <p:nvSpPr>
          <p:cNvPr id="1720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213100"/>
            <a:ext cx="8553450" cy="3228975"/>
          </a:xfrm>
        </p:spPr>
        <p:txBody>
          <a:bodyPr/>
          <a:lstStyle/>
          <a:p>
            <a:pPr marL="273050" indent="-273050" eaLnBrk="1" hangingPunct="1">
              <a:lnSpc>
                <a:spcPct val="6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Прочитайте дроби.</a:t>
            </a: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правильные дроби.</a:t>
            </a: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дроби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называют правильными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неправильные дроби.</a:t>
            </a: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дроби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называют неправильными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ru-RU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60000"/>
              </a:lnSpc>
            </a:pPr>
            <a:endParaRPr lang="ru-RU" sz="1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234" y="383524"/>
            <a:ext cx="46646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устно!</a:t>
            </a:r>
          </a:p>
        </p:txBody>
      </p:sp>
      <p:grpSp>
        <p:nvGrpSpPr>
          <p:cNvPr id="5127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5129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5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147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8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6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8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145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39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143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40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141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512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4959" y="297641"/>
            <a:ext cx="46646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устно!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304800" y="1143000"/>
            <a:ext cx="8553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сравнить дроби с одинаковыми знаменателями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сравнить дроби с одинаковыми числителями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дробь больше: правильная или неправильная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Сравните:</a:t>
            </a:r>
          </a:p>
          <a:p>
            <a:pPr marL="273050" indent="-27305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</a:pP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</a:pPr>
            <a: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63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0771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3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4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5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6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77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0789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0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78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9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80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0787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8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81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0785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6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82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0783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4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076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2037" name="Object 40"/>
          <p:cNvGraphicFramePr>
            <a:graphicFrameLocks noChangeAspect="1"/>
          </p:cNvGraphicFramePr>
          <p:nvPr/>
        </p:nvGraphicFramePr>
        <p:xfrm>
          <a:off x="323850" y="3213100"/>
          <a:ext cx="8305800" cy="1817688"/>
        </p:xfrm>
        <a:graphic>
          <a:graphicData uri="http://schemas.openxmlformats.org/presentationml/2006/ole">
            <p:oleObj spid="_x0000_s30760" name="Формула" r:id="rId4" imgW="2463800" imgH="812800" progId="Equation.3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>
          <a:xfrm>
            <a:off x="4211638" y="4149725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4"/>
          <p:cNvSpPr/>
          <p:nvPr/>
        </p:nvSpPr>
        <p:spPr>
          <a:xfrm>
            <a:off x="1476375" y="3284538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вал 14"/>
          <p:cNvSpPr/>
          <p:nvPr/>
        </p:nvSpPr>
        <p:spPr>
          <a:xfrm>
            <a:off x="4427538" y="3284538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вал 14"/>
          <p:cNvSpPr/>
          <p:nvPr/>
        </p:nvSpPr>
        <p:spPr>
          <a:xfrm>
            <a:off x="1476375" y="4221163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Овал 14"/>
          <p:cNvSpPr>
            <a:spLocks noChangeArrowheads="1"/>
          </p:cNvSpPr>
          <p:nvPr/>
        </p:nvSpPr>
        <p:spPr bwMode="auto">
          <a:xfrm rot="10800000">
            <a:off x="7092950" y="3284538"/>
            <a:ext cx="758825" cy="838200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Овал 14"/>
          <p:cNvSpPr>
            <a:spLocks noChangeArrowheads="1"/>
          </p:cNvSpPr>
          <p:nvPr/>
        </p:nvSpPr>
        <p:spPr bwMode="auto">
          <a:xfrm rot="10800000">
            <a:off x="7092950" y="4221163"/>
            <a:ext cx="758825" cy="838200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1" name="Object 1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55875" y="2133600"/>
          <a:ext cx="6096000" cy="1487488"/>
        </p:xfrm>
        <a:graphic>
          <a:graphicData uri="http://schemas.openxmlformats.org/presentationml/2006/ole">
            <p:oleObj spid="_x0000_s8211" name="Формула" r:id="rId3" imgW="51565320" imgH="12588840" progId="Equation.3">
              <p:embed/>
            </p:oleObj>
          </a:graphicData>
        </a:graphic>
      </p:graphicFrame>
      <p:pic>
        <p:nvPicPr>
          <p:cNvPr id="8219" name="Picture 16" descr="j03008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3048000"/>
            <a:ext cx="1814513" cy="1576388"/>
          </a:xfrm>
        </p:spPr>
      </p:pic>
      <p:graphicFrame>
        <p:nvGraphicFramePr>
          <p:cNvPr id="14358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73213" y="5589588"/>
          <a:ext cx="649287" cy="1006475"/>
        </p:xfrm>
        <a:graphic>
          <a:graphicData uri="http://schemas.openxmlformats.org/presentationml/2006/ole">
            <p:oleObj spid="_x0000_s8212" name="Формула" r:id="rId5" imgW="317160" imgH="495360" progId="Equation.3">
              <p:embed/>
            </p:oleObj>
          </a:graphicData>
        </a:graphic>
      </p:graphicFrame>
      <p:graphicFrame>
        <p:nvGraphicFramePr>
          <p:cNvPr id="14361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19338" y="5373688"/>
          <a:ext cx="788987" cy="1223962"/>
        </p:xfrm>
        <a:graphic>
          <a:graphicData uri="http://schemas.openxmlformats.org/presentationml/2006/ole">
            <p:oleObj spid="_x0000_s8213" name="Формула" r:id="rId6" imgW="317160" imgH="495360" progId="Equation.3">
              <p:embed/>
            </p:oleObj>
          </a:graphicData>
        </a:graphic>
      </p:graphicFrame>
      <p:graphicFrame>
        <p:nvGraphicFramePr>
          <p:cNvPr id="14355" name="Object 22"/>
          <p:cNvGraphicFramePr>
            <a:graphicFrameLocks noChangeAspect="1"/>
          </p:cNvGraphicFramePr>
          <p:nvPr/>
        </p:nvGraphicFramePr>
        <p:xfrm>
          <a:off x="990600" y="5791200"/>
          <a:ext cx="412750" cy="790575"/>
        </p:xfrm>
        <a:graphic>
          <a:graphicData uri="http://schemas.openxmlformats.org/presentationml/2006/ole">
            <p:oleObj spid="_x0000_s8214" name="Формула" r:id="rId7" imgW="317160" imgH="495360" progId="Equation.3">
              <p:embed/>
            </p:oleObj>
          </a:graphicData>
        </a:graphic>
      </p:graphicFrame>
      <p:graphicFrame>
        <p:nvGraphicFramePr>
          <p:cNvPr id="14364" name="Object 23"/>
          <p:cNvGraphicFramePr>
            <a:graphicFrameLocks noChangeAspect="1"/>
          </p:cNvGraphicFramePr>
          <p:nvPr/>
        </p:nvGraphicFramePr>
        <p:xfrm>
          <a:off x="3276600" y="5257800"/>
          <a:ext cx="831850" cy="1295400"/>
        </p:xfrm>
        <a:graphic>
          <a:graphicData uri="http://schemas.openxmlformats.org/presentationml/2006/ole">
            <p:oleObj spid="_x0000_s8215" name="Формула" r:id="rId8" imgW="317160" imgH="495360" progId="Equation.3">
              <p:embed/>
            </p:oleObj>
          </a:graphicData>
        </a:graphic>
      </p:graphicFrame>
      <p:graphicFrame>
        <p:nvGraphicFramePr>
          <p:cNvPr id="14365" name="Object 24"/>
          <p:cNvGraphicFramePr>
            <a:graphicFrameLocks noChangeAspect="1"/>
          </p:cNvGraphicFramePr>
          <p:nvPr/>
        </p:nvGraphicFramePr>
        <p:xfrm>
          <a:off x="4232275" y="4941888"/>
          <a:ext cx="1023938" cy="1511300"/>
        </p:xfrm>
        <a:graphic>
          <a:graphicData uri="http://schemas.openxmlformats.org/presentationml/2006/ole">
            <p:oleObj spid="_x0000_s8216" name="Формула" r:id="rId9" imgW="330120" imgH="495360" progId="Equation.3">
              <p:embed/>
            </p:oleObj>
          </a:graphicData>
        </a:graphic>
      </p:graphicFrame>
      <p:graphicFrame>
        <p:nvGraphicFramePr>
          <p:cNvPr id="14366" name="Object 25"/>
          <p:cNvGraphicFramePr>
            <a:graphicFrameLocks noChangeAspect="1"/>
          </p:cNvGraphicFramePr>
          <p:nvPr/>
        </p:nvGraphicFramePr>
        <p:xfrm>
          <a:off x="5207000" y="4797425"/>
          <a:ext cx="1208088" cy="1654175"/>
        </p:xfrm>
        <a:graphic>
          <a:graphicData uri="http://schemas.openxmlformats.org/presentationml/2006/ole">
            <p:oleObj spid="_x0000_s8217" name="Формула" r:id="rId10" imgW="317160" imgH="495360" progId="Equation.3">
              <p:embed/>
            </p:oleObj>
          </a:graphicData>
        </a:graphic>
      </p:graphicFrame>
      <p:graphicFrame>
        <p:nvGraphicFramePr>
          <p:cNvPr id="14367" name="Object 26"/>
          <p:cNvGraphicFramePr>
            <a:graphicFrameLocks noChangeAspect="1"/>
          </p:cNvGraphicFramePr>
          <p:nvPr/>
        </p:nvGraphicFramePr>
        <p:xfrm>
          <a:off x="6227763" y="4437063"/>
          <a:ext cx="1277937" cy="2087562"/>
        </p:xfrm>
        <a:graphic>
          <a:graphicData uri="http://schemas.openxmlformats.org/presentationml/2006/ole">
            <p:oleObj spid="_x0000_s8218" name="Формула" r:id="rId11" imgW="291960" imgH="495360" progId="Equation.3">
              <p:embed/>
            </p:oleObj>
          </a:graphicData>
        </a:graphic>
      </p:graphicFrame>
      <p:grpSp>
        <p:nvGrpSpPr>
          <p:cNvPr id="8220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8233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39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8251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2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240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42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8249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50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43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8247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8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244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8245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6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1447800" y="1219200"/>
            <a:ext cx="582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Расположите дроби в порядке возрастания: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4959" y="297641"/>
            <a:ext cx="46646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устно!</a:t>
            </a:r>
          </a:p>
        </p:txBody>
      </p:sp>
      <p:grpSp>
        <p:nvGrpSpPr>
          <p:cNvPr id="8223" name="Group 47"/>
          <p:cNvGrpSpPr>
            <a:grpSpLocks/>
          </p:cNvGrpSpPr>
          <p:nvPr/>
        </p:nvGrpSpPr>
        <p:grpSpPr bwMode="auto">
          <a:xfrm rot="5236992">
            <a:off x="7956550" y="5607050"/>
            <a:ext cx="546100" cy="1524000"/>
            <a:chOff x="3797" y="754"/>
            <a:chExt cx="852" cy="1931"/>
          </a:xfrm>
        </p:grpSpPr>
        <p:sp>
          <p:nvSpPr>
            <p:cNvPr id="8229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27" y="2326"/>
              <a:ext cx="215" cy="364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31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24" name="Group 52"/>
          <p:cNvGrpSpPr>
            <a:grpSpLocks/>
          </p:cNvGrpSpPr>
          <p:nvPr/>
        </p:nvGrpSpPr>
        <p:grpSpPr bwMode="auto">
          <a:xfrm rot="4474191">
            <a:off x="8144669" y="5083969"/>
            <a:ext cx="596900" cy="1401762"/>
            <a:chOff x="3797" y="754"/>
            <a:chExt cx="852" cy="1931"/>
          </a:xfrm>
        </p:grpSpPr>
        <p:sp>
          <p:nvSpPr>
            <p:cNvPr id="8225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18" y="2312"/>
              <a:ext cx="215" cy="374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27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227195"/>
            <a:ext cx="554461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устно!</a:t>
            </a:r>
          </a:p>
        </p:txBody>
      </p:sp>
      <p:grpSp>
        <p:nvGrpSpPr>
          <p:cNvPr id="34863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4872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4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5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7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78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4890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91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879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0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81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4888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9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882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4886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7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883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4884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85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486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5" name="Rectangle 34"/>
          <p:cNvSpPr>
            <a:spLocks noChangeArrowheads="1"/>
          </p:cNvSpPr>
          <p:nvPr/>
        </p:nvSpPr>
        <p:spPr bwMode="auto">
          <a:xfrm rot="10792226" flipV="1">
            <a:off x="5410200" y="4343400"/>
            <a:ext cx="2593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34866" name="Rectangle 39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67" name="Text Box 72"/>
          <p:cNvSpPr txBox="1">
            <a:spLocks noChangeArrowheads="1"/>
          </p:cNvSpPr>
          <p:nvPr/>
        </p:nvSpPr>
        <p:spPr bwMode="auto">
          <a:xfrm>
            <a:off x="3006725" y="1025525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Предложен ряд чисел:</a:t>
            </a:r>
          </a:p>
        </p:txBody>
      </p:sp>
      <p:sp>
        <p:nvSpPr>
          <p:cNvPr id="29769" name="Text Box 73"/>
          <p:cNvSpPr txBox="1">
            <a:spLocks noChangeArrowheads="1"/>
          </p:cNvSpPr>
          <p:nvPr/>
        </p:nvSpPr>
        <p:spPr bwMode="auto">
          <a:xfrm>
            <a:off x="609600" y="2819400"/>
            <a:ext cx="738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Разбейте числа на группы по определенным признакам</a:t>
            </a:r>
          </a:p>
        </p:txBody>
      </p:sp>
      <p:graphicFrame>
        <p:nvGraphicFramePr>
          <p:cNvPr id="29773" name="Object 35"/>
          <p:cNvGraphicFramePr>
            <a:graphicFrameLocks noChangeAspect="1"/>
          </p:cNvGraphicFramePr>
          <p:nvPr/>
        </p:nvGraphicFramePr>
        <p:xfrm>
          <a:off x="474663" y="1484313"/>
          <a:ext cx="449262" cy="936625"/>
        </p:xfrm>
        <a:graphic>
          <a:graphicData uri="http://schemas.openxmlformats.org/presentationml/2006/ole">
            <p:oleObj spid="_x0000_s34851" name="Формула" r:id="rId4" imgW="177646" imgH="393359" progId="Equation.3">
              <p:embed/>
            </p:oleObj>
          </a:graphicData>
        </a:graphic>
      </p:graphicFrame>
      <p:graphicFrame>
        <p:nvGraphicFramePr>
          <p:cNvPr id="29774" name="Object 36"/>
          <p:cNvGraphicFramePr>
            <a:graphicFrameLocks noChangeAspect="1"/>
          </p:cNvGraphicFramePr>
          <p:nvPr/>
        </p:nvGraphicFramePr>
        <p:xfrm>
          <a:off x="1116013" y="1484313"/>
          <a:ext cx="442912" cy="893762"/>
        </p:xfrm>
        <a:graphic>
          <a:graphicData uri="http://schemas.openxmlformats.org/presentationml/2006/ole">
            <p:oleObj spid="_x0000_s34852" name="Формула" r:id="rId5" imgW="190417" imgH="393529" progId="Equation.3">
              <p:embed/>
            </p:oleObj>
          </a:graphicData>
        </a:graphic>
      </p:graphicFrame>
      <p:graphicFrame>
        <p:nvGraphicFramePr>
          <p:cNvPr id="29775" name="Object 37"/>
          <p:cNvGraphicFramePr>
            <a:graphicFrameLocks noChangeAspect="1"/>
          </p:cNvGraphicFramePr>
          <p:nvPr/>
        </p:nvGraphicFramePr>
        <p:xfrm>
          <a:off x="1835150" y="1484313"/>
          <a:ext cx="450850" cy="936625"/>
        </p:xfrm>
        <a:graphic>
          <a:graphicData uri="http://schemas.openxmlformats.org/presentationml/2006/ole">
            <p:oleObj spid="_x0000_s34853" name="Формула" r:id="rId6" imgW="190417" imgH="393529" progId="Equation.3">
              <p:embed/>
            </p:oleObj>
          </a:graphicData>
        </a:graphic>
      </p:graphicFrame>
      <p:graphicFrame>
        <p:nvGraphicFramePr>
          <p:cNvPr id="29776" name="Object 38"/>
          <p:cNvGraphicFramePr>
            <a:graphicFrameLocks noChangeAspect="1"/>
          </p:cNvGraphicFramePr>
          <p:nvPr/>
        </p:nvGraphicFramePr>
        <p:xfrm>
          <a:off x="2627313" y="1773238"/>
          <a:ext cx="350837" cy="425450"/>
        </p:xfrm>
        <a:graphic>
          <a:graphicData uri="http://schemas.openxmlformats.org/presentationml/2006/ole">
            <p:oleObj spid="_x0000_s34854" name="Формула" r:id="rId7" imgW="164885" imgH="164885" progId="Equation.3">
              <p:embed/>
            </p:oleObj>
          </a:graphicData>
        </a:graphic>
      </p:graphicFrame>
      <p:graphicFrame>
        <p:nvGraphicFramePr>
          <p:cNvPr id="29777" name="Object 39"/>
          <p:cNvGraphicFramePr>
            <a:graphicFrameLocks noChangeAspect="1"/>
          </p:cNvGraphicFramePr>
          <p:nvPr/>
        </p:nvGraphicFramePr>
        <p:xfrm>
          <a:off x="3348038" y="1484313"/>
          <a:ext cx="436562" cy="904875"/>
        </p:xfrm>
        <a:graphic>
          <a:graphicData uri="http://schemas.openxmlformats.org/presentationml/2006/ole">
            <p:oleObj spid="_x0000_s34855" name="Формула" r:id="rId8" imgW="190417" imgH="393529" progId="Equation.3">
              <p:embed/>
            </p:oleObj>
          </a:graphicData>
        </a:graphic>
      </p:graphicFrame>
      <p:graphicFrame>
        <p:nvGraphicFramePr>
          <p:cNvPr id="29778" name="Object 40"/>
          <p:cNvGraphicFramePr>
            <a:graphicFrameLocks noChangeAspect="1"/>
          </p:cNvGraphicFramePr>
          <p:nvPr/>
        </p:nvGraphicFramePr>
        <p:xfrm>
          <a:off x="4067175" y="1800225"/>
          <a:ext cx="341313" cy="400050"/>
        </p:xfrm>
        <a:graphic>
          <a:graphicData uri="http://schemas.openxmlformats.org/presentationml/2006/ole">
            <p:oleObj spid="_x0000_s34856" name="Формула" r:id="rId9" imgW="152202" imgH="177569" progId="Equation.3">
              <p:embed/>
            </p:oleObj>
          </a:graphicData>
        </a:graphic>
      </p:graphicFrame>
      <p:graphicFrame>
        <p:nvGraphicFramePr>
          <p:cNvPr id="29779" name="Object 41"/>
          <p:cNvGraphicFramePr>
            <a:graphicFrameLocks noChangeAspect="1"/>
          </p:cNvGraphicFramePr>
          <p:nvPr/>
        </p:nvGraphicFramePr>
        <p:xfrm>
          <a:off x="4787900" y="1557338"/>
          <a:ext cx="398463" cy="877887"/>
        </p:xfrm>
        <a:graphic>
          <a:graphicData uri="http://schemas.openxmlformats.org/presentationml/2006/ole">
            <p:oleObj spid="_x0000_s34857" name="Формула" r:id="rId10" imgW="177646" imgH="393359" progId="Equation.3">
              <p:embed/>
            </p:oleObj>
          </a:graphicData>
        </a:graphic>
      </p:graphicFrame>
      <p:graphicFrame>
        <p:nvGraphicFramePr>
          <p:cNvPr id="29780" name="Object 42"/>
          <p:cNvGraphicFramePr>
            <a:graphicFrameLocks noChangeAspect="1"/>
          </p:cNvGraphicFramePr>
          <p:nvPr/>
        </p:nvGraphicFramePr>
        <p:xfrm>
          <a:off x="5495925" y="1803400"/>
          <a:ext cx="315913" cy="441325"/>
        </p:xfrm>
        <a:graphic>
          <a:graphicData uri="http://schemas.openxmlformats.org/presentationml/2006/ole">
            <p:oleObj spid="_x0000_s34858" name="Формула" r:id="rId11" imgW="164814" imgH="177492" progId="Equation.3">
              <p:embed/>
            </p:oleObj>
          </a:graphicData>
        </a:graphic>
      </p:graphicFrame>
      <p:graphicFrame>
        <p:nvGraphicFramePr>
          <p:cNvPr id="29781" name="Object 43"/>
          <p:cNvGraphicFramePr>
            <a:graphicFrameLocks noChangeAspect="1"/>
          </p:cNvGraphicFramePr>
          <p:nvPr/>
        </p:nvGraphicFramePr>
        <p:xfrm>
          <a:off x="6075363" y="1557338"/>
          <a:ext cx="485775" cy="792162"/>
        </p:xfrm>
        <a:graphic>
          <a:graphicData uri="http://schemas.openxmlformats.org/presentationml/2006/ole">
            <p:oleObj spid="_x0000_s34859" name="Формула" r:id="rId12" imgW="241195" imgH="393529" progId="Equation.3">
              <p:embed/>
            </p:oleObj>
          </a:graphicData>
        </a:graphic>
      </p:graphicFrame>
      <p:graphicFrame>
        <p:nvGraphicFramePr>
          <p:cNvPr id="29782" name="Object 44"/>
          <p:cNvGraphicFramePr>
            <a:graphicFrameLocks noChangeAspect="1"/>
          </p:cNvGraphicFramePr>
          <p:nvPr/>
        </p:nvGraphicFramePr>
        <p:xfrm>
          <a:off x="6872288" y="1557338"/>
          <a:ext cx="296862" cy="838200"/>
        </p:xfrm>
        <a:graphic>
          <a:graphicData uri="http://schemas.openxmlformats.org/presentationml/2006/ole">
            <p:oleObj spid="_x0000_s34860" name="Формула" r:id="rId13" imgW="139639" imgH="393529" progId="Equation.3">
              <p:embed/>
            </p:oleObj>
          </a:graphicData>
        </a:graphic>
      </p:graphicFrame>
      <p:graphicFrame>
        <p:nvGraphicFramePr>
          <p:cNvPr id="29783" name="Object 45"/>
          <p:cNvGraphicFramePr>
            <a:graphicFrameLocks noChangeAspect="1"/>
          </p:cNvGraphicFramePr>
          <p:nvPr/>
        </p:nvGraphicFramePr>
        <p:xfrm>
          <a:off x="7648575" y="1557338"/>
          <a:ext cx="398463" cy="820737"/>
        </p:xfrm>
        <a:graphic>
          <a:graphicData uri="http://schemas.openxmlformats.org/presentationml/2006/ole">
            <p:oleObj spid="_x0000_s34861" name="Формула" r:id="rId14" imgW="190417" imgH="393529" progId="Equation.3">
              <p:embed/>
            </p:oleObj>
          </a:graphicData>
        </a:graphic>
      </p:graphicFrame>
      <p:sp>
        <p:nvSpPr>
          <p:cNvPr id="29784" name="Text Box 88"/>
          <p:cNvSpPr txBox="1">
            <a:spLocks noChangeArrowheads="1"/>
          </p:cNvSpPr>
          <p:nvPr/>
        </p:nvSpPr>
        <p:spPr bwMode="auto">
          <a:xfrm>
            <a:off x="3962400" y="36576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правильные дроби</a:t>
            </a:r>
          </a:p>
        </p:txBody>
      </p:sp>
      <p:sp>
        <p:nvSpPr>
          <p:cNvPr id="29785" name="Text Box 89"/>
          <p:cNvSpPr txBox="1">
            <a:spLocks noChangeArrowheads="1"/>
          </p:cNvSpPr>
          <p:nvPr/>
        </p:nvSpPr>
        <p:spPr bwMode="auto">
          <a:xfrm>
            <a:off x="2484438" y="4581525"/>
            <a:ext cx="307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неправильные дроби</a:t>
            </a:r>
          </a:p>
        </p:txBody>
      </p:sp>
      <p:sp>
        <p:nvSpPr>
          <p:cNvPr id="29786" name="Text Box 90"/>
          <p:cNvSpPr txBox="1">
            <a:spLocks noChangeArrowheads="1"/>
          </p:cNvSpPr>
          <p:nvPr/>
        </p:nvSpPr>
        <p:spPr bwMode="auto">
          <a:xfrm>
            <a:off x="2195513" y="537368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натуральные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03316 0.30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4774 0.31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23646 0.312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4 0.00857 L -0.34462 0.3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1019 L -0.43507 0.309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01227 L -0.44879 0.30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0532 L -0.16632 0.4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7441 0.4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552 0.53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35712 0.533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45677 0.530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9" grpId="0"/>
      <p:bldP spid="29784" grpId="0"/>
      <p:bldP spid="29785" grpId="0"/>
      <p:bldP spid="297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2"/>
          <p:cNvSpPr>
            <a:spLocks noChangeArrowheads="1"/>
          </p:cNvSpPr>
          <p:nvPr/>
        </p:nvSpPr>
        <p:spPr bwMode="auto">
          <a:xfrm>
            <a:off x="2057400" y="6096000"/>
            <a:ext cx="354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 rot="10800000" flipV="1">
            <a:off x="755650" y="2492375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«Сложение и вычитание дробей с одинаковыми знаменателями»</a:t>
            </a:r>
          </a:p>
        </p:txBody>
      </p:sp>
      <p:grpSp>
        <p:nvGrpSpPr>
          <p:cNvPr id="35843" name="Group 1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588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9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590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9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9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590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9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590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9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589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844" name="Group 38"/>
          <p:cNvGrpSpPr>
            <a:grpSpLocks/>
          </p:cNvGrpSpPr>
          <p:nvPr/>
        </p:nvGrpSpPr>
        <p:grpSpPr bwMode="auto">
          <a:xfrm rot="366378">
            <a:off x="228600" y="5105400"/>
            <a:ext cx="673100" cy="1612900"/>
            <a:chOff x="746" y="796"/>
            <a:chExt cx="903" cy="1999"/>
          </a:xfrm>
        </p:grpSpPr>
        <p:sp>
          <p:nvSpPr>
            <p:cNvPr id="35878" name="Freeform 39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 rot="78698">
              <a:off x="1425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880" name="Freeform 41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81" name="Group 42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35882" name="Freeform 43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883" name="Group 44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35884" name="Freeform 45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5" name="Oval 46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5845" name="Group 52"/>
          <p:cNvGrpSpPr>
            <a:grpSpLocks/>
          </p:cNvGrpSpPr>
          <p:nvPr/>
        </p:nvGrpSpPr>
        <p:grpSpPr bwMode="auto">
          <a:xfrm rot="-3215424">
            <a:off x="1229519" y="5858669"/>
            <a:ext cx="596900" cy="1401762"/>
            <a:chOff x="3797" y="754"/>
            <a:chExt cx="852" cy="1931"/>
          </a:xfrm>
        </p:grpSpPr>
        <p:sp>
          <p:nvSpPr>
            <p:cNvPr id="35874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876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46" name="Group 47"/>
          <p:cNvGrpSpPr>
            <a:grpSpLocks/>
          </p:cNvGrpSpPr>
          <p:nvPr/>
        </p:nvGrpSpPr>
        <p:grpSpPr bwMode="auto">
          <a:xfrm rot="-4863340">
            <a:off x="1631950" y="5530850"/>
            <a:ext cx="546100" cy="1524000"/>
            <a:chOff x="3797" y="754"/>
            <a:chExt cx="852" cy="1931"/>
          </a:xfrm>
        </p:grpSpPr>
        <p:sp>
          <p:nvSpPr>
            <p:cNvPr id="35870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872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47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5850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56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5868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9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57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59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5866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7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60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5864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5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61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5862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3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584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3163888" y="1125538"/>
            <a:ext cx="29781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513" y="4926013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0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37894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0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7912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3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01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3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7910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1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904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7908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9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905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7906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7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4013" y="1947863"/>
            <a:ext cx="8553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1. Сформулировать правила сложения и вычитания дробей с одинаковыми знаменателями.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4013" y="3848100"/>
            <a:ext cx="6918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Научиться складывать и вычитать дроби с одинаковыми знаменателями.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2051050" y="909638"/>
            <a:ext cx="547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</p:txBody>
      </p:sp>
      <p:grpSp>
        <p:nvGrpSpPr>
          <p:cNvPr id="37915" name="Group 52"/>
          <p:cNvGrpSpPr>
            <a:grpSpLocks/>
          </p:cNvGrpSpPr>
          <p:nvPr/>
        </p:nvGrpSpPr>
        <p:grpSpPr bwMode="auto">
          <a:xfrm rot="-6085796">
            <a:off x="726282" y="289718"/>
            <a:ext cx="596900" cy="1401763"/>
            <a:chOff x="3797" y="754"/>
            <a:chExt cx="852" cy="1931"/>
          </a:xfrm>
        </p:grpSpPr>
        <p:sp>
          <p:nvSpPr>
            <p:cNvPr id="37916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0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918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theme/theme1.xml><?xml version="1.0" encoding="utf-8"?>
<a:theme xmlns:a="http://schemas.openxmlformats.org/drawingml/2006/main" name="Аксен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Аксенова</Template>
  <TotalTime>592</TotalTime>
  <Words>443</Words>
  <Application>Microsoft Office PowerPoint</Application>
  <PresentationFormat>Экран (4:3)</PresentationFormat>
  <Paragraphs>192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Wingdings</vt:lpstr>
      <vt:lpstr>Times New Roman Cyr</vt:lpstr>
      <vt:lpstr>Calibri</vt:lpstr>
      <vt:lpstr>Аксенова</vt:lpstr>
      <vt:lpstr>Формула</vt:lpstr>
      <vt:lpstr>Слайд 1</vt:lpstr>
      <vt:lpstr>Слайд 2</vt:lpstr>
      <vt:lpstr>Цели урока: </vt:lpstr>
      <vt:lpstr>Слайд 4</vt:lpstr>
      <vt:lpstr>Слайд 5</vt:lpstr>
      <vt:lpstr>Слайд 6</vt:lpstr>
      <vt:lpstr>Слайд 7</vt:lpstr>
      <vt:lpstr>Слайд 8</vt:lpstr>
      <vt:lpstr>Слайд 9</vt:lpstr>
      <vt:lpstr>Тому Сойеру необходимо покрасить забор из 9 досок. Он покрасил 2 доски забора, а после «уступил» это занятие другим мальчикам, которые покрасили 5 досок забора. Какую часть забора они покрасили вместе?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38</cp:revision>
  <cp:lastPrinted>1601-01-01T00:00:00Z</cp:lastPrinted>
  <dcterms:created xsi:type="dcterms:W3CDTF">2015-03-17T05:47:57Z</dcterms:created>
  <dcterms:modified xsi:type="dcterms:W3CDTF">2015-03-18T19:26:25Z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