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78" r:id="rId7"/>
    <p:sldId id="279" r:id="rId8"/>
    <p:sldId id="280" r:id="rId9"/>
    <p:sldId id="270" r:id="rId10"/>
    <p:sldId id="259" r:id="rId11"/>
    <p:sldId id="264" r:id="rId12"/>
    <p:sldId id="281" r:id="rId13"/>
    <p:sldId id="265" r:id="rId14"/>
    <p:sldId id="268" r:id="rId15"/>
    <p:sldId id="269" r:id="rId16"/>
    <p:sldId id="282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5;&#1088;&#1077;&#1087;&#1086;&#1076;&#1072;&#1074;&#1072;&#1090;&#1077;&#1083;&#1100;\Documents\&#1052;&#1059;&#1047;&#1067;&#1050;&#1040;%20-%20&#1042;&#1057;&#1058;&#1040;&#1042;&#1050;&#1048;\vorobei.mp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8;&#1077;&#1087;&#1086;&#1076;&#1072;&#1074;&#1072;&#1090;&#1077;&#1083;&#1100;\Documents\&#1052;&#1059;&#1047;&#1067;&#1050;&#1040;%20-%20&#1042;&#1057;&#1058;&#1040;&#1042;&#1050;&#1048;\soroka.mp3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8;&#1077;&#1087;&#1086;&#1076;&#1072;&#1074;&#1072;&#1090;&#1077;&#1083;&#1100;\Documents\&#1052;&#1059;&#1047;&#1067;&#1050;&#1040;%20-%20&#1042;&#1057;&#1058;&#1040;&#1042;&#1050;&#1048;\vorona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3568" y="476672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Propisi" pitchFamily="2" charset="0"/>
              </a:rPr>
              <a:t>     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Propisi" pitchFamily="2" charset="0"/>
              </a:rPr>
              <a:t>СОЧИНЕНИЕ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  <a:latin typeface="Propisi" pitchFamily="2" charset="0"/>
            </a:endParaRPr>
          </a:p>
        </p:txBody>
      </p:sp>
      <p:pic>
        <p:nvPicPr>
          <p:cNvPr id="6" name="Picture 8" descr="C:\Documents and Settings\Кузнецова ЕА\Мои документы\Мои рисунки\Рисунок2 [320x20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608512" cy="28699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Преподаватель\Desktop\i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301208"/>
            <a:ext cx="1874143" cy="1238421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640" y="1052736"/>
            <a:ext cx="62646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Propisi" pitchFamily="2" charset="0"/>
              </a:rPr>
              <a:t> 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Propisi" pitchFamily="2" charset="0"/>
              </a:rPr>
              <a:t>(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Propisi" pitchFamily="2" charset="0"/>
              </a:rPr>
              <a:t>творческая работа)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51720" y="620688"/>
            <a:ext cx="50321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ea typeface="Cambria Math" pitchFamily="18" charset="0"/>
              </a:rPr>
              <a:t>Опиши  рисунок</a:t>
            </a:r>
            <a:endParaRPr lang="ru-RU" sz="4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  <p:pic>
        <p:nvPicPr>
          <p:cNvPr id="4" name="Picture 4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188" y="1522728"/>
            <a:ext cx="6469346" cy="37784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4077072"/>
            <a:ext cx="6696744" cy="252028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Какое время года  наступило?</a:t>
            </a: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Куда отправились дети?</a:t>
            </a: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Как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выглядит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осенний лес?</a:t>
            </a: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Что дети  делали в лесу?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4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69346" cy="37784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2664296" cy="12024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ТЕКСТ-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СООБЩЕНИЕ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340768"/>
            <a:ext cx="2376264" cy="12024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ТЕКСТ-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ОПИСАНИЕ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340768"/>
            <a:ext cx="3275856" cy="12024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ТЕКСТ-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РАССУЖДЕНИЕ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861048"/>
            <a:ext cx="2736304" cy="2160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entury Schoolbook" pitchFamily="18" charset="0"/>
              </a:rPr>
              <a:t>ЧТО  ПРОИЗОШЛО?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</a:rPr>
              <a:t>(СОБЫТИЕ,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</a:rPr>
              <a:t>ДЕЙСТВИЕ)</a:t>
            </a:r>
            <a:endParaRPr lang="ru-RU" sz="2400" b="1" dirty="0"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861048"/>
            <a:ext cx="2592288" cy="21602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entury Schoolbook" pitchFamily="18" charset="0"/>
              </a:rPr>
              <a:t>КАКОЙ?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</a:rPr>
              <a:t>КАКАЯ?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</a:rPr>
              <a:t>(ПРИЗНАК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</a:rPr>
              <a:t>ПРЕДМЕТА)</a:t>
            </a:r>
            <a:endParaRPr lang="ru-RU" sz="2400" b="1" dirty="0">
              <a:latin typeface="Century Schoolbook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3861048"/>
            <a:ext cx="2700808" cy="216024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6600"/>
                  </a:solidFill>
                </a:ln>
                <a:latin typeface="Century Schoolbook" pitchFamily="18" charset="0"/>
              </a:rPr>
              <a:t>ПОЧЕМУ?</a:t>
            </a:r>
          </a:p>
          <a:p>
            <a:pPr algn="ctr"/>
            <a:r>
              <a:rPr lang="ru-RU" sz="2400" b="1" dirty="0" smtClean="0">
                <a:ln>
                  <a:solidFill>
                    <a:srgbClr val="006600"/>
                  </a:solidFill>
                </a:ln>
                <a:latin typeface="Century Schoolbook" pitchFamily="18" charset="0"/>
              </a:rPr>
              <a:t>(ПРИЧИНЫ,</a:t>
            </a:r>
          </a:p>
          <a:p>
            <a:pPr algn="ctr"/>
            <a:r>
              <a:rPr lang="ru-RU" sz="2400" b="1" dirty="0" smtClean="0">
                <a:ln>
                  <a:solidFill>
                    <a:srgbClr val="006600"/>
                  </a:solidFill>
                </a:ln>
                <a:latin typeface="Century Schoolbook" pitchFamily="18" charset="0"/>
              </a:rPr>
              <a:t>ДОКАЗА-</a:t>
            </a:r>
          </a:p>
          <a:p>
            <a:pPr algn="ctr"/>
            <a:r>
              <a:rPr lang="ru-RU" sz="2400" b="1" dirty="0" smtClean="0">
                <a:ln>
                  <a:solidFill>
                    <a:srgbClr val="006600"/>
                  </a:solidFill>
                </a:ln>
                <a:latin typeface="Century Schoolbook" pitchFamily="18" charset="0"/>
              </a:rPr>
              <a:t>ТЕЛЬСТВА)</a:t>
            </a:r>
            <a:endParaRPr lang="ru-RU" sz="2400" b="1" dirty="0">
              <a:ln>
                <a:solidFill>
                  <a:srgbClr val="006600"/>
                </a:solidFill>
              </a:ln>
              <a:latin typeface="Century Schoolbook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475656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99992" y="2780928"/>
            <a:ext cx="484632" cy="97840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80312" y="270892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entury Schoolbook" pitchFamily="18" charset="0"/>
              </a:rPr>
              <a:t>Виды текстов.</a:t>
            </a:r>
            <a:endParaRPr lang="ru-RU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Текст состоит из предложений, которые связаны по смыслу.</a:t>
            </a:r>
            <a:endParaRPr lang="ru-RU" sz="32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4896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  <a:ea typeface="Cambria Math" pitchFamily="18" charset="0"/>
              </a:rPr>
              <a:t>Н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аступила осень.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сеннее  солнышко пригрело  лес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  <a:ea typeface="Cambria Math" pitchFamily="18" charset="0"/>
              </a:rPr>
              <a:t>.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  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  <a:ea typeface="Cambria Math" pitchFamily="18" charset="0"/>
              </a:rPr>
              <a:t>Л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истья покрыли землю  разноцветным ковром.</a:t>
            </a:r>
            <a:br>
              <a:rPr lang="ru-RU" b="1" dirty="0" smtClean="0">
                <a:latin typeface="Century Schoolbook" pitchFamily="18" charset="0"/>
                <a:ea typeface="Cambria Math" pitchFamily="18" charset="0"/>
              </a:rPr>
            </a:b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Р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ебята взяли корзинки и лукошки и отправились за грибами.  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  <a:ea typeface="Cambria Math" pitchFamily="18" charset="0"/>
              </a:rPr>
              <a:t>Г</a:t>
            </a:r>
            <a:r>
              <a:rPr lang="ru-RU" b="1" dirty="0" smtClean="0">
                <a:latin typeface="Century Schoolbook" pitchFamily="18" charset="0"/>
                <a:ea typeface="Cambria Math" pitchFamily="18" charset="0"/>
              </a:rPr>
              <a:t>рибов  было много.  </a:t>
            </a:r>
          </a:p>
          <a:p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  <a:ea typeface="Cambria Math" pitchFamily="18" charset="0"/>
              </a:rPr>
              <a:t>Продолжи текст несколькими предложениями.</a:t>
            </a:r>
            <a:endParaRPr lang="ru-RU" b="1" dirty="0">
              <a:latin typeface="Century Schoolbook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31224" cy="19084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Кузовок – короб из лыка или бересты,   изделие для укладки, носки чего-нибудь.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2808312" cy="2808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996952"/>
            <a:ext cx="2520280" cy="26679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16824" cy="15484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Лукошко – небольшая корзинка сплетённая из прутьев.</a:t>
            </a:r>
            <a:endParaRPr lang="ru-RU" sz="3200" b="1" dirty="0">
              <a:solidFill>
                <a:srgbClr val="C0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5184576" cy="3503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620688"/>
            <a:ext cx="8460432" cy="1800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+mj-cs"/>
              </a:rPr>
              <a:t>Что значит  озаглавить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+mj-cs"/>
              </a:rPr>
              <a:t>текст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+mj-cs"/>
              </a:rPr>
              <a:t>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611560" y="1340768"/>
            <a:ext cx="8229600" cy="20448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44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 pitchFamily="18" charset="0"/>
              </a:rPr>
              <a:t>Кратко назвать тему или основную мысль.</a:t>
            </a:r>
            <a:endParaRPr kumimoji="0" lang="ru-RU" sz="44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Schoolbook" pitchFamily="18" charset="0"/>
            </a:endParaRPr>
          </a:p>
        </p:txBody>
      </p:sp>
      <p:pic>
        <p:nvPicPr>
          <p:cNvPr id="4" name="Picture 4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068960"/>
            <a:ext cx="4357925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3672408" cy="1368152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4000" b="1" i="1" dirty="0" smtClean="0">
                <a:solidFill>
                  <a:srgbClr val="C00000"/>
                </a:solidFill>
              </a:rPr>
              <a:t>     </a:t>
            </a:r>
            <a:r>
              <a:rPr lang="ru-RU" sz="3600" b="1" i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Творческая </a:t>
            </a:r>
            <a:br>
              <a:rPr lang="ru-RU" sz="3600" b="1" i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Century Schoolbook" pitchFamily="18" charset="0"/>
                <a:ea typeface="Cambria Math" pitchFamily="18" charset="0"/>
              </a:rPr>
              <a:t>       работа.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899592" y="2636912"/>
            <a:ext cx="78853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Осеннее </a:t>
            </a:r>
            <a:r>
              <a:rPr lang="ru-RU" sz="2800" b="1" i="1" u="sng" dirty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солнце</a:t>
            </a:r>
            <a:r>
              <a:rPr lang="ru-RU" sz="2800" b="1" i="1" dirty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latin typeface="Century Schoolbook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выглядывает, улыбается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lang="ru-RU" sz="2800" b="1" i="1" dirty="0" smtClean="0">
              <a:solidFill>
                <a:srgbClr val="7030A0"/>
              </a:solidFill>
              <a:latin typeface="Century Schoolbook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из-за туч.</a:t>
            </a:r>
            <a:r>
              <a:rPr lang="ru-RU" sz="2800" b="1" dirty="0">
                <a:latin typeface="Century Schoolbook" pitchFamily="18" charset="0"/>
                <a:ea typeface="Cambria Math" pitchFamily="18" charset="0"/>
              </a:rPr>
              <a:t> 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Иногда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идёт, 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моросит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)мелкий  </a:t>
            </a:r>
            <a:r>
              <a:rPr lang="ru-RU" sz="2800" b="1" i="1" u="sng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дождик.</a:t>
            </a:r>
            <a:r>
              <a:rPr lang="ru-RU" sz="2800" b="1" dirty="0">
                <a:latin typeface="Century Schoolbook" pitchFamily="18" charset="0"/>
                <a:ea typeface="Cambria Math" pitchFamily="18" charset="0"/>
              </a:rPr>
              <a:t> </a:t>
            </a:r>
            <a:endParaRPr lang="ru-RU" sz="2800" b="1" dirty="0" smtClean="0">
              <a:latin typeface="Century Schoolbook" pitchFamily="18" charset="0"/>
              <a:ea typeface="Cambria Math" pitchFamily="18" charset="0"/>
            </a:endParaRPr>
          </a:p>
          <a:p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Холодный </a:t>
            </a:r>
            <a:r>
              <a:rPr lang="ru-RU" sz="2800" b="1" i="1" u="sng" dirty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ветер 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( срывает, кружит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, </a:t>
            </a:r>
            <a:endParaRPr lang="ru-RU" sz="2800" b="1" i="1" dirty="0" smtClean="0">
              <a:solidFill>
                <a:srgbClr val="7030A0"/>
              </a:solidFill>
              <a:latin typeface="Century Schoolbook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дует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ru-RU" sz="2800" b="1" i="1" dirty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последние листья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2800" b="1" i="1" dirty="0" smtClean="0"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Тёплый, осенний, яркое, собрались, собирали, корзинки, красив, удовольствие.</a:t>
            </a:r>
            <a:endParaRPr lang="ru-RU" sz="2800" b="1" dirty="0"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5" name="Picture 4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4357925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6184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Century Schoolbook" pitchFamily="18" charset="0"/>
              </a:rPr>
              <a:t>Чему  учились на  уроке?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4040188" cy="757808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003300"/>
                </a:solidFill>
                <a:latin typeface="Century Schoolbook" pitchFamily="18" charset="0"/>
                <a:ea typeface="Cambria Math" pitchFamily="18" charset="0"/>
              </a:rPr>
              <a:t>ПРЕДЛОЖЕНИЕ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7584" y="2420888"/>
            <a:ext cx="3888432" cy="41044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3200" i="1" dirty="0" smtClean="0">
                <a:solidFill>
                  <a:srgbClr val="990000"/>
                </a:solidFill>
              </a:rPr>
              <a:t> 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</a:rPr>
              <a:t>Несколько </a:t>
            </a:r>
            <a:r>
              <a:rPr lang="ru-RU" sz="2800" b="1" i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слов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</a:rPr>
              <a:t>, связанных между собой по смыслу.</a:t>
            </a:r>
          </a:p>
          <a:p>
            <a:pPr eaLnBrk="1" hangingPunct="1"/>
            <a:r>
              <a:rPr lang="ru-RU" sz="2800" b="1" i="1" dirty="0" smtClean="0">
                <a:latin typeface="Century Schoolbook" pitchFamily="18" charset="0"/>
                <a:ea typeface="Cambria Math" pitchFamily="18" charset="0"/>
              </a:rPr>
              <a:t>Выражает законченную мысль.</a:t>
            </a:r>
          </a:p>
        </p:txBody>
      </p:sp>
      <p:sp>
        <p:nvSpPr>
          <p:cNvPr id="14341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412776"/>
            <a:ext cx="4041775" cy="8298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003300"/>
                </a:solidFill>
                <a:latin typeface="Century Schoolbook" pitchFamily="18" charset="0"/>
                <a:ea typeface="Cambria Math" pitchFamily="18" charset="0"/>
              </a:rPr>
              <a:t>ТЕКСТ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4048" y="2420888"/>
            <a:ext cx="3744416" cy="39604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sz="4000" b="1" i="1" dirty="0" smtClean="0"/>
              <a:t>    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</a:rPr>
              <a:t>Несколько </a:t>
            </a:r>
            <a:r>
              <a:rPr lang="ru-RU" sz="2800" b="1" i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предложений</a:t>
            </a:r>
            <a:r>
              <a:rPr lang="ru-RU" sz="2800" b="1" i="1" dirty="0" smtClean="0">
                <a:latin typeface="Century Schoolbook" pitchFamily="18" charset="0"/>
                <a:ea typeface="Cambria Math" pitchFamily="18" charset="0"/>
              </a:rPr>
              <a:t>, связанных по смыслу и  теме.</a:t>
            </a:r>
          </a:p>
          <a:p>
            <a:pPr eaLnBrk="1" hangingPunct="1">
              <a:buNone/>
            </a:pPr>
            <a:endParaRPr lang="ru-RU" sz="2800" i="1" dirty="0" smtClean="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62000" y="1752600"/>
            <a:ext cx="792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624" y="1844824"/>
            <a:ext cx="655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 err="1" smtClean="0">
                <a:solidFill>
                  <a:srgbClr val="002060"/>
                </a:solidFill>
                <a:latin typeface="Gabriola" pitchFamily="82" charset="0"/>
                <a:ea typeface="Cambria Math" pitchFamily="18" charset="0"/>
                <a:cs typeface="Arial Unicode MS" pitchFamily="34" charset="-128"/>
              </a:rPr>
              <a:t>Сс</a:t>
            </a:r>
            <a:r>
              <a:rPr lang="ru-RU" sz="7200" dirty="0" smtClean="0">
                <a:solidFill>
                  <a:srgbClr val="002060"/>
                </a:solidFill>
                <a:latin typeface="Gabriola" pitchFamily="82" charset="0"/>
                <a:ea typeface="Cambria Math" pitchFamily="18" charset="0"/>
                <a:cs typeface="Arial Unicode MS" pitchFamily="34" charset="-128"/>
              </a:rPr>
              <a:t>  </a:t>
            </a:r>
            <a:r>
              <a:rPr lang="ru-RU" sz="7200" dirty="0" smtClean="0">
                <a:solidFill>
                  <a:srgbClr val="002060"/>
                </a:solidFill>
                <a:latin typeface="Propisi" pitchFamily="2" charset="0"/>
              </a:rPr>
              <a:t>     </a:t>
            </a:r>
            <a:r>
              <a:rPr lang="ru-RU" sz="7200" dirty="0" err="1" smtClean="0">
                <a:solidFill>
                  <a:srgbClr val="002060"/>
                </a:solidFill>
                <a:latin typeface="Gabriola" pitchFamily="82" charset="0"/>
              </a:rPr>
              <a:t>Оо</a:t>
            </a:r>
            <a:endParaRPr lang="ru-RU" sz="7200" dirty="0">
              <a:solidFill>
                <a:srgbClr val="002060"/>
              </a:solidFill>
              <a:latin typeface="Gabriola" pitchFamily="8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55576" y="2636912"/>
            <a:ext cx="792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5576" y="3501008"/>
            <a:ext cx="792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5616" y="2636912"/>
            <a:ext cx="59766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i="1" dirty="0" err="1" smtClean="0">
                <a:solidFill>
                  <a:srgbClr val="002060"/>
                </a:solidFill>
                <a:latin typeface="Segoe Script" pitchFamily="34" charset="0"/>
              </a:rPr>
              <a:t>св</a:t>
            </a:r>
            <a:r>
              <a:rPr lang="ru-RU" sz="7200" i="1" dirty="0" smtClean="0">
                <a:solidFill>
                  <a:srgbClr val="002060"/>
                </a:solidFill>
                <a:latin typeface="Segoe Script" pitchFamily="34" charset="0"/>
              </a:rPr>
              <a:t> </a:t>
            </a:r>
            <a:r>
              <a:rPr lang="ru-RU" sz="7200" i="1" dirty="0" smtClean="0">
                <a:solidFill>
                  <a:srgbClr val="002060"/>
                </a:solidFill>
                <a:latin typeface="Gabriola" pitchFamily="82" charset="0"/>
              </a:rPr>
              <a:t>   </a:t>
            </a:r>
            <a:r>
              <a:rPr lang="ru-RU" sz="7200" i="1" dirty="0" err="1" smtClean="0">
                <a:solidFill>
                  <a:srgbClr val="002060"/>
                </a:solidFill>
                <a:latin typeface="Segoe Script" pitchFamily="34" charset="0"/>
              </a:rPr>
              <a:t>соч</a:t>
            </a:r>
            <a:r>
              <a:rPr lang="ru-RU" sz="7200" i="1" dirty="0" smtClean="0">
                <a:solidFill>
                  <a:srgbClr val="002060"/>
                </a:solidFill>
                <a:latin typeface="Gabriola" pitchFamily="82" charset="0"/>
              </a:rPr>
              <a:t>   </a:t>
            </a:r>
            <a:r>
              <a:rPr lang="ru-RU" sz="7200" i="1" dirty="0" smtClean="0">
                <a:solidFill>
                  <a:srgbClr val="002060"/>
                </a:solidFill>
                <a:latin typeface="Segoe Script" pitchFamily="34" charset="0"/>
              </a:rPr>
              <a:t>ос</a:t>
            </a:r>
            <a:endParaRPr lang="ru-RU" sz="7200" i="1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354162"/>
          </a:xfrm>
        </p:spPr>
        <p:txBody>
          <a:bodyPr/>
          <a:lstStyle/>
          <a:p>
            <a:pPr lvl="0"/>
            <a:r>
              <a:rPr lang="ru-RU" sz="4000" b="1" i="1" dirty="0" smtClean="0">
                <a:solidFill>
                  <a:srgbClr val="C00000"/>
                </a:solidFill>
                <a:latin typeface="Century Schoolbook" pitchFamily="18" charset="0"/>
              </a:rPr>
              <a:t>Минутка чистописания</a:t>
            </a:r>
            <a:br>
              <a:rPr lang="ru-RU" sz="4000" b="1" i="1" dirty="0" smtClean="0">
                <a:solidFill>
                  <a:srgbClr val="C00000"/>
                </a:solidFill>
                <a:latin typeface="Century Schoolbook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969968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Century Schoolbook" pitchFamily="18" charset="0"/>
              </a:rPr>
              <a:t>Словарная работа</a:t>
            </a:r>
          </a:p>
        </p:txBody>
      </p:sp>
      <p:pic>
        <p:nvPicPr>
          <p:cNvPr id="11" name="vorobe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Picture 58" descr="is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340768"/>
            <a:ext cx="3312368" cy="331236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907704" y="3933056"/>
            <a:ext cx="5715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dirty="0" smtClean="0">
                <a:latin typeface="Century Schoolbook" pitchFamily="18" charset="0"/>
                <a:ea typeface="Cambria Math" pitchFamily="18" charset="0"/>
              </a:rPr>
              <a:t>в</a:t>
            </a:r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…</a:t>
            </a:r>
            <a:r>
              <a:rPr lang="ru-RU" sz="8800" dirty="0" smtClean="0">
                <a:latin typeface="Century Schoolbook" pitchFamily="18" charset="0"/>
                <a:ea typeface="Cambria Math" pitchFamily="18" charset="0"/>
              </a:rPr>
              <a:t>робей</a:t>
            </a:r>
            <a:endParaRPr lang="ru-RU" sz="8800" dirty="0"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4005064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8800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403648" y="3933056"/>
            <a:ext cx="6858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dirty="0" smtClean="0">
                <a:latin typeface="Century Schoolbook" pitchFamily="18" charset="0"/>
                <a:ea typeface="Cambria Math" pitchFamily="18" charset="0"/>
              </a:rPr>
              <a:t>с</a:t>
            </a:r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…</a:t>
            </a:r>
            <a:r>
              <a:rPr lang="ru-RU" sz="8800" dirty="0" smtClean="0">
                <a:latin typeface="Century Schoolbook" pitchFamily="18" charset="0"/>
                <a:ea typeface="Cambria Math" pitchFamily="18" charset="0"/>
              </a:rPr>
              <a:t>рока</a:t>
            </a:r>
            <a:endParaRPr lang="ru-RU" sz="8800" dirty="0"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7" name="soro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074" name="Picture 2" descr="C:\Users\Преподаватель\Desktop\i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124744"/>
            <a:ext cx="4753885" cy="29466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75856" y="4005064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8800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971600" y="4005064"/>
            <a:ext cx="7543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dirty="0" smtClean="0">
                <a:latin typeface="Century Schoolbook" pitchFamily="18" charset="0"/>
                <a:ea typeface="Cambria Math" pitchFamily="18" charset="0"/>
              </a:rPr>
              <a:t>в</a:t>
            </a:r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…</a:t>
            </a:r>
            <a:r>
              <a:rPr lang="ru-RU" sz="8800" dirty="0" err="1" smtClean="0">
                <a:latin typeface="Century Schoolbook" pitchFamily="18" charset="0"/>
                <a:ea typeface="Cambria Math" pitchFamily="18" charset="0"/>
              </a:rPr>
              <a:t>рона</a:t>
            </a:r>
            <a:endParaRPr lang="ru-RU" sz="8800" dirty="0"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7" name="voro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75856" y="4077072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8800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9" name="Рисунок 8" descr="cro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1340768"/>
            <a:ext cx="3168352" cy="2828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71600" y="2708920"/>
            <a:ext cx="77768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П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р…лётные  птицы ул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тают в тёплые 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кр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я.</a:t>
            </a:r>
            <a:endParaRPr lang="ru-RU" sz="4400" dirty="0">
              <a:latin typeface="Century Schoolbook" pitchFamily="18" charset="0"/>
              <a:ea typeface="Cambria Math" pitchFamily="18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71600" y="1844824"/>
            <a:ext cx="64087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Н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ступил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а  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ос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нь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.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 </a:t>
            </a:r>
            <a:endParaRPr lang="ru-RU" sz="4400" dirty="0">
              <a:latin typeface="Century Schoolbook" pitchFamily="18" charset="0"/>
              <a:ea typeface="Cambria Math" pitchFamily="18" charset="0"/>
              <a:cs typeface="Verdan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600" y="4365104"/>
            <a:ext cx="77768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В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роны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, 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в</a:t>
            </a:r>
            <a:r>
              <a:rPr lang="ru-RU" sz="4400" dirty="0" smtClean="0">
                <a:solidFill>
                  <a:srgbClr val="002060"/>
                </a:solidFill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робьи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, с…роки ост…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ются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  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з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…м…</a:t>
            </a:r>
            <a:r>
              <a:rPr lang="ru-RU" sz="4400" dirty="0" err="1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вать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.</a:t>
            </a:r>
            <a:r>
              <a:rPr lang="ru-RU" sz="4400" dirty="0" smtClean="0">
                <a:latin typeface="Century Schoolbook" pitchFamily="18" charset="0"/>
                <a:ea typeface="Cambria Math" pitchFamily="18" charset="0"/>
                <a:cs typeface="Verdana" pitchFamily="34" charset="0"/>
              </a:rPr>
              <a:t> </a:t>
            </a:r>
            <a:endParaRPr lang="ru-RU" sz="4400" dirty="0">
              <a:latin typeface="Century Schoolbook" pitchFamily="18" charset="0"/>
              <a:ea typeface="Cambria Math" pitchFamily="18" charset="0"/>
              <a:cs typeface="Verdan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836712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+mj-cs"/>
              </a:rPr>
              <a:t>Работа над предложением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628800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а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628800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е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492896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е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2492896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е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3212976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е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3212976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а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4221088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4221088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4221088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869160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а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4869160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и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4869160"/>
            <a:ext cx="98640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о</a:t>
            </a:r>
            <a:endParaRPr lang="ru-RU" sz="4400" b="1" dirty="0">
              <a:solidFill>
                <a:srgbClr val="FF0000"/>
              </a:solidFill>
              <a:latin typeface="Century Schoolbook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6184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C00000"/>
                </a:solidFill>
                <a:latin typeface="Century Schoolbook" pitchFamily="18" charset="0"/>
              </a:rPr>
              <a:t>Повторяем</a:t>
            </a:r>
            <a:endParaRPr lang="ru-RU" sz="4800" b="1" i="1" dirty="0" smtClean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4040188" cy="757808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003300"/>
                </a:solidFill>
                <a:latin typeface="Century Schoolbook" pitchFamily="18" charset="0"/>
                <a:ea typeface="Cambria Math" pitchFamily="18" charset="0"/>
              </a:rPr>
              <a:t>ПРЕДЛОЖЕНИЕ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71600" y="2276872"/>
            <a:ext cx="3744416" cy="41044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3200" i="1" dirty="0" smtClean="0">
                <a:solidFill>
                  <a:srgbClr val="990000"/>
                </a:solidFill>
              </a:rPr>
              <a:t> </a:t>
            </a:r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Несколько </a:t>
            </a:r>
            <a:r>
              <a:rPr lang="ru-RU" sz="3200" b="1" i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слов</a:t>
            </a:r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, связанных между собой по смыслу.</a:t>
            </a:r>
          </a:p>
          <a:p>
            <a:pPr eaLnBrk="1" hangingPunct="1"/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Выражает законченную мысль.</a:t>
            </a:r>
          </a:p>
        </p:txBody>
      </p:sp>
      <p:sp>
        <p:nvSpPr>
          <p:cNvPr id="14341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412776"/>
            <a:ext cx="3168352" cy="8298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003300"/>
                </a:solidFill>
                <a:latin typeface="Century Schoolbook" pitchFamily="18" charset="0"/>
                <a:ea typeface="Cambria Math" pitchFamily="18" charset="0"/>
              </a:rPr>
              <a:t>ТЕКСТ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4048" y="2276872"/>
            <a:ext cx="3744416" cy="41044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sz="4000" b="1" i="1" dirty="0" smtClean="0"/>
              <a:t>    </a:t>
            </a:r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Несколько </a:t>
            </a:r>
            <a:r>
              <a:rPr lang="ru-RU" sz="3200" b="1" i="1" dirty="0" smtClean="0">
                <a:solidFill>
                  <a:srgbClr val="FF0000"/>
                </a:solidFill>
                <a:latin typeface="Century Schoolbook" pitchFamily="18" charset="0"/>
                <a:ea typeface="Cambria Math" pitchFamily="18" charset="0"/>
              </a:rPr>
              <a:t>предложений</a:t>
            </a:r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, связанных по смыслу и  теме.</a:t>
            </a:r>
          </a:p>
          <a:p>
            <a:pPr eaLnBrk="1" hangingPunct="1">
              <a:buNone/>
            </a:pPr>
            <a:endParaRPr lang="ru-RU" sz="32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740352" cy="432048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        </a:t>
            </a:r>
            <a:r>
              <a:rPr lang="ru-RU" sz="3600" dirty="0" smtClean="0">
                <a:solidFill>
                  <a:srgbClr val="C00000"/>
                </a:solidFill>
                <a:latin typeface="Century Schoolbook" pitchFamily="18" charset="0"/>
              </a:rPr>
              <a:t>Текстом</a:t>
            </a: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 называется связное высказывание, состоящее из двух или   нескольких  </a:t>
            </a:r>
            <a:r>
              <a:rPr lang="ru-RU" sz="3600" dirty="0" smtClean="0">
                <a:solidFill>
                  <a:srgbClr val="C00000"/>
                </a:solidFill>
                <a:latin typeface="Century Schoolbook" pitchFamily="18" charset="0"/>
              </a:rPr>
              <a:t>предложений</a:t>
            </a: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, объединённых одной </a:t>
            </a:r>
            <a:r>
              <a:rPr lang="ru-RU" sz="3600" dirty="0" smtClean="0">
                <a:solidFill>
                  <a:srgbClr val="C00000"/>
                </a:solidFill>
                <a:latin typeface="Century Schoolbook" pitchFamily="18" charset="0"/>
              </a:rPr>
              <a:t>темой</a:t>
            </a: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, тесно связанных между собой грамматически и по смыслу </a:t>
            </a:r>
            <a:endParaRPr lang="ru-RU" sz="36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402832" cy="990600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latin typeface="Century Schoolbook" pitchFamily="18" charset="0"/>
                <a:ea typeface="Cambria Math" pitchFamily="18" charset="0"/>
              </a:rPr>
              <a:t>Золотая осень.</a:t>
            </a:r>
            <a:endParaRPr lang="ru-RU" sz="4800" i="1" dirty="0">
              <a:latin typeface="Century Schoolbook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35896" y="5589240"/>
            <a:ext cx="424847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Century Schoolbook" pitchFamily="18" charset="0"/>
                <a:ea typeface="Cambria Math" pitchFamily="18" charset="0"/>
              </a:rPr>
              <a:t>Исаак  Левитан </a:t>
            </a:r>
            <a:endParaRPr lang="ru-RU" sz="3200" b="1" i="1" dirty="0">
              <a:latin typeface="Century Schoolbook" pitchFamily="18" charset="0"/>
              <a:ea typeface="Cambria Math" pitchFamily="18" charset="0"/>
            </a:endParaRPr>
          </a:p>
        </p:txBody>
      </p:sp>
      <p:pic>
        <p:nvPicPr>
          <p:cNvPr id="6" name="Picture 8" descr="C:\Documents and Settings\Кузнецова ЕА\Мои документы\Мои рисунки\Рисунок2 [320x20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475128" cy="40324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1  весел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  весело</Template>
  <TotalTime>450</TotalTime>
  <Words>306</Words>
  <Application>Microsoft Office PowerPoint</Application>
  <PresentationFormat>Экран (4:3)</PresentationFormat>
  <Paragraphs>81</Paragraphs>
  <Slides>18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  весело</vt:lpstr>
      <vt:lpstr>Слайд 1</vt:lpstr>
      <vt:lpstr>Минутка чистописания </vt:lpstr>
      <vt:lpstr>Словарная работа</vt:lpstr>
      <vt:lpstr>Слайд 4</vt:lpstr>
      <vt:lpstr>Слайд 5</vt:lpstr>
      <vt:lpstr>Слайд 6</vt:lpstr>
      <vt:lpstr>Повторяем</vt:lpstr>
      <vt:lpstr>Слайд 8</vt:lpstr>
      <vt:lpstr>Золотая осень.</vt:lpstr>
      <vt:lpstr>Слайд 10</vt:lpstr>
      <vt:lpstr>Слайд 11</vt:lpstr>
      <vt:lpstr>Виды текстов.</vt:lpstr>
      <vt:lpstr>Текст состоит из предложений, которые связаны по смыслу.</vt:lpstr>
      <vt:lpstr>   Кузовок – короб из лыка или бересты,   изделие для укладки, носки чего-нибудь.</vt:lpstr>
      <vt:lpstr>       Лукошко – небольшая корзинка сплетённая из прутьев.</vt:lpstr>
      <vt:lpstr>Слайд 16</vt:lpstr>
      <vt:lpstr>     Творческая         работа.</vt:lpstr>
      <vt:lpstr>Чему  учились на  уроке?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50</cp:revision>
  <dcterms:created xsi:type="dcterms:W3CDTF">2012-09-08T05:40:03Z</dcterms:created>
  <dcterms:modified xsi:type="dcterms:W3CDTF">2013-06-03T15:52:40Z</dcterms:modified>
</cp:coreProperties>
</file>