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7" r:id="rId4"/>
    <p:sldId id="258" r:id="rId5"/>
    <p:sldId id="265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58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1000">
              <a:srgbClr val="92D050"/>
            </a:gs>
            <a:gs pos="100000">
              <a:schemeClr val="tx2">
                <a:lumMod val="60000"/>
                <a:lumOff val="40000"/>
              </a:schemeClr>
            </a:gs>
            <a:gs pos="75000">
              <a:schemeClr val="accent1">
                <a:lumMod val="49000"/>
                <a:lumOff val="51000"/>
              </a:schemeClr>
            </a:gs>
          </a:gsLst>
          <a:lin ang="1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A13D7-C687-4FBA-8A45-AE1B0F264EAF}" type="datetimeFigureOut">
              <a:rPr lang="ru-RU" smtClean="0"/>
              <a:t>31.10.2015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5BE43-16B9-47BD-BC38-B337CE06D2D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slide" Target="slide7.xml"/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6.xml"/><Relationship Id="rId5" Type="http://schemas.openxmlformats.org/officeDocument/2006/relationships/slide" Target="slide5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2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08520" y="2130425"/>
            <a:ext cx="9145016" cy="1470025"/>
          </a:xfrm>
        </p:spPr>
        <p:txBody>
          <a:bodyPr>
            <a:noAutofit/>
          </a:bodyPr>
          <a:lstStyle/>
          <a:p>
            <a:r>
              <a:rPr lang="ru-RU" sz="8800" b="1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rPr>
              <a:t>" Что за прелесть эти сказки"</a:t>
            </a:r>
            <a:r>
              <a:rPr lang="ru-RU" sz="8800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rPr>
              <a:t/>
            </a:r>
            <a:br>
              <a:rPr lang="ru-RU" sz="8800" dirty="0">
                <a:solidFill>
                  <a:schemeClr val="accent5">
                    <a:lumMod val="75000"/>
                  </a:schemeClr>
                </a:solidFill>
                <a:effectLst>
                  <a:glow rad="127000">
                    <a:srgbClr val="FFFF00"/>
                  </a:glow>
                  <a:outerShdw blurRad="50800" dist="50800" dir="5400000" algn="ctr" rotWithShape="0">
                    <a:schemeClr val="accent6">
                      <a:lumMod val="75000"/>
                    </a:schemeClr>
                  </a:outerShdw>
                </a:effectLst>
              </a:rPr>
            </a:br>
            <a:endParaRPr lang="ru-RU" sz="8800" dirty="0">
              <a:solidFill>
                <a:schemeClr val="accent5">
                  <a:lumMod val="75000"/>
                </a:schemeClr>
              </a:solidFill>
              <a:effectLst>
                <a:glow rad="127000">
                  <a:srgbClr val="FFFF00"/>
                </a:glow>
                <a:outerShdw blurRad="50800" dist="50800" dir="5400000" algn="ctr" rotWithShape="0">
                  <a:schemeClr val="accent6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418517" y="4863432"/>
            <a:ext cx="6400800" cy="1752600"/>
          </a:xfr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/>
          <a:lstStyle/>
          <a:p>
            <a:r>
              <a:rPr lang="ru-RU" dirty="0"/>
              <a:t>Автор </a:t>
            </a:r>
            <a:r>
              <a:rPr lang="ru-RU" dirty="0" smtClean="0"/>
              <a:t>проекта : </a:t>
            </a:r>
          </a:p>
          <a:p>
            <a:r>
              <a:rPr lang="ru-RU" dirty="0" smtClean="0"/>
              <a:t>Михайлова </a:t>
            </a:r>
            <a:r>
              <a:rPr lang="ru-RU" dirty="0"/>
              <a:t>Н.В.</a:t>
            </a:r>
          </a:p>
        </p:txBody>
      </p:sp>
      <p:pic>
        <p:nvPicPr>
          <p:cNvPr id="5" name="Iz_kinofilma_Malenkij_muk_-_Doroga_dobra_minus_(iPlayer.fm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63688" y="54349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 numSld="1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hlinkClick r:id="rId2" action="ppaction://hlinksldjump"/>
              </a:rPr>
              <a:t>Содержание.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88411" y="1295688"/>
            <a:ext cx="35950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hlinkClick r:id="rId3" action="ppaction://hlinksldjump"/>
              </a:rPr>
              <a:t>1.Цели и задачи исследования.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788411" y="1801316"/>
            <a:ext cx="39560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hlinkClick r:id="rId4" action="ppaction://hlinksldjump"/>
              </a:rPr>
              <a:t>2.План проведения исследования.</a:t>
            </a:r>
            <a:endParaRPr lang="ru-RU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818084" y="2234007"/>
            <a:ext cx="27547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hlinkClick r:id="rId5" action="ppaction://hlinksldjump"/>
              </a:rPr>
              <a:t>3.Погружение в проект.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818084" y="2567968"/>
            <a:ext cx="36220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hlinkClick r:id="rId6" action="ppaction://hlinksldjump"/>
              </a:rPr>
              <a:t>4.Как проводить исследования.</a:t>
            </a:r>
            <a:endParaRPr lang="ru-RU" sz="2000" dirty="0"/>
          </a:p>
        </p:txBody>
      </p:sp>
      <p:sp>
        <p:nvSpPr>
          <p:cNvPr id="9" name="TextBox 8"/>
          <p:cNvSpPr txBox="1"/>
          <p:nvPr/>
        </p:nvSpPr>
        <p:spPr>
          <a:xfrm>
            <a:off x="905936" y="3060567"/>
            <a:ext cx="13830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hlinkClick r:id="rId6" action="ppaction://hlinksldjump"/>
              </a:rPr>
              <a:t>5..Выводы.</a:t>
            </a:r>
            <a:endParaRPr lang="ru-RU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943192" y="3515774"/>
            <a:ext cx="30118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hlinkClick r:id="rId7" action="ppaction://hlinksldjump"/>
              </a:rPr>
              <a:t>6.Используемые ресурсы.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84170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cmpd="sng">
                  <a:noFill/>
                </a:ln>
                <a:solidFill>
                  <a:schemeClr val="tx2"/>
                </a:solidFill>
                <a:effectLst>
                  <a:glow>
                    <a:schemeClr val="accent5"/>
                  </a:glow>
                  <a:outerShdw blurRad="50800" dist="38100" dir="5400000" algn="t" rotWithShape="0">
                    <a:schemeClr val="bg1">
                      <a:alpha val="40000"/>
                    </a:schemeClr>
                  </a:outerShdw>
                  <a:reflection blurRad="6350" endPos="0" dist="60007" dir="5400000" sy="-100000" algn="bl" rotWithShape="0"/>
                </a:effectLst>
                <a:hlinkClick r:id="rId2" action="ppaction://hlinksldjump"/>
              </a:rPr>
              <a:t>Цели и задачи исследования.</a:t>
            </a:r>
            <a:endParaRPr lang="ru-RU" dirty="0">
              <a:ln cmpd="sng">
                <a:noFill/>
              </a:ln>
              <a:solidFill>
                <a:schemeClr val="tx2"/>
              </a:solidFill>
              <a:effectLst>
                <a:glow>
                  <a:schemeClr val="accent5"/>
                </a:glow>
                <a:outerShdw blurRad="50800" dist="38100" dir="5400000" algn="t" rotWithShape="0">
                  <a:schemeClr val="bg1">
                    <a:alpha val="40000"/>
                  </a:schemeClr>
                </a:outerShdw>
                <a:reflection blurRad="6350" endPos="0" dist="60007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721189"/>
            <a:ext cx="705678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Помогает детям научиться понимать выразительность художественного слова.</a:t>
            </a:r>
            <a:endParaRPr lang="ru-RU" sz="12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408144"/>
            <a:ext cx="74271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Учит отличать народную сказку от авторской, выделять элементы сказки, обогащает жизненный опыт учащихся, помогает увидеть положительные и отрицательные качества личности.</a:t>
            </a:r>
            <a:endParaRPr lang="ru-RU" sz="12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82302" y="3131964"/>
            <a:ext cx="24234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Учит добру и справедливости.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17903" y="3678302"/>
            <a:ext cx="232653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Развивает речь, воображение</a:t>
            </a:r>
            <a:endParaRPr lang="ru-RU" sz="12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88331" y="4171290"/>
            <a:ext cx="31915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Знакомит с возможностями современных информационных и коммуникативных технологий.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738754" y="5338003"/>
            <a:ext cx="1042416" cy="1042416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  <a:noFill/>
        </p:spPr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>
                  <a:glow>
                    <a:schemeClr val="accent5"/>
                  </a:glow>
                  <a:outerShdw blurRad="50800" dist="38100" dir="5400000" algn="t" rotWithShape="0">
                    <a:schemeClr val="bg1">
                      <a:alpha val="40000"/>
                    </a:schemeClr>
                  </a:outerShdw>
                  <a:reflection blurRad="50800" endPos="0" dist="63500" dir="5400000" sy="-100000" algn="bl" rotWithShape="0"/>
                </a:effectLst>
                <a:hlinkClick r:id="rId2" action="ppaction://hlinksldjump"/>
              </a:rPr>
              <a:t>План проведения исследования.</a:t>
            </a:r>
            <a:endParaRPr lang="ru-RU" dirty="0">
              <a:solidFill>
                <a:schemeClr val="tx2"/>
              </a:solidFill>
              <a:effectLst>
                <a:glow>
                  <a:schemeClr val="accent5"/>
                </a:glow>
                <a:outerShdw blurRad="50800" dist="38100" dir="5400000" algn="t" rotWithShape="0">
                  <a:schemeClr val="bg1">
                    <a:alpha val="40000"/>
                  </a:schemeClr>
                </a:outerShdw>
                <a:reflection blurRad="50800" endPos="0" dist="63500" dir="5400000" sy="-100000" algn="bl" rotWithShape="0"/>
              </a:effectLst>
            </a:endParaRPr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0" y="1208769"/>
            <a:ext cx="507605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Формирование групп для проведения исследований и определение формы представления результатов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dirty="0" smtClean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2" name="Rectangle 2"/>
          <p:cNvSpPr>
            <a:spLocks noChangeArrowheads="1"/>
          </p:cNvSpPr>
          <p:nvPr/>
        </p:nvSpPr>
        <p:spPr bwMode="auto">
          <a:xfrm rot="10800000" flipV="1">
            <a:off x="0" y="1898539"/>
            <a:ext cx="50760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Обсуждение плана работы учащихся индивидуально или в группе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76200" y="2709740"/>
            <a:ext cx="4923656" cy="6155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i="1" dirty="0">
              <a:solidFill>
                <a:srgbClr val="000000"/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-284547" y="2794939"/>
            <a:ext cx="457108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</a:t>
            </a: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Самостоятельная работа групп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76200" y="3301489"/>
            <a:ext cx="49998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Подготовка учащимися презентации по отчету о проделанной работе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76200" y="4125081"/>
            <a:ext cx="91440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Защита полученных результатов и выводов</a:t>
            </a:r>
            <a:endParaRPr kumimoji="0" lang="ru-RU" sz="180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395536" y="5824395"/>
            <a:ext cx="720080" cy="70773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1" grpId="0"/>
      <p:bldP spid="5122" grpId="0"/>
      <p:bldP spid="5" grpId="0"/>
      <p:bldP spid="5124" grpId="0"/>
      <p:bldP spid="5125" grpId="0"/>
      <p:bldP spid="51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672" y="177036"/>
            <a:ext cx="564430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400" b="1" dirty="0" smtClean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hlinkClick r:id="rId2" action="ppaction://hlinksldjump"/>
              </a:rPr>
              <a:t>Погружение </a:t>
            </a:r>
            <a:r>
              <a:rPr lang="ru-RU" sz="1400" b="1" dirty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hlinkClick r:id="rId2" action="ppaction://hlinksldjump"/>
              </a:rPr>
              <a:t>в </a:t>
            </a:r>
            <a:r>
              <a:rPr lang="ru-RU" sz="1400" b="1" dirty="0" smtClean="0">
                <a:solidFill>
                  <a:schemeClr val="tx2"/>
                </a:solidFill>
                <a:effectLst>
                  <a:outerShdw blurRad="50800" dist="50800" dir="5400000" algn="ctr" rotWithShape="0">
                    <a:schemeClr val="bg1"/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hlinkClick r:id="rId2" action="ppaction://hlinksldjump"/>
              </a:rPr>
              <a:t>проект.</a:t>
            </a:r>
            <a:endParaRPr lang="ru-RU" sz="1400" dirty="0">
              <a:solidFill>
                <a:schemeClr val="tx2"/>
              </a:solidFill>
              <a:effectLst>
                <a:outerShdw blurRad="50800" dist="50800" dir="5400000" algn="ctr" rotWithShape="0">
                  <a:schemeClr val="bg1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Предлагаю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детям назвать основные этапы создания проекта.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u-RU" sz="12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Проводится в виде « мозгового штурма»: все предлагают свои идеи, совместно с учащимися отбирается наиболее подходящие).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результате на доске прописываются заготовки для будущего проекта.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Дети делятся по желанию на четыре основные группы: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1-ая - Что такое сказка?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2-ая - Какие бывают сказки?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3-ая - Что несет в себе сказка?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4-ая - Почему люди любят сказки</a:t>
            </a:r>
            <a:r>
              <a:rPr lang="ru-RU" sz="1200" b="1" dirty="0" smtClean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?</a:t>
            </a:r>
            <a:endParaRPr lang="ru-RU" sz="12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7573" y="2211263"/>
            <a:ext cx="8478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1-ая группа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Формулирование определения сказки.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 ходе исследования были найдены следующие формулировки: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Сказка – это научно – фантастическое произведение.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Сказка – это произведение о вымышленных лицах и событиях, чаще с участием волшебных фантастических сил.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3) Сказка – это произведение, в котором разговаривают животные</a:t>
            </a:r>
            <a:endParaRPr lang="ru-RU" sz="1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51833" y="3433306"/>
            <a:ext cx="901366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2-ая группа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Создание классификаций сказок по различным признакам.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Предлагаемые признаки классификации: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1) По авторству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2) По видовым особенностям.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Группой были выбраны оба признака. Ребята оговаривают составные части сказки: присказка, зачин, завязка, концовка, дают им характеристики и приводят примеры.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7573" y="4818301"/>
            <a:ext cx="916625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3-ая группа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Определение главной направленности сказок: что несет в себе сказка?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После обсуждения прочитанных сказок, делается вывод о том, что сказка – это поучительная история, которая обязательно должна научить читателя хорошему. Составляется список тех положительных качеств, которые воспитываются в читателе через сказку.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7658" y="5833964"/>
            <a:ext cx="87129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4-ая группа.</a:t>
            </a:r>
            <a:endParaRPr lang="ru-RU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Проводит анкетирование среди одноклассников, сверстников, взрослых на тему "Почему вы любите сказки?". После этого группа выясняет наиболее часто приводимые анкетируемыми ответов. Делает вывод по поставленному вопросу.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343601" y="272808"/>
            <a:ext cx="648072" cy="545864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0888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hlinkClick r:id="rId2" action="ppaction://hlinksldjump"/>
              </a:rPr>
              <a:t>Выводы.</a:t>
            </a:r>
            <a:endParaRPr lang="ru-RU" dirty="0">
              <a:solidFill>
                <a:schemeClr val="tx2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1213667"/>
            <a:ext cx="76328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Работа по данному проекту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привела к эмоциональному освоению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действительности, высокой речевой и игровой активности,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созданию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яркой и неожиданной картины мира. Участники проекта 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имели </a:t>
            </a: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возможность ощутить гордость за богатство своего языка, почувствовать звенящую силу русской речи, создать пространство творческого взаимодействия с родителями и педагогами, ощутить радость от совместной работы и полученных результатов труда.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43808" y="2636912"/>
            <a:ext cx="309634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В мире много сказок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Грустных и смешных.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И прожить на свете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Нам нельзя без них.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Пусть герои сказок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Дарят нам тепло.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Пусть добро навеки</a:t>
            </a:r>
            <a:r>
              <a:rPr lang="ru-RU" sz="2000" i="1" dirty="0"/>
              <a:t/>
            </a:r>
            <a:br>
              <a:rPr lang="ru-RU" sz="2000" i="1" dirty="0"/>
            </a:br>
            <a:r>
              <a:rPr lang="ru-RU" sz="2000" i="1" dirty="0">
                <a:solidFill>
                  <a:srgbClr val="666666"/>
                </a:solidFill>
                <a:latin typeface="Georgia" panose="02040502050405020303" pitchFamily="18" charset="0"/>
              </a:rPr>
              <a:t>Побеждает зло!</a:t>
            </a:r>
            <a:endParaRPr lang="ru-RU" sz="2000" i="1" dirty="0"/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468680" y="5877272"/>
            <a:ext cx="648072" cy="65033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effectLst>
                  <a:outerShdw blurRad="50800" dist="38100" dir="5400000" algn="t" rotWithShape="0">
                    <a:schemeClr val="bg1">
                      <a:alpha val="40000"/>
                    </a:schemeClr>
                  </a:outerShdw>
                </a:effectLst>
                <a:hlinkClick r:id="rId2" action="ppaction://hlinksldjump"/>
              </a:rPr>
              <a:t>Используемые ресурсы.</a:t>
            </a:r>
            <a:endParaRPr lang="ru-RU" dirty="0">
              <a:solidFill>
                <a:schemeClr val="tx2"/>
              </a:solidFill>
              <a:effectLst>
                <a:outerShdw blurRad="50800" dist="38100" dir="5400000" algn="t" rotWithShape="0">
                  <a:schemeClr val="bg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706631"/>
            <a:ext cx="84352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Список литературы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Ожегов С. И., Толковый словарь русского языка, М., Издательство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Детская </a:t>
            </a: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энциклопедия. М., 1977.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3212976"/>
            <a:ext cx="482937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Использованные в проекте материалы.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Архив учебных программ и презентаций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www.o-detstve.ru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ru.wikipedia.org/</a:t>
            </a:r>
            <a:endParaRPr lang="ru-RU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nsportal.ru/</a:t>
            </a:r>
            <a:endParaRPr lang="ru-RU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Управляющая кнопка: домой 7">
            <a:hlinkClick r:id="rId2" action="ppaction://hlinksldjump" highlightClick="1"/>
          </p:cNvPr>
          <p:cNvSpPr/>
          <p:nvPr/>
        </p:nvSpPr>
        <p:spPr>
          <a:xfrm>
            <a:off x="8091502" y="316322"/>
            <a:ext cx="700892" cy="648072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477</Words>
  <Application>Microsoft Office PowerPoint</Application>
  <PresentationFormat>Экран (4:3)</PresentationFormat>
  <Paragraphs>63</Paragraphs>
  <Slides>7</Slides>
  <Notes>0</Notes>
  <HiddenSlides>0</HiddenSlides>
  <MMClips>1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Georgia</vt:lpstr>
      <vt:lpstr>Times New Roman</vt:lpstr>
      <vt:lpstr>Тема Office</vt:lpstr>
      <vt:lpstr>" Что за прелесть эти сказки" </vt:lpstr>
      <vt:lpstr>Содержание.</vt:lpstr>
      <vt:lpstr>Цели и задачи исследования.</vt:lpstr>
      <vt:lpstr>План проведения исследования.</vt:lpstr>
      <vt:lpstr>Презентация PowerPoint</vt:lpstr>
      <vt:lpstr>Выводы.</vt:lpstr>
      <vt:lpstr>Используемые ресурсы.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" Что за прелесть эти сказки"</dc:title>
  <dc:creator>p24</dc:creator>
  <cp:lastModifiedBy>Alex</cp:lastModifiedBy>
  <cp:revision>51</cp:revision>
  <dcterms:created xsi:type="dcterms:W3CDTF">2015-10-10T13:58:51Z</dcterms:created>
  <dcterms:modified xsi:type="dcterms:W3CDTF">2015-10-31T15:14:37Z</dcterms:modified>
</cp:coreProperties>
</file>