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27"/>
  </p:notesMasterIdLst>
  <p:sldIdLst>
    <p:sldId id="257" r:id="rId3"/>
    <p:sldId id="259" r:id="rId4"/>
    <p:sldId id="260" r:id="rId5"/>
    <p:sldId id="262" r:id="rId6"/>
    <p:sldId id="263" r:id="rId7"/>
    <p:sldId id="264" r:id="rId8"/>
    <p:sldId id="265" r:id="rId9"/>
    <p:sldId id="266" r:id="rId10"/>
    <p:sldId id="268" r:id="rId11"/>
    <p:sldId id="269" r:id="rId12"/>
    <p:sldId id="270" r:id="rId13"/>
    <p:sldId id="275" r:id="rId14"/>
    <p:sldId id="267" r:id="rId15"/>
    <p:sldId id="277" r:id="rId16"/>
    <p:sldId id="271" r:id="rId17"/>
    <p:sldId id="273" r:id="rId18"/>
    <p:sldId id="272" r:id="rId19"/>
    <p:sldId id="281" r:id="rId20"/>
    <p:sldId id="276" r:id="rId21"/>
    <p:sldId id="280" r:id="rId22"/>
    <p:sldId id="279" r:id="rId23"/>
    <p:sldId id="274" r:id="rId24"/>
    <p:sldId id="278" r:id="rId25"/>
    <p:sldId id="261"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505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0" autoAdjust="0"/>
    <p:restoredTop sz="94624" autoAdjust="0"/>
  </p:normalViewPr>
  <p:slideViewPr>
    <p:cSldViewPr>
      <p:cViewPr varScale="1">
        <p:scale>
          <a:sx n="69" d="100"/>
          <a:sy n="69" d="100"/>
        </p:scale>
        <p:origin x="-22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0AD6D9-F273-417F-AA56-C054C3A56C5D}" type="datetimeFigureOut">
              <a:rPr lang="ru-RU" smtClean="0"/>
              <a:t>17.05.2015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1E7E68-56EC-4732-B4D4-90DD89642109}"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11E7E68-56EC-4732-B4D4-90DD89642109}" type="slidenum">
              <a:rPr lang="ru-RU" smtClean="0"/>
              <a:t>21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ru-RU"/>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ru-RU"/>
          </a:p>
        </p:txBody>
      </p:sp>
      <p:sp>
        <p:nvSpPr>
          <p:cNvPr id="4" name="Symbol zastępczy daty 3"/>
          <p:cNvSpPr>
            <a:spLocks noGrp="1"/>
          </p:cNvSpPr>
          <p:nvPr>
            <p:ph type="dt" sz="half" idx="10"/>
          </p:nvPr>
        </p:nvSpPr>
        <p:spPr/>
        <p:txBody>
          <a:bodyPr/>
          <a:lstStyle>
            <a:lvl1pPr>
              <a:defRPr/>
            </a:lvl1pPr>
          </a:lstStyle>
          <a:p>
            <a:pPr>
              <a:defRPr/>
            </a:pPr>
            <a:fld id="{35B2BEA2-10CF-415C-A021-01C92F508B8C}" type="datetimeFigureOut">
              <a:rPr lang="ru-RU">
                <a:solidFill>
                  <a:prstClr val="black">
                    <a:tint val="75000"/>
                  </a:prstClr>
                </a:solidFill>
              </a:rPr>
              <a:pPr>
                <a:defRPr/>
              </a:pPr>
              <a:t>17.05.2015</a:t>
            </a:fld>
            <a:endParaRPr lang="ru-RU">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CDBA634D-7E23-4166-B7E7-895B694F2D01}"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0B3632B-BAC5-466E-8ECB-7B8CAB2949AF}" type="datetimeFigureOut">
              <a:rPr lang="ru-RU">
                <a:solidFill>
                  <a:prstClr val="black">
                    <a:tint val="75000"/>
                  </a:prstClr>
                </a:solidFill>
              </a:rPr>
              <a:pPr>
                <a:defRPr/>
              </a:pPr>
              <a:t>17.05.2015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A8E01E5-AC9E-4A93-AB07-A8E4EEBA0C3E}"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ru-RU" smtClean="0"/>
          </a:p>
        </p:txBody>
      </p:sp>
      <p:sp>
        <p:nvSpPr>
          <p:cNvPr id="1027"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ru-RU" smtClean="0"/>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39CCB3FD-6FA6-4080-B753-63D05C4C4AEC}" type="datetimeFigureOut">
              <a:rPr lang="ru-RU">
                <a:solidFill>
                  <a:prstClr val="black">
                    <a:tint val="75000"/>
                  </a:prstClr>
                </a:solidFill>
              </a:rPr>
              <a:pPr>
                <a:defRPr/>
              </a:pPr>
              <a:t>17.05.2015</a:t>
            </a:fld>
            <a:endParaRPr lang="ru-RU">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ru-RU">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AE9EC60-5CC5-4F63-AB0C-27FBC617DA78}" type="slidenum">
              <a:rPr lang="ru-RU">
                <a:solidFill>
                  <a:prstClr val="black">
                    <a:tint val="75000"/>
                  </a:prstClr>
                </a:solidFill>
              </a:rPr>
              <a:pPr>
                <a:def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ransition>
    <p:wedg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531EB41-4061-4A20-91B4-7C95CAB9D4A6}" type="datetimeFigureOut">
              <a:rPr lang="ru-RU">
                <a:solidFill>
                  <a:prstClr val="black">
                    <a:tint val="75000"/>
                  </a:prstClr>
                </a:solidFill>
              </a:rPr>
              <a:pPr>
                <a:defRPr/>
              </a:pPr>
              <a:t>17.05.2015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7FC3FB58-5814-4B97-BBBF-AC7BEE7C2CA4}" type="slidenum">
              <a:rPr lang="ru-RU">
                <a:solidFill>
                  <a:prstClr val="black">
                    <a:tint val="75000"/>
                  </a:prstClr>
                </a:solidFill>
              </a:rPr>
              <a:pPr>
                <a:def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3" r:id="rId1"/>
  </p:sldLayoutIdLst>
  <p:transition>
    <p:wedg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eoples.ru/art/literature/poetry/contemporary/gamzatov/"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peoples.ru/art/music/stage/bern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file:///C:\Users\yuig\Desktop\&#1050;&#1083;&#1072;&#1089;&#1089;&#1080;&#1082;&#1080;%20&#1044;&#1072;&#1075;&#1077;&#1089;&#1090;&#1072;&#1085;&#1072;\&#1052;&#1077;&#1078;&#1076;&#1091;&#1053;&#1040;&#1056;&#1054;&#1044;&#1085;&#1099;&#1081;%20&#1087;&#1088;&#1086;&#1077;&#1082;&#1090;%20&#171;&#1056;&#1072;&#1089;&#1091;&#1083;%20&#1043;&#1072;&#1084;&#1079;&#1072;&#1090;&#1086;&#1074;.%20&#1052;&#1086;&#1081;%20&#1044;&#1072;&#1075;&#1077;&#1089;&#1090;&#1072;&#1085;&#187;.mp4"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png"/><Relationship Id="rId4" Type="http://schemas.openxmlformats.org/officeDocument/2006/relationships/image" Target="../media/image24.jpeg"/><Relationship Id="rId9" Type="http://schemas.openxmlformats.org/officeDocument/2006/relationships/image" Target="../media/image29.jpeg"/></Relationships>
</file>

<file path=ppt/slides/_rels/slide24.xml.rels><?xml version="1.0" encoding="UTF-8" standalone="yes"?>
<Relationships xmlns="http://schemas.openxmlformats.org/package/2006/relationships"><Relationship Id="rId2" Type="http://schemas.openxmlformats.org/officeDocument/2006/relationships/hyperlink" Target="http://ru-poetry.ru/gamzat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rlspace.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peoples.ru/art/literature/poetry/contemporary/gamzatov/"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rlspace.com/stixotvorenie-rubcova-r-m-zhuravli/"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2-tub-ru.yandex.net/i?id=3e47280042760c8012c6bbd90f3bd76c&amp;n=21"/>
          <p:cNvPicPr>
            <a:picLocks noChangeAspect="1" noChangeArrowheads="1"/>
          </p:cNvPicPr>
          <p:nvPr/>
        </p:nvPicPr>
        <p:blipFill>
          <a:blip r:embed="rId2" cstate="print"/>
          <a:srcRect/>
          <a:stretch>
            <a:fillRect/>
          </a:stretch>
        </p:blipFill>
        <p:spPr bwMode="auto">
          <a:xfrm rot="21205284">
            <a:off x="1500782" y="1292132"/>
            <a:ext cx="4994589" cy="3285913"/>
          </a:xfrm>
          <a:prstGeom prst="rect">
            <a:avLst/>
          </a:prstGeom>
          <a:noFill/>
        </p:spPr>
      </p:pic>
      <p:sp>
        <p:nvSpPr>
          <p:cNvPr id="2" name="Tytuł 1"/>
          <p:cNvSpPr>
            <a:spLocks noGrp="1"/>
          </p:cNvSpPr>
          <p:nvPr>
            <p:ph type="ctrTitle"/>
          </p:nvPr>
        </p:nvSpPr>
        <p:spPr>
          <a:xfrm rot="21075290">
            <a:off x="993104" y="1142695"/>
            <a:ext cx="7790650" cy="4763044"/>
          </a:xfrm>
        </p:spPr>
        <p:txBody>
          <a:bodyPr rtlCol="0">
            <a:normAutofit fontScale="90000"/>
          </a:bodyPr>
          <a:lstStyle/>
          <a:p>
            <a:pPr fontAlgn="auto">
              <a:spcAft>
                <a:spcPts val="0"/>
              </a:spcAft>
              <a:defRPr/>
            </a:pPr>
            <a:r>
              <a:rPr lang="ru-RU" sz="9600" b="1" dirty="0" smtClean="0">
                <a:solidFill>
                  <a:schemeClr val="accent6">
                    <a:lumMod val="50000"/>
                  </a:schemeClr>
                </a:solidFill>
              </a:rPr>
              <a:t/>
            </a:r>
            <a:br>
              <a:rPr lang="ru-RU" sz="9600" b="1" dirty="0" smtClean="0">
                <a:solidFill>
                  <a:schemeClr val="accent6">
                    <a:lumMod val="50000"/>
                  </a:schemeClr>
                </a:solidFill>
              </a:rPr>
            </a:br>
            <a:r>
              <a:rPr lang="ru-RU" sz="9600" b="1" dirty="0" smtClean="0">
                <a:solidFill>
                  <a:schemeClr val="accent6">
                    <a:lumMod val="50000"/>
                  </a:schemeClr>
                </a:solidFill>
              </a:rPr>
              <a:t/>
            </a:r>
            <a:br>
              <a:rPr lang="ru-RU" sz="9600" b="1" dirty="0" smtClean="0">
                <a:solidFill>
                  <a:schemeClr val="accent6">
                    <a:lumMod val="50000"/>
                  </a:schemeClr>
                </a:solidFill>
              </a:rPr>
            </a:br>
            <a:r>
              <a:rPr lang="ru-RU" sz="9600" b="1" dirty="0" smtClean="0">
                <a:solidFill>
                  <a:schemeClr val="accent6">
                    <a:lumMod val="50000"/>
                  </a:schemeClr>
                </a:solidFill>
              </a:rPr>
              <a:t/>
            </a:r>
            <a:br>
              <a:rPr lang="ru-RU" sz="9600" b="1" dirty="0" smtClean="0">
                <a:solidFill>
                  <a:schemeClr val="accent6">
                    <a:lumMod val="50000"/>
                  </a:schemeClr>
                </a:solidFill>
              </a:rPr>
            </a:br>
            <a:r>
              <a:rPr lang="ru-RU" sz="9600" b="1" dirty="0" smtClean="0">
                <a:solidFill>
                  <a:srgbClr val="FF0000"/>
                </a:solidFill>
              </a:rPr>
              <a:t>Расул Гамзатов </a:t>
            </a:r>
            <a:r>
              <a:rPr lang="ru-RU" sz="9600" b="1" dirty="0" smtClean="0">
                <a:solidFill>
                  <a:srgbClr val="FF0000"/>
                </a:solidFill>
              </a:rPr>
              <a:t/>
            </a:r>
            <a:br>
              <a:rPr lang="ru-RU" sz="9600" b="1" dirty="0" smtClean="0">
                <a:solidFill>
                  <a:srgbClr val="FF0000"/>
                </a:solidFill>
              </a:rPr>
            </a:br>
            <a:r>
              <a:rPr lang="ru-RU" sz="7300" b="1" dirty="0" smtClean="0">
                <a:solidFill>
                  <a:srgbClr val="006600"/>
                </a:solidFill>
              </a:rPr>
              <a:t>поэт </a:t>
            </a:r>
            <a:r>
              <a:rPr lang="ru-RU" sz="7300" b="1" dirty="0" smtClean="0">
                <a:solidFill>
                  <a:srgbClr val="006600"/>
                </a:solidFill>
              </a:rPr>
              <a:t>аула и </a:t>
            </a:r>
            <a:r>
              <a:rPr lang="ru-RU" sz="7300" b="1" dirty="0" smtClean="0">
                <a:solidFill>
                  <a:srgbClr val="006600"/>
                </a:solidFill>
              </a:rPr>
              <a:t>планеты</a:t>
            </a:r>
            <a:r>
              <a:rPr lang="ru-RU" sz="7300" b="1" dirty="0" smtClean="0">
                <a:solidFill>
                  <a:srgbClr val="006600"/>
                </a:solidFill>
              </a:rPr>
              <a:t/>
            </a:r>
            <a:br>
              <a:rPr lang="ru-RU" sz="7300" b="1" dirty="0" smtClean="0">
                <a:solidFill>
                  <a:srgbClr val="006600"/>
                </a:solidFill>
              </a:rPr>
            </a:br>
            <a:r>
              <a:rPr lang="ru-RU" b="1" dirty="0" smtClean="0">
                <a:solidFill>
                  <a:schemeClr val="accent6">
                    <a:lumMod val="50000"/>
                  </a:schemeClr>
                </a:solidFill>
              </a:rPr>
              <a:t/>
            </a:r>
            <a:br>
              <a:rPr lang="ru-RU" b="1" dirty="0" smtClean="0">
                <a:solidFill>
                  <a:schemeClr val="accent6">
                    <a:lumMod val="50000"/>
                  </a:schemeClr>
                </a:solidFill>
              </a:rPr>
            </a:br>
            <a:r>
              <a:rPr lang="ru-RU" b="1" dirty="0" smtClean="0">
                <a:solidFill>
                  <a:schemeClr val="accent6">
                    <a:lumMod val="50000"/>
                  </a:schemeClr>
                </a:solidFill>
              </a:rPr>
              <a:t/>
            </a:r>
            <a:br>
              <a:rPr lang="ru-RU" b="1" dirty="0" smtClean="0">
                <a:solidFill>
                  <a:schemeClr val="accent6">
                    <a:lumMod val="50000"/>
                  </a:schemeClr>
                </a:solidFill>
              </a:rPr>
            </a:br>
            <a:r>
              <a:rPr lang="ru-RU" b="1" dirty="0" smtClean="0">
                <a:solidFill>
                  <a:schemeClr val="accent6">
                    <a:lumMod val="50000"/>
                  </a:schemeClr>
                </a:solidFill>
              </a:rPr>
              <a:t/>
            </a:r>
            <a:br>
              <a:rPr lang="ru-RU" b="1" dirty="0" smtClean="0">
                <a:solidFill>
                  <a:schemeClr val="accent6">
                    <a:lumMod val="50000"/>
                  </a:schemeClr>
                </a:solidFill>
              </a:rPr>
            </a:br>
            <a:endParaRPr lang="ru-RU" b="1" dirty="0" smtClean="0">
              <a:solidFill>
                <a:schemeClr val="accent6">
                  <a:lumMod val="50000"/>
                </a:schemeClr>
              </a:solidFill>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Классный час &quot;Праздник белых журавлей&quot;"/>
          <p:cNvPicPr>
            <a:picLocks noChangeAspect="1" noChangeArrowheads="1"/>
          </p:cNvPicPr>
          <p:nvPr/>
        </p:nvPicPr>
        <p:blipFill>
          <a:blip r:embed="rId2" cstate="print"/>
          <a:srcRect/>
          <a:stretch>
            <a:fillRect/>
          </a:stretch>
        </p:blipFill>
        <p:spPr bwMode="auto">
          <a:xfrm>
            <a:off x="467544" y="764704"/>
            <a:ext cx="4752528" cy="2921111"/>
          </a:xfrm>
          <a:prstGeom prst="rect">
            <a:avLst/>
          </a:prstGeom>
          <a:ln>
            <a:noFill/>
          </a:ln>
          <a:effectLst>
            <a:softEdge rad="112500"/>
          </a:effectLst>
        </p:spPr>
      </p:pic>
      <p:sp>
        <p:nvSpPr>
          <p:cNvPr id="2" name="Заголовок 1"/>
          <p:cNvSpPr>
            <a:spLocks noGrp="1"/>
          </p:cNvSpPr>
          <p:nvPr>
            <p:ph type="ctrTitle"/>
          </p:nvPr>
        </p:nvSpPr>
        <p:spPr>
          <a:xfrm>
            <a:off x="2771800" y="188640"/>
            <a:ext cx="2592288" cy="504056"/>
          </a:xfrm>
        </p:spPr>
        <p:txBody>
          <a:bodyPr/>
          <a:lstStyle/>
          <a:p>
            <a:r>
              <a:rPr lang="ru-RU" b="1" dirty="0" smtClean="0"/>
              <a:t>Журавли</a:t>
            </a:r>
            <a:endParaRPr lang="ru-RU" b="1" dirty="0"/>
          </a:p>
        </p:txBody>
      </p:sp>
      <p:sp>
        <p:nvSpPr>
          <p:cNvPr id="3" name="Подзаголовок 2"/>
          <p:cNvSpPr>
            <a:spLocks noGrp="1"/>
          </p:cNvSpPr>
          <p:nvPr>
            <p:ph type="subTitle" idx="1"/>
          </p:nvPr>
        </p:nvSpPr>
        <p:spPr>
          <a:xfrm>
            <a:off x="467544" y="692696"/>
            <a:ext cx="8496944" cy="5976664"/>
          </a:xfrm>
        </p:spPr>
        <p:txBody>
          <a:bodyPr/>
          <a:lstStyle/>
          <a:p>
            <a:pPr algn="r"/>
            <a:r>
              <a:rPr lang="ru-RU" dirty="0" smtClean="0"/>
              <a:t> </a:t>
            </a:r>
            <a:r>
              <a:rPr lang="ru-RU" b="1" dirty="0" smtClean="0">
                <a:solidFill>
                  <a:schemeClr val="tx1"/>
                </a:solidFill>
              </a:rPr>
              <a:t>Стихотворение Расула Гамзатова «Журавли», ставшее впоследствии песней – </a:t>
            </a:r>
            <a:r>
              <a:rPr lang="ru-RU" b="1" dirty="0" smtClean="0">
                <a:solidFill>
                  <a:schemeClr val="tx1"/>
                </a:solidFill>
              </a:rPr>
              <a:t>реквием по всем погибшим </a:t>
            </a:r>
            <a:r>
              <a:rPr lang="ru-RU" b="1" dirty="0" smtClean="0">
                <a:solidFill>
                  <a:schemeClr val="tx1"/>
                </a:solidFill>
              </a:rPr>
              <a:t>в </a:t>
            </a:r>
            <a:r>
              <a:rPr lang="ru-RU" b="1" dirty="0" smtClean="0">
                <a:solidFill>
                  <a:schemeClr val="tx1"/>
                </a:solidFill>
              </a:rPr>
              <a:t>войнах.</a:t>
            </a:r>
          </a:p>
          <a:p>
            <a:pPr algn="r"/>
            <a:r>
              <a:rPr lang="ru-RU" sz="2400" b="1" dirty="0" smtClean="0">
                <a:solidFill>
                  <a:schemeClr val="tx1"/>
                </a:solidFill>
              </a:rPr>
              <a:t>Находясь в Японии, </a:t>
            </a:r>
            <a:r>
              <a:rPr lang="ru-RU" sz="2400" b="1" dirty="0" smtClean="0">
                <a:solidFill>
                  <a:schemeClr val="tx1"/>
                </a:solidFill>
                <a:hlinkClick r:id="rId3" tooltip="Расул Гамзатов"/>
              </a:rPr>
              <a:t>Расул Гамзатов</a:t>
            </a:r>
            <a:r>
              <a:rPr lang="ru-RU" sz="2400" b="1" dirty="0" smtClean="0">
                <a:solidFill>
                  <a:schemeClr val="tx1"/>
                </a:solidFill>
              </a:rPr>
              <a:t> увидел известный памятник белым журавлям в Хиросиме. Ему рассказали и историю о девочке, ставшей жертвой последствий ядерной бомбардировки и так и не успевшей вырезать из бумаги тысячу журавликов. Поэт был потрясен этой смертью. Здесь же, в Японии, он получил телеграмму, в которой сообщалось о кончине его матери. Гамзатов вылетел в Москву и в самолете, думая о матери, вспомнил и умершего отца, и погибших на войне братьев. И та хиросимская девочка с бумажными журавликами не уходила из памяти. Вот так и родилось стихотворение, которое начиналось этими строчками:</a:t>
            </a:r>
            <a:endParaRPr lang="ru-RU" sz="2400" b="1" dirty="0">
              <a:solidFill>
                <a:schemeClr val="tx1"/>
              </a:solidFill>
            </a:endParaRPr>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39752" y="188640"/>
            <a:ext cx="4752528" cy="648072"/>
          </a:xfrm>
        </p:spPr>
        <p:txBody>
          <a:bodyPr/>
          <a:lstStyle/>
          <a:p>
            <a:r>
              <a:rPr lang="ru-RU" b="1" dirty="0" smtClean="0">
                <a:solidFill>
                  <a:srgbClr val="002060"/>
                </a:solidFill>
              </a:rPr>
              <a:t>Рождение песни</a:t>
            </a:r>
            <a:endParaRPr lang="ru-RU" b="1" dirty="0">
              <a:solidFill>
                <a:srgbClr val="002060"/>
              </a:solidFill>
            </a:endParaRPr>
          </a:p>
        </p:txBody>
      </p:sp>
      <p:sp>
        <p:nvSpPr>
          <p:cNvPr id="3" name="Подзаголовок 2"/>
          <p:cNvSpPr>
            <a:spLocks noGrp="1"/>
          </p:cNvSpPr>
          <p:nvPr>
            <p:ph type="subTitle" idx="1"/>
          </p:nvPr>
        </p:nvSpPr>
        <p:spPr>
          <a:xfrm>
            <a:off x="467544" y="836712"/>
            <a:ext cx="8208912" cy="5760640"/>
          </a:xfrm>
          <a:prstGeom prst="roundRect">
            <a:avLst/>
          </a:prstGeom>
          <a:solidFill>
            <a:schemeClr val="accent4">
              <a:lumMod val="20000"/>
              <a:lumOff val="80000"/>
            </a:schemeClr>
          </a:solidFill>
        </p:spPr>
        <p:style>
          <a:lnRef idx="2">
            <a:schemeClr val="accent3"/>
          </a:lnRef>
          <a:fillRef idx="1">
            <a:schemeClr val="lt1"/>
          </a:fillRef>
          <a:effectRef idx="0">
            <a:schemeClr val="accent3"/>
          </a:effectRef>
          <a:fontRef idx="minor">
            <a:schemeClr val="dk1"/>
          </a:fontRef>
        </p:style>
        <p:txBody>
          <a:bodyPr/>
          <a:lstStyle/>
          <a:p>
            <a:r>
              <a:rPr lang="ru-RU" b="1" dirty="0" smtClean="0">
                <a:solidFill>
                  <a:srgbClr val="006600"/>
                </a:solidFill>
              </a:rPr>
              <a:t>Мне кажется порою, что джигиты,</a:t>
            </a:r>
          </a:p>
          <a:p>
            <a:r>
              <a:rPr lang="ru-RU" b="1" dirty="0" smtClean="0">
                <a:solidFill>
                  <a:srgbClr val="006600"/>
                </a:solidFill>
              </a:rPr>
              <a:t>С </a:t>
            </a:r>
            <a:r>
              <a:rPr lang="ru-RU" b="1" dirty="0" smtClean="0">
                <a:solidFill>
                  <a:srgbClr val="006600"/>
                </a:solidFill>
              </a:rPr>
              <a:t>кровавых не пришедшие полей,</a:t>
            </a:r>
          </a:p>
          <a:p>
            <a:r>
              <a:rPr lang="ru-RU" b="1" dirty="0" smtClean="0">
                <a:solidFill>
                  <a:srgbClr val="006600"/>
                </a:solidFill>
              </a:rPr>
              <a:t>В могилах братских не были зарыты,</a:t>
            </a:r>
          </a:p>
          <a:p>
            <a:r>
              <a:rPr lang="ru-RU" b="1" dirty="0" smtClean="0">
                <a:solidFill>
                  <a:srgbClr val="006600"/>
                </a:solidFill>
              </a:rPr>
              <a:t>А превратились в белых журавлей...</a:t>
            </a:r>
          </a:p>
          <a:p>
            <a:r>
              <a:rPr lang="ru-RU" b="1" dirty="0" smtClean="0">
                <a:solidFill>
                  <a:schemeClr val="tx1"/>
                </a:solidFill>
              </a:rPr>
              <a:t>Стихотворение увидел в журнале «Новый мир» </a:t>
            </a:r>
            <a:r>
              <a:rPr lang="ru-RU" b="1" dirty="0" smtClean="0">
                <a:solidFill>
                  <a:schemeClr val="tx1"/>
                </a:solidFill>
                <a:hlinkClick r:id="rId2" tooltip="Марк Бернес"/>
              </a:rPr>
              <a:t>Марк Бернес</a:t>
            </a:r>
            <a:r>
              <a:rPr lang="ru-RU" b="1" dirty="0" smtClean="0">
                <a:solidFill>
                  <a:schemeClr val="tx1"/>
                </a:solidFill>
              </a:rPr>
              <a:t>. Переработав его при посредстве автора и переводчика Наума Гребнева, Бернес прочитал его Яну Френкелю и попросил его написать музыку… Так появилась песня.</a:t>
            </a:r>
          </a:p>
          <a:p>
            <a:endParaRPr lang="ru-RU" dirty="0"/>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https://im1-tub-ru.yandex.net/i?id=66cc28f9f8a31d6d48eec6ae7c846f1e&amp;n=21"/>
          <p:cNvPicPr>
            <a:picLocks noChangeAspect="1" noChangeArrowheads="1"/>
          </p:cNvPicPr>
          <p:nvPr/>
        </p:nvPicPr>
        <p:blipFill>
          <a:blip r:embed="rId2" cstate="print"/>
          <a:srcRect/>
          <a:stretch>
            <a:fillRect/>
          </a:stretch>
        </p:blipFill>
        <p:spPr bwMode="auto">
          <a:xfrm>
            <a:off x="7631832" y="4005064"/>
            <a:ext cx="1512168" cy="1193817"/>
          </a:xfrm>
          <a:prstGeom prst="rect">
            <a:avLst/>
          </a:prstGeom>
          <a:noFill/>
        </p:spPr>
      </p:pic>
      <p:sp>
        <p:nvSpPr>
          <p:cNvPr id="2" name="Заголовок 1"/>
          <p:cNvSpPr>
            <a:spLocks noGrp="1"/>
          </p:cNvSpPr>
          <p:nvPr>
            <p:ph type="ctrTitle"/>
          </p:nvPr>
        </p:nvSpPr>
        <p:spPr>
          <a:xfrm>
            <a:off x="755576" y="332656"/>
            <a:ext cx="7488832" cy="648072"/>
          </a:xfrm>
        </p:spPr>
        <p:txBody>
          <a:bodyPr/>
          <a:lstStyle/>
          <a:p>
            <a:r>
              <a:rPr lang="ru-RU" b="1" dirty="0" smtClean="0">
                <a:solidFill>
                  <a:srgbClr val="002060"/>
                </a:solidFill>
              </a:rPr>
              <a:t>Творчество поэта</a:t>
            </a:r>
            <a:endParaRPr lang="ru-RU" b="1" dirty="0">
              <a:solidFill>
                <a:srgbClr val="002060"/>
              </a:solidFill>
            </a:endParaRPr>
          </a:p>
        </p:txBody>
      </p:sp>
      <p:sp>
        <p:nvSpPr>
          <p:cNvPr id="3" name="Подзаголовок 2"/>
          <p:cNvSpPr>
            <a:spLocks noGrp="1"/>
          </p:cNvSpPr>
          <p:nvPr>
            <p:ph type="subTitle" idx="1"/>
          </p:nvPr>
        </p:nvSpPr>
        <p:spPr>
          <a:xfrm>
            <a:off x="179512" y="980728"/>
            <a:ext cx="8280920" cy="5688632"/>
          </a:xfrm>
        </p:spPr>
        <p:txBody>
          <a:bodyPr/>
          <a:lstStyle/>
          <a:p>
            <a:pPr algn="l"/>
            <a:r>
              <a:rPr lang="ru-RU" sz="2800" b="1" dirty="0" smtClean="0">
                <a:solidFill>
                  <a:schemeClr val="tx1"/>
                </a:solidFill>
              </a:rPr>
              <a:t>Творчество Расула Гамзатова – это единая книга, книга мудрости и мужества, книга любви и боли, книга молитв и проклятий, книга истины и веры, книга благородства и добра, книга мгновений и вечности. Поэт всегда был большим гуманистом. Его творчество переполнено любовью к жизни, людям, земле, миру, он был беспощадным борцом против злого, низкого, ничтожного на земле. Широта творческого горизонта, восхождение к гармонии, новые творческие открытия, балансирование между таинственным и познанным, небесным и земным – это основные черты его таланта.</a:t>
            </a:r>
            <a:endParaRPr lang="ru-RU" sz="2800" b="1" dirty="0">
              <a:solidFill>
                <a:schemeClr val="tx1"/>
              </a:solidFill>
            </a:endParaRPr>
          </a:p>
        </p:txBody>
      </p:sp>
      <p:pic>
        <p:nvPicPr>
          <p:cNvPr id="43010" name="Picture 2" descr="https://im0-tub-ru.yandex.net/i?id=117c9b5565c25869241858139d7320dd&amp;n=21"/>
          <p:cNvPicPr>
            <a:picLocks noChangeAspect="1" noChangeArrowheads="1"/>
          </p:cNvPicPr>
          <p:nvPr/>
        </p:nvPicPr>
        <p:blipFill>
          <a:blip r:embed="rId3" cstate="print"/>
          <a:srcRect/>
          <a:stretch>
            <a:fillRect/>
          </a:stretch>
        </p:blipFill>
        <p:spPr bwMode="auto">
          <a:xfrm>
            <a:off x="7812360" y="0"/>
            <a:ext cx="1331640" cy="1721948"/>
          </a:xfrm>
          <a:prstGeom prst="rect">
            <a:avLst/>
          </a:prstGeom>
          <a:noFill/>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33794" name="Picture 2" descr="инфо Записи в рубрике инфо Дневник Джек_Северянин : LiveInternet - Российский Сервис Онлайн-Дневников"/>
          <p:cNvPicPr>
            <a:picLocks noChangeAspect="1" noChangeArrowheads="1"/>
          </p:cNvPicPr>
          <p:nvPr/>
        </p:nvPicPr>
        <p:blipFill>
          <a:blip r:embed="rId2" cstate="print"/>
          <a:srcRect/>
          <a:stretch>
            <a:fillRect/>
          </a:stretch>
        </p:blipFill>
        <p:spPr bwMode="auto">
          <a:xfrm>
            <a:off x="827584" y="404664"/>
            <a:ext cx="7776864" cy="6221491"/>
          </a:xfrm>
          <a:prstGeom prst="rect">
            <a:avLst/>
          </a:prstGeom>
          <a:noFill/>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5058" name="Picture 2" descr="С целым миром спорить я готов...: . Творческий проект Гомельской областной универсальной библиотеки: Книги о Гамзатове в фонде н"/>
          <p:cNvPicPr>
            <a:picLocks noChangeAspect="1" noChangeArrowheads="1"/>
          </p:cNvPicPr>
          <p:nvPr/>
        </p:nvPicPr>
        <p:blipFill>
          <a:blip r:embed="rId2" cstate="print"/>
          <a:srcRect/>
          <a:stretch>
            <a:fillRect/>
          </a:stretch>
        </p:blipFill>
        <p:spPr bwMode="auto">
          <a:xfrm>
            <a:off x="179513" y="188639"/>
            <a:ext cx="8760972" cy="6570729"/>
          </a:xfrm>
          <a:prstGeom prst="rect">
            <a:avLst/>
          </a:prstGeom>
          <a:noFill/>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ОРТ. . &quot;Путин. . Вести. . Сочи&quot;. . Награждение расула гамзатова орденом святого апостола андрея первозванно ТВЦ Видео новости на"/>
          <p:cNvPicPr>
            <a:picLocks noChangeAspect="1" noChangeArrowheads="1"/>
          </p:cNvPicPr>
          <p:nvPr/>
        </p:nvPicPr>
        <p:blipFill>
          <a:blip r:embed="rId2" cstate="print"/>
          <a:srcRect/>
          <a:stretch>
            <a:fillRect/>
          </a:stretch>
        </p:blipFill>
        <p:spPr bwMode="auto">
          <a:xfrm>
            <a:off x="7236296" y="260648"/>
            <a:ext cx="1907704" cy="1430778"/>
          </a:xfrm>
          <a:prstGeom prst="rect">
            <a:avLst/>
          </a:prstGeom>
          <a:noFill/>
        </p:spPr>
      </p:pic>
      <p:pic>
        <p:nvPicPr>
          <p:cNvPr id="39938" name="Picture 2" descr="https://im3-tub-ru.yandex.net/i?id=f6d9087c799700282c8b689ad5735b6f&amp;n=21"/>
          <p:cNvPicPr>
            <a:picLocks noChangeAspect="1" noChangeArrowheads="1"/>
          </p:cNvPicPr>
          <p:nvPr/>
        </p:nvPicPr>
        <p:blipFill>
          <a:blip r:embed="rId3" cstate="print"/>
          <a:srcRect/>
          <a:stretch>
            <a:fillRect/>
          </a:stretch>
        </p:blipFill>
        <p:spPr bwMode="auto">
          <a:xfrm>
            <a:off x="179512" y="188640"/>
            <a:ext cx="2337048" cy="1752786"/>
          </a:xfrm>
          <a:prstGeom prst="rect">
            <a:avLst/>
          </a:prstGeom>
          <a:noFill/>
        </p:spPr>
      </p:pic>
      <p:sp>
        <p:nvSpPr>
          <p:cNvPr id="2" name="Заголовок 1"/>
          <p:cNvSpPr>
            <a:spLocks noGrp="1"/>
          </p:cNvSpPr>
          <p:nvPr>
            <p:ph type="ctrTitle"/>
          </p:nvPr>
        </p:nvSpPr>
        <p:spPr>
          <a:xfrm>
            <a:off x="2339752" y="260648"/>
            <a:ext cx="5184576" cy="648072"/>
          </a:xfrm>
        </p:spPr>
        <p:txBody>
          <a:bodyPr/>
          <a:lstStyle/>
          <a:p>
            <a:r>
              <a:rPr lang="ru-RU" b="1" dirty="0" smtClean="0">
                <a:solidFill>
                  <a:srgbClr val="002060"/>
                </a:solidFill>
              </a:rPr>
              <a:t>Премии и награды </a:t>
            </a:r>
            <a:endParaRPr lang="ru-RU" b="1" dirty="0">
              <a:solidFill>
                <a:srgbClr val="002060"/>
              </a:solidFill>
            </a:endParaRPr>
          </a:p>
        </p:txBody>
      </p:sp>
      <p:sp>
        <p:nvSpPr>
          <p:cNvPr id="3" name="Подзаголовок 2"/>
          <p:cNvSpPr>
            <a:spLocks noGrp="1"/>
          </p:cNvSpPr>
          <p:nvPr>
            <p:ph type="subTitle" idx="1"/>
          </p:nvPr>
        </p:nvSpPr>
        <p:spPr>
          <a:xfrm>
            <a:off x="539552" y="1268760"/>
            <a:ext cx="8424936" cy="5400600"/>
          </a:xfrm>
        </p:spPr>
        <p:txBody>
          <a:bodyPr/>
          <a:lstStyle/>
          <a:p>
            <a:endParaRPr lang="ru-RU" sz="2000" b="1" dirty="0" smtClean="0">
              <a:solidFill>
                <a:schemeClr val="tx1"/>
              </a:solidFill>
            </a:endParaRPr>
          </a:p>
          <a:p>
            <a:r>
              <a:rPr lang="ru-RU" sz="2000" b="1" dirty="0" smtClean="0">
                <a:solidFill>
                  <a:srgbClr val="FFFF00"/>
                </a:solidFill>
              </a:rPr>
              <a:t>Расул </a:t>
            </a:r>
            <a:r>
              <a:rPr lang="ru-RU" sz="2000" b="1" dirty="0" smtClean="0">
                <a:solidFill>
                  <a:srgbClr val="FFFF00"/>
                </a:solidFill>
              </a:rPr>
              <a:t>Гамзатов </a:t>
            </a:r>
            <a:r>
              <a:rPr lang="ru-RU" sz="2000" b="1" dirty="0" smtClean="0">
                <a:solidFill>
                  <a:schemeClr val="tx1"/>
                </a:solidFill>
              </a:rPr>
              <a:t>— кавалер ордена Св. Андрея Первозванного.</a:t>
            </a:r>
            <a:br>
              <a:rPr lang="ru-RU" sz="2000" b="1" dirty="0" smtClean="0">
                <a:solidFill>
                  <a:schemeClr val="tx1"/>
                </a:solidFill>
              </a:rPr>
            </a:br>
            <a:r>
              <a:rPr lang="ru-RU" sz="2000" b="1" dirty="0" smtClean="0">
                <a:solidFill>
                  <a:schemeClr val="tx1"/>
                </a:solidFill>
              </a:rPr>
              <a:t>Герой Социалистического Труда (27 сентября 1974)</a:t>
            </a:r>
            <a:br>
              <a:rPr lang="ru-RU" sz="2000" b="1" dirty="0" smtClean="0">
                <a:solidFill>
                  <a:schemeClr val="tx1"/>
                </a:solidFill>
              </a:rPr>
            </a:br>
            <a:r>
              <a:rPr lang="ru-RU" sz="2000" b="1" dirty="0" smtClean="0">
                <a:solidFill>
                  <a:schemeClr val="tx1"/>
                </a:solidFill>
              </a:rPr>
              <a:t>Орден Святого Андрея Первозванного (8 сентября 2003) — за выдающийся вклад в развитие отечественной литературы и активную общественную деятельность[1]</a:t>
            </a:r>
            <a:br>
              <a:rPr lang="ru-RU" sz="2000" b="1" dirty="0" smtClean="0">
                <a:solidFill>
                  <a:schemeClr val="tx1"/>
                </a:solidFill>
              </a:rPr>
            </a:br>
            <a:r>
              <a:rPr lang="ru-RU" sz="2000" b="1" dirty="0" smtClean="0">
                <a:solidFill>
                  <a:schemeClr val="tx1"/>
                </a:solidFill>
              </a:rPr>
              <a:t>Орден Золотого руна (Грузия) Государственная награда Грузии 2003</a:t>
            </a:r>
            <a:br>
              <a:rPr lang="ru-RU" sz="2000" b="1" dirty="0" smtClean="0">
                <a:solidFill>
                  <a:schemeClr val="tx1"/>
                </a:solidFill>
              </a:rPr>
            </a:br>
            <a:r>
              <a:rPr lang="ru-RU" sz="2000" b="1" dirty="0" smtClean="0">
                <a:solidFill>
                  <a:schemeClr val="tx1"/>
                </a:solidFill>
              </a:rPr>
              <a:t>Орден «За заслуги перед Отечеством» III степени (18 апреля 1999) — за выдающийся вклад в развитие многонациональной культуры России[2]</a:t>
            </a:r>
            <a:br>
              <a:rPr lang="ru-RU" sz="2000" b="1" dirty="0" smtClean="0">
                <a:solidFill>
                  <a:schemeClr val="tx1"/>
                </a:solidFill>
              </a:rPr>
            </a:br>
            <a:r>
              <a:rPr lang="ru-RU" sz="2000" b="1" dirty="0" smtClean="0">
                <a:solidFill>
                  <a:schemeClr val="tx1"/>
                </a:solidFill>
              </a:rPr>
              <a:t>Орден Дружбы Народов (6 сентября 1993) — за большой вклад в развитие многонациональной отечественной литературы и плодотворную общественную деятельность[3]</a:t>
            </a:r>
            <a:br>
              <a:rPr lang="ru-RU" sz="2000" b="1" dirty="0" smtClean="0">
                <a:solidFill>
                  <a:schemeClr val="tx1"/>
                </a:solidFill>
              </a:rPr>
            </a:br>
            <a:r>
              <a:rPr lang="ru-RU" sz="2000" b="1" dirty="0" smtClean="0">
                <a:solidFill>
                  <a:schemeClr val="tx1"/>
                </a:solidFill>
              </a:rPr>
              <a:t>четыре ордена Ленина</a:t>
            </a:r>
            <a:br>
              <a:rPr lang="ru-RU" sz="2000" b="1" dirty="0" smtClean="0">
                <a:solidFill>
                  <a:schemeClr val="tx1"/>
                </a:solidFill>
              </a:rPr>
            </a:br>
            <a:r>
              <a:rPr lang="ru-RU" sz="2000" b="1" dirty="0" smtClean="0">
                <a:solidFill>
                  <a:schemeClr val="tx1"/>
                </a:solidFill>
              </a:rPr>
              <a:t>Орден Октябрьской Революции</a:t>
            </a:r>
            <a:br>
              <a:rPr lang="ru-RU" sz="2000" b="1" dirty="0" smtClean="0">
                <a:solidFill>
                  <a:schemeClr val="tx1"/>
                </a:solidFill>
              </a:rPr>
            </a:br>
            <a:r>
              <a:rPr lang="ru-RU" sz="2000" b="1" dirty="0" smtClean="0">
                <a:solidFill>
                  <a:schemeClr val="tx1"/>
                </a:solidFill>
              </a:rPr>
              <a:t>Три ордена Трудового Красного Знамени</a:t>
            </a:r>
            <a:br>
              <a:rPr lang="ru-RU" sz="2000" b="1" dirty="0" smtClean="0">
                <a:solidFill>
                  <a:schemeClr val="tx1"/>
                </a:solidFill>
              </a:rPr>
            </a:br>
            <a:r>
              <a:rPr lang="ru-RU" sz="2000" b="1" dirty="0" smtClean="0">
                <a:solidFill>
                  <a:schemeClr val="tx1"/>
                </a:solidFill>
              </a:rPr>
              <a:t>Орден «Кирилл и </a:t>
            </a:r>
            <a:r>
              <a:rPr lang="ru-RU" sz="2000" b="1" dirty="0" err="1" smtClean="0">
                <a:solidFill>
                  <a:schemeClr val="tx1"/>
                </a:solidFill>
              </a:rPr>
              <a:t>Мефодий</a:t>
            </a:r>
            <a:r>
              <a:rPr lang="ru-RU" sz="2000" b="1" dirty="0" smtClean="0">
                <a:solidFill>
                  <a:schemeClr val="tx1"/>
                </a:solidFill>
              </a:rPr>
              <a:t>» (НРБ)</a:t>
            </a:r>
            <a:br>
              <a:rPr lang="ru-RU" sz="2000" b="1" dirty="0" smtClean="0">
                <a:solidFill>
                  <a:schemeClr val="tx1"/>
                </a:solidFill>
              </a:rPr>
            </a:br>
            <a:r>
              <a:rPr lang="ru-RU" sz="2000" b="1" dirty="0" smtClean="0">
                <a:solidFill>
                  <a:schemeClr val="tx1"/>
                </a:solidFill>
              </a:rPr>
              <a:t>Медали СССР</a:t>
            </a:r>
            <a:br>
              <a:rPr lang="ru-RU" sz="2000" b="1" dirty="0" smtClean="0">
                <a:solidFill>
                  <a:schemeClr val="tx1"/>
                </a:solidFill>
              </a:rPr>
            </a:br>
            <a:endParaRPr lang="ru-RU" sz="2000" b="1" dirty="0">
              <a:solidFill>
                <a:schemeClr val="tx1"/>
              </a:solidFill>
            </a:endParaRPr>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im0-tub-ru.yandex.net/i?id=97f56d4740b42dcd496069369a7c8469&amp;n=21"/>
          <p:cNvPicPr>
            <a:picLocks noChangeAspect="1" noChangeArrowheads="1"/>
          </p:cNvPicPr>
          <p:nvPr/>
        </p:nvPicPr>
        <p:blipFill>
          <a:blip r:embed="rId2" cstate="print"/>
          <a:srcRect/>
          <a:stretch>
            <a:fillRect/>
          </a:stretch>
        </p:blipFill>
        <p:spPr bwMode="auto">
          <a:xfrm>
            <a:off x="0" y="1815886"/>
            <a:ext cx="2123728" cy="2977190"/>
          </a:xfrm>
          <a:prstGeom prst="rect">
            <a:avLst/>
          </a:prstGeom>
          <a:noFill/>
        </p:spPr>
      </p:pic>
      <p:sp>
        <p:nvSpPr>
          <p:cNvPr id="3" name="Подзаголовок 2"/>
          <p:cNvSpPr>
            <a:spLocks noGrp="1"/>
          </p:cNvSpPr>
          <p:nvPr>
            <p:ph type="subTitle" idx="1"/>
          </p:nvPr>
        </p:nvSpPr>
        <p:spPr>
          <a:xfrm>
            <a:off x="251520" y="332656"/>
            <a:ext cx="8640960" cy="6120680"/>
          </a:xfrm>
        </p:spPr>
        <p:txBody>
          <a:bodyPr/>
          <a:lstStyle/>
          <a:p>
            <a:pPr algn="r"/>
            <a:r>
              <a:rPr lang="ru-RU" b="1" dirty="0" smtClean="0">
                <a:solidFill>
                  <a:schemeClr val="tx1"/>
                </a:solidFill>
              </a:rPr>
              <a:t>Ленинская премия (1963) — за книгу «Высокие звёзды»</a:t>
            </a:r>
            <a:br>
              <a:rPr lang="ru-RU" b="1" dirty="0" smtClean="0">
                <a:solidFill>
                  <a:schemeClr val="tx1"/>
                </a:solidFill>
              </a:rPr>
            </a:br>
            <a:r>
              <a:rPr lang="ru-RU" b="1" dirty="0" smtClean="0">
                <a:solidFill>
                  <a:schemeClr val="tx1"/>
                </a:solidFill>
              </a:rPr>
              <a:t>Сталинская премия третьей степени (1952) — за сборник стихов и поэм «Год моего рождения»</a:t>
            </a:r>
            <a:br>
              <a:rPr lang="ru-RU" b="1" dirty="0" smtClean="0">
                <a:solidFill>
                  <a:schemeClr val="tx1"/>
                </a:solidFill>
              </a:rPr>
            </a:br>
            <a:r>
              <a:rPr lang="ru-RU" b="1" dirty="0" smtClean="0">
                <a:solidFill>
                  <a:schemeClr val="tx1"/>
                </a:solidFill>
              </a:rPr>
              <a:t>Государственная премия РСФСР </a:t>
            </a:r>
            <a:r>
              <a:rPr lang="ru-RU" b="1" dirty="0" smtClean="0">
                <a:solidFill>
                  <a:schemeClr val="tx1"/>
                </a:solidFill>
              </a:rPr>
              <a:t>им. </a:t>
            </a:r>
            <a:r>
              <a:rPr lang="ru-RU" b="1" dirty="0" smtClean="0">
                <a:solidFill>
                  <a:schemeClr val="tx1"/>
                </a:solidFill>
              </a:rPr>
              <a:t>М. Горького (1980) — за поэму «Берегите матерей»</a:t>
            </a:r>
            <a:br>
              <a:rPr lang="ru-RU" b="1" dirty="0" smtClean="0">
                <a:solidFill>
                  <a:schemeClr val="tx1"/>
                </a:solidFill>
              </a:rPr>
            </a:br>
            <a:r>
              <a:rPr lang="ru-RU" b="1" dirty="0" smtClean="0">
                <a:solidFill>
                  <a:schemeClr val="tx1"/>
                </a:solidFill>
              </a:rPr>
              <a:t>Народный поэт Дагестана</a:t>
            </a:r>
            <a:br>
              <a:rPr lang="ru-RU" b="1" dirty="0" smtClean="0">
                <a:solidFill>
                  <a:schemeClr val="tx1"/>
                </a:solidFill>
              </a:rPr>
            </a:br>
            <a:r>
              <a:rPr lang="ru-RU" b="1" dirty="0" smtClean="0">
                <a:solidFill>
                  <a:schemeClr val="tx1"/>
                </a:solidFill>
              </a:rPr>
              <a:t>Международная премия «Лучший поэт XX века»</a:t>
            </a:r>
          </a:p>
          <a:p>
            <a:pPr algn="r"/>
            <a:endParaRPr lang="ru-RU" dirty="0"/>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67544" y="188640"/>
            <a:ext cx="8136904" cy="5976664"/>
          </a:xfrm>
        </p:spPr>
        <p:txBody>
          <a:bodyPr/>
          <a:lstStyle/>
          <a:p>
            <a:r>
              <a:rPr lang="ru-RU" b="1" dirty="0" smtClean="0">
                <a:solidFill>
                  <a:schemeClr val="tx1"/>
                </a:solidFill>
              </a:rPr>
              <a:t>Премия писателей Азии и Африки «Лотос»</a:t>
            </a:r>
            <a:br>
              <a:rPr lang="ru-RU" b="1" dirty="0" smtClean="0">
                <a:solidFill>
                  <a:schemeClr val="tx1"/>
                </a:solidFill>
              </a:rPr>
            </a:br>
            <a:r>
              <a:rPr lang="ru-RU" b="1" dirty="0" smtClean="0">
                <a:solidFill>
                  <a:schemeClr val="tx1"/>
                </a:solidFill>
              </a:rPr>
              <a:t>Премия </a:t>
            </a:r>
            <a:r>
              <a:rPr lang="ru-RU" b="1" dirty="0" err="1" smtClean="0">
                <a:solidFill>
                  <a:schemeClr val="tx1"/>
                </a:solidFill>
              </a:rPr>
              <a:t>Джавахарлала</a:t>
            </a:r>
            <a:r>
              <a:rPr lang="ru-RU" b="1" dirty="0" smtClean="0">
                <a:solidFill>
                  <a:schemeClr val="tx1"/>
                </a:solidFill>
              </a:rPr>
              <a:t> Неру</a:t>
            </a:r>
            <a:br>
              <a:rPr lang="ru-RU" b="1" dirty="0" smtClean="0">
                <a:solidFill>
                  <a:schemeClr val="tx1"/>
                </a:solidFill>
              </a:rPr>
            </a:br>
            <a:r>
              <a:rPr lang="ru-RU" b="1" dirty="0" smtClean="0">
                <a:solidFill>
                  <a:schemeClr val="tx1"/>
                </a:solidFill>
              </a:rPr>
              <a:t>Премия Фирдоуси</a:t>
            </a:r>
            <a:br>
              <a:rPr lang="ru-RU" b="1" dirty="0" smtClean="0">
                <a:solidFill>
                  <a:schemeClr val="tx1"/>
                </a:solidFill>
              </a:rPr>
            </a:br>
            <a:r>
              <a:rPr lang="ru-RU" b="1" dirty="0" smtClean="0">
                <a:solidFill>
                  <a:schemeClr val="tx1"/>
                </a:solidFill>
              </a:rPr>
              <a:t>Премия </a:t>
            </a:r>
            <a:r>
              <a:rPr lang="ru-RU" b="1" dirty="0" err="1" smtClean="0">
                <a:solidFill>
                  <a:schemeClr val="tx1"/>
                </a:solidFill>
              </a:rPr>
              <a:t>Христо</a:t>
            </a:r>
            <a:r>
              <a:rPr lang="ru-RU" b="1" dirty="0" smtClean="0">
                <a:solidFill>
                  <a:schemeClr val="tx1"/>
                </a:solidFill>
              </a:rPr>
              <a:t> </a:t>
            </a:r>
            <a:r>
              <a:rPr lang="ru-RU" b="1" dirty="0" err="1" smtClean="0">
                <a:solidFill>
                  <a:schemeClr val="tx1"/>
                </a:solidFill>
              </a:rPr>
              <a:t>Ботева</a:t>
            </a:r>
            <a:r>
              <a:rPr lang="ru-RU" b="1" dirty="0" smtClean="0">
                <a:solidFill>
                  <a:schemeClr val="tx1"/>
                </a:solidFill>
              </a:rPr>
              <a:t/>
            </a:r>
            <a:br>
              <a:rPr lang="ru-RU" b="1" dirty="0" smtClean="0">
                <a:solidFill>
                  <a:schemeClr val="tx1"/>
                </a:solidFill>
              </a:rPr>
            </a:br>
            <a:r>
              <a:rPr lang="ru-RU" b="1" dirty="0" smtClean="0">
                <a:solidFill>
                  <a:schemeClr val="tx1"/>
                </a:solidFill>
              </a:rPr>
              <a:t>Международная премия имени М. А. Шолохова в области литературы и искусства</a:t>
            </a:r>
            <a:br>
              <a:rPr lang="ru-RU" b="1" dirty="0" smtClean="0">
                <a:solidFill>
                  <a:schemeClr val="tx1"/>
                </a:solidFill>
              </a:rPr>
            </a:br>
            <a:r>
              <a:rPr lang="ru-RU" b="1" dirty="0" smtClean="0">
                <a:solidFill>
                  <a:schemeClr val="tx1"/>
                </a:solidFill>
              </a:rPr>
              <a:t>Премия Лермонтова</a:t>
            </a:r>
            <a:br>
              <a:rPr lang="ru-RU" b="1" dirty="0" smtClean="0">
                <a:solidFill>
                  <a:schemeClr val="tx1"/>
                </a:solidFill>
              </a:rPr>
            </a:br>
            <a:r>
              <a:rPr lang="ru-RU" b="1" dirty="0" smtClean="0">
                <a:solidFill>
                  <a:schemeClr val="tx1"/>
                </a:solidFill>
              </a:rPr>
              <a:t>Премия </a:t>
            </a:r>
            <a:r>
              <a:rPr lang="ru-RU" b="1" dirty="0" smtClean="0">
                <a:solidFill>
                  <a:schemeClr val="tx1"/>
                </a:solidFill>
              </a:rPr>
              <a:t>Фадеева</a:t>
            </a:r>
            <a:br>
              <a:rPr lang="ru-RU" b="1" dirty="0" smtClean="0">
                <a:solidFill>
                  <a:schemeClr val="tx1"/>
                </a:solidFill>
              </a:rPr>
            </a:br>
            <a:r>
              <a:rPr lang="ru-RU" b="1" dirty="0" smtClean="0">
                <a:solidFill>
                  <a:schemeClr val="tx1"/>
                </a:solidFill>
              </a:rPr>
              <a:t>Премия </a:t>
            </a:r>
            <a:r>
              <a:rPr lang="ru-RU" b="1" dirty="0" err="1" smtClean="0">
                <a:solidFill>
                  <a:schemeClr val="tx1"/>
                </a:solidFill>
              </a:rPr>
              <a:t>Батырая</a:t>
            </a:r>
            <a:r>
              <a:rPr lang="ru-RU" b="1" dirty="0" smtClean="0">
                <a:solidFill>
                  <a:schemeClr val="tx1"/>
                </a:solidFill>
              </a:rPr>
              <a:t/>
            </a:r>
            <a:br>
              <a:rPr lang="ru-RU" b="1" dirty="0" smtClean="0">
                <a:solidFill>
                  <a:schemeClr val="tx1"/>
                </a:solidFill>
              </a:rPr>
            </a:br>
            <a:r>
              <a:rPr lang="ru-RU" b="1" dirty="0" smtClean="0">
                <a:solidFill>
                  <a:schemeClr val="tx1"/>
                </a:solidFill>
              </a:rPr>
              <a:t>Премия </a:t>
            </a:r>
            <a:r>
              <a:rPr lang="ru-RU" b="1" dirty="0" err="1" smtClean="0">
                <a:solidFill>
                  <a:schemeClr val="tx1"/>
                </a:solidFill>
              </a:rPr>
              <a:t>Махмуда</a:t>
            </a:r>
            <a:r>
              <a:rPr lang="ru-RU" b="1" dirty="0" smtClean="0">
                <a:solidFill>
                  <a:schemeClr val="tx1"/>
                </a:solidFill>
              </a:rPr>
              <a:t/>
            </a:r>
            <a:br>
              <a:rPr lang="ru-RU" b="1" dirty="0" smtClean="0">
                <a:solidFill>
                  <a:schemeClr val="tx1"/>
                </a:solidFill>
              </a:rPr>
            </a:br>
            <a:r>
              <a:rPr lang="ru-RU" b="1" dirty="0" smtClean="0">
                <a:solidFill>
                  <a:schemeClr val="tx1"/>
                </a:solidFill>
              </a:rPr>
              <a:t>Премия С. </a:t>
            </a:r>
            <a:r>
              <a:rPr lang="ru-RU" b="1" dirty="0" err="1" smtClean="0">
                <a:solidFill>
                  <a:schemeClr val="tx1"/>
                </a:solidFill>
              </a:rPr>
              <a:t>Стальского</a:t>
            </a:r>
            <a:r>
              <a:rPr lang="ru-RU" b="1" dirty="0" smtClean="0">
                <a:solidFill>
                  <a:schemeClr val="tx1"/>
                </a:solidFill>
              </a:rPr>
              <a:t/>
            </a:r>
            <a:br>
              <a:rPr lang="ru-RU" b="1" dirty="0" smtClean="0">
                <a:solidFill>
                  <a:schemeClr val="tx1"/>
                </a:solidFill>
              </a:rPr>
            </a:br>
            <a:r>
              <a:rPr lang="ru-RU" b="1" dirty="0" smtClean="0">
                <a:solidFill>
                  <a:schemeClr val="tx1"/>
                </a:solidFill>
              </a:rPr>
              <a:t>Премия Г. </a:t>
            </a:r>
            <a:r>
              <a:rPr lang="ru-RU" b="1" dirty="0" err="1" smtClean="0">
                <a:solidFill>
                  <a:schemeClr val="tx1"/>
                </a:solidFill>
              </a:rPr>
              <a:t>Цадасы</a:t>
            </a:r>
            <a:r>
              <a:rPr lang="ru-RU" b="1" dirty="0" smtClean="0">
                <a:solidFill>
                  <a:schemeClr val="tx1"/>
                </a:solidFill>
              </a:rPr>
              <a:t> и </a:t>
            </a:r>
            <a:r>
              <a:rPr lang="ru-RU" b="1" dirty="0" smtClean="0">
                <a:solidFill>
                  <a:schemeClr val="tx1"/>
                </a:solidFill>
              </a:rPr>
              <a:t>другие</a:t>
            </a:r>
            <a:endParaRPr lang="ru-RU" b="1" dirty="0">
              <a:solidFill>
                <a:schemeClr val="tx1"/>
              </a:solidFill>
            </a:endParaRPr>
          </a:p>
        </p:txBody>
      </p:sp>
      <p:pic>
        <p:nvPicPr>
          <p:cNvPr id="38914" name="Picture 2" descr="https://im1-tub-ru.yandex.net/i?id=aad7fb5c1ca389622d8846d2cb517d02&amp;n=21"/>
          <p:cNvPicPr>
            <a:picLocks noChangeAspect="1" noChangeArrowheads="1"/>
          </p:cNvPicPr>
          <p:nvPr/>
        </p:nvPicPr>
        <p:blipFill>
          <a:blip r:embed="rId2" cstate="print"/>
          <a:srcRect/>
          <a:stretch>
            <a:fillRect/>
          </a:stretch>
        </p:blipFill>
        <p:spPr bwMode="auto">
          <a:xfrm>
            <a:off x="6338892" y="3284984"/>
            <a:ext cx="2708462" cy="1872208"/>
          </a:xfrm>
          <a:prstGeom prst="rect">
            <a:avLst/>
          </a:prstGeom>
          <a:noFill/>
        </p:spPr>
      </p:pic>
      <p:pic>
        <p:nvPicPr>
          <p:cNvPr id="38916" name="Picture 4" descr="https://im2-tub-ru.yandex.net/i?id=f5bd70400d34e7b6e38549123eba016d&amp;n=21"/>
          <p:cNvPicPr>
            <a:picLocks noChangeAspect="1" noChangeArrowheads="1"/>
          </p:cNvPicPr>
          <p:nvPr/>
        </p:nvPicPr>
        <p:blipFill>
          <a:blip r:embed="rId3" cstate="print"/>
          <a:srcRect/>
          <a:stretch>
            <a:fillRect/>
          </a:stretch>
        </p:blipFill>
        <p:spPr bwMode="auto">
          <a:xfrm>
            <a:off x="176156" y="3606441"/>
            <a:ext cx="2739660" cy="1550751"/>
          </a:xfrm>
          <a:prstGeom prst="rect">
            <a:avLst/>
          </a:prstGeom>
          <a:noFill/>
        </p:spPr>
      </p:pic>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88640"/>
            <a:ext cx="7632848" cy="432048"/>
          </a:xfrm>
        </p:spPr>
        <p:txBody>
          <a:bodyPr/>
          <a:lstStyle/>
          <a:p>
            <a:r>
              <a:rPr lang="ru-RU" b="1" dirty="0" smtClean="0">
                <a:solidFill>
                  <a:srgbClr val="002060"/>
                </a:solidFill>
              </a:rPr>
              <a:t>Завещание </a:t>
            </a:r>
            <a:endParaRPr lang="ru-RU" b="1" dirty="0">
              <a:solidFill>
                <a:srgbClr val="002060"/>
              </a:solidFill>
            </a:endParaRPr>
          </a:p>
        </p:txBody>
      </p:sp>
      <p:sp>
        <p:nvSpPr>
          <p:cNvPr id="3" name="Подзаголовок 2"/>
          <p:cNvSpPr>
            <a:spLocks noGrp="1"/>
          </p:cNvSpPr>
          <p:nvPr>
            <p:ph type="subTitle" idx="1"/>
          </p:nvPr>
        </p:nvSpPr>
        <p:spPr>
          <a:xfrm>
            <a:off x="179512" y="692696"/>
            <a:ext cx="8784976" cy="5976664"/>
          </a:xfrm>
        </p:spPr>
        <p:txBody>
          <a:bodyPr numCol="2"/>
          <a:lstStyle/>
          <a:p>
            <a:pPr algn="l"/>
            <a:r>
              <a:rPr lang="ru-RU" dirty="0" smtClean="0"/>
              <a:t>* * *</a:t>
            </a:r>
          </a:p>
          <a:p>
            <a:pPr algn="l"/>
            <a:r>
              <a:rPr lang="ru-RU" sz="1800" b="1" dirty="0" smtClean="0">
                <a:solidFill>
                  <a:schemeClr val="tx1"/>
                </a:solidFill>
              </a:rPr>
              <a:t>Ночей </a:t>
            </a:r>
            <a:r>
              <a:rPr lang="ru-RU" sz="1800" b="1" dirty="0" smtClean="0">
                <a:solidFill>
                  <a:schemeClr val="tx1"/>
                </a:solidFill>
              </a:rPr>
              <a:t>и дней все нарастает бег,</a:t>
            </a:r>
            <a:br>
              <a:rPr lang="ru-RU" sz="1800" b="1" dirty="0" smtClean="0">
                <a:solidFill>
                  <a:schemeClr val="tx1"/>
                </a:solidFill>
              </a:rPr>
            </a:br>
            <a:r>
              <a:rPr lang="ru-RU" sz="1800" b="1" dirty="0" smtClean="0">
                <a:solidFill>
                  <a:schemeClr val="tx1"/>
                </a:solidFill>
              </a:rPr>
              <a:t>В Путь Млечный перейдет тропа земная.</a:t>
            </a:r>
            <a:br>
              <a:rPr lang="ru-RU" sz="1800" b="1" dirty="0" smtClean="0">
                <a:solidFill>
                  <a:schemeClr val="tx1"/>
                </a:solidFill>
              </a:rPr>
            </a:br>
            <a:r>
              <a:rPr lang="ru-RU" sz="1800" b="1" dirty="0" smtClean="0">
                <a:solidFill>
                  <a:schemeClr val="tx1"/>
                </a:solidFill>
              </a:rPr>
              <a:t>Что завещать мне людям, белый снег,</a:t>
            </a:r>
            <a:br>
              <a:rPr lang="ru-RU" sz="1800" b="1" dirty="0" smtClean="0">
                <a:solidFill>
                  <a:schemeClr val="tx1"/>
                </a:solidFill>
              </a:rPr>
            </a:br>
            <a:r>
              <a:rPr lang="ru-RU" sz="1800" b="1" dirty="0" smtClean="0">
                <a:solidFill>
                  <a:schemeClr val="tx1"/>
                </a:solidFill>
              </a:rPr>
              <a:t>Что завещать им, лошадь вороная?</a:t>
            </a:r>
            <a:br>
              <a:rPr lang="ru-RU" sz="1800" b="1" dirty="0" smtClean="0">
                <a:solidFill>
                  <a:schemeClr val="tx1"/>
                </a:solidFill>
              </a:rPr>
            </a:br>
            <a:r>
              <a:rPr lang="ru-RU" sz="1800" b="1" dirty="0" smtClean="0">
                <a:solidFill>
                  <a:schemeClr val="tx1"/>
                </a:solidFill>
              </a:rPr>
              <a:t/>
            </a:r>
            <a:br>
              <a:rPr lang="ru-RU" sz="1800" b="1" dirty="0" smtClean="0">
                <a:solidFill>
                  <a:schemeClr val="tx1"/>
                </a:solidFill>
              </a:rPr>
            </a:br>
            <a:r>
              <a:rPr lang="ru-RU" sz="1800" b="1" dirty="0" smtClean="0">
                <a:solidFill>
                  <a:schemeClr val="tx1"/>
                </a:solidFill>
              </a:rPr>
              <a:t>Что в дар оставить: к милости призыв?</a:t>
            </a:r>
            <a:br>
              <a:rPr lang="ru-RU" sz="1800" b="1" dirty="0" smtClean="0">
                <a:solidFill>
                  <a:schemeClr val="tx1"/>
                </a:solidFill>
              </a:rPr>
            </a:br>
            <a:r>
              <a:rPr lang="ru-RU" sz="1800" b="1" dirty="0" smtClean="0">
                <a:solidFill>
                  <a:schemeClr val="tx1"/>
                </a:solidFill>
              </a:rPr>
              <a:t>Иль зов к отмщенью, кровника достойный,</a:t>
            </a:r>
            <a:br>
              <a:rPr lang="ru-RU" sz="1800" b="1" dirty="0" smtClean="0">
                <a:solidFill>
                  <a:schemeClr val="tx1"/>
                </a:solidFill>
              </a:rPr>
            </a:br>
            <a:r>
              <a:rPr lang="ru-RU" sz="1800" b="1" dirty="0" smtClean="0">
                <a:solidFill>
                  <a:schemeClr val="tx1"/>
                </a:solidFill>
              </a:rPr>
              <a:t>Чтоб говорили: видел сны покойный,</a:t>
            </a:r>
            <a:br>
              <a:rPr lang="ru-RU" sz="1800" b="1" dirty="0" smtClean="0">
                <a:solidFill>
                  <a:schemeClr val="tx1"/>
                </a:solidFill>
              </a:rPr>
            </a:br>
            <a:r>
              <a:rPr lang="ru-RU" sz="1800" b="1" dirty="0" smtClean="0">
                <a:solidFill>
                  <a:schemeClr val="tx1"/>
                </a:solidFill>
              </a:rPr>
              <a:t>Под голову оружье положив?</a:t>
            </a:r>
            <a:br>
              <a:rPr lang="ru-RU" sz="1800" b="1" dirty="0" smtClean="0">
                <a:solidFill>
                  <a:schemeClr val="tx1"/>
                </a:solidFill>
              </a:rPr>
            </a:br>
            <a:r>
              <a:rPr lang="ru-RU" sz="1800" b="1" dirty="0" smtClean="0">
                <a:solidFill>
                  <a:schemeClr val="tx1"/>
                </a:solidFill>
              </a:rPr>
              <a:t>Мы негодуем, мучаемся, любим,</a:t>
            </a:r>
            <a:br>
              <a:rPr lang="ru-RU" sz="1800" b="1" dirty="0" smtClean="0">
                <a:solidFill>
                  <a:schemeClr val="tx1"/>
                </a:solidFill>
              </a:rPr>
            </a:br>
            <a:r>
              <a:rPr lang="ru-RU" sz="1800" b="1" dirty="0" smtClean="0">
                <a:solidFill>
                  <a:schemeClr val="tx1"/>
                </a:solidFill>
              </a:rPr>
              <a:t>Я сам себе и раб, и государь,</a:t>
            </a:r>
            <a:br>
              <a:rPr lang="ru-RU" sz="1800" b="1" dirty="0" smtClean="0">
                <a:solidFill>
                  <a:schemeClr val="tx1"/>
                </a:solidFill>
              </a:rPr>
            </a:br>
            <a:r>
              <a:rPr lang="ru-RU" sz="1800" b="1" dirty="0" smtClean="0">
                <a:solidFill>
                  <a:schemeClr val="tx1"/>
                </a:solidFill>
              </a:rPr>
              <a:t>И, уходя, что мне оставить людям, </a:t>
            </a:r>
            <a:br>
              <a:rPr lang="ru-RU" sz="1800" b="1" dirty="0" smtClean="0">
                <a:solidFill>
                  <a:schemeClr val="tx1"/>
                </a:solidFill>
              </a:rPr>
            </a:br>
            <a:r>
              <a:rPr lang="ru-RU" sz="1800" b="1" dirty="0" err="1" smtClean="0">
                <a:solidFill>
                  <a:schemeClr val="tx1"/>
                </a:solidFill>
              </a:rPr>
              <a:t>Связуя</a:t>
            </a:r>
            <a:r>
              <a:rPr lang="ru-RU" sz="1800" b="1" dirty="0" smtClean="0">
                <a:solidFill>
                  <a:schemeClr val="tx1"/>
                </a:solidFill>
              </a:rPr>
              <a:t> воедино новь и старь?</a:t>
            </a:r>
            <a:br>
              <a:rPr lang="ru-RU" sz="1800" b="1" dirty="0" smtClean="0">
                <a:solidFill>
                  <a:schemeClr val="tx1"/>
                </a:solidFill>
              </a:rPr>
            </a:br>
            <a:r>
              <a:rPr lang="ru-RU" sz="1800" b="1" dirty="0" smtClean="0">
                <a:solidFill>
                  <a:schemeClr val="tx1"/>
                </a:solidFill>
              </a:rPr>
              <a:t/>
            </a:r>
            <a:br>
              <a:rPr lang="ru-RU" sz="1800" b="1" dirty="0" smtClean="0">
                <a:solidFill>
                  <a:schemeClr val="tx1"/>
                </a:solidFill>
              </a:rPr>
            </a:br>
            <a:r>
              <a:rPr lang="ru-RU" sz="1800" b="1" dirty="0" smtClean="0">
                <a:solidFill>
                  <a:schemeClr val="tx1"/>
                </a:solidFill>
              </a:rPr>
              <a:t>Родов ли зависть, схожую с проклятьем,</a:t>
            </a:r>
            <a:br>
              <a:rPr lang="ru-RU" sz="1800" b="1" dirty="0" smtClean="0">
                <a:solidFill>
                  <a:schemeClr val="tx1"/>
                </a:solidFill>
              </a:rPr>
            </a:br>
            <a:r>
              <a:rPr lang="ru-RU" sz="1800" b="1" dirty="0" smtClean="0">
                <a:solidFill>
                  <a:schemeClr val="tx1"/>
                </a:solidFill>
              </a:rPr>
              <a:t>Вражду племен, коварство ли владык,</a:t>
            </a:r>
            <a:br>
              <a:rPr lang="ru-RU" sz="1800" b="1" dirty="0" smtClean="0">
                <a:solidFill>
                  <a:schemeClr val="tx1"/>
                </a:solidFill>
              </a:rPr>
            </a:br>
            <a:r>
              <a:rPr lang="ru-RU" sz="1800" b="1" dirty="0" smtClean="0">
                <a:solidFill>
                  <a:schemeClr val="tx1"/>
                </a:solidFill>
              </a:rPr>
              <a:t>Что должен я в наследство передать им,</a:t>
            </a:r>
            <a:br>
              <a:rPr lang="ru-RU" sz="1800" b="1" dirty="0" smtClean="0">
                <a:solidFill>
                  <a:schemeClr val="tx1"/>
                </a:solidFill>
              </a:rPr>
            </a:br>
            <a:r>
              <a:rPr lang="ru-RU" sz="1800" b="1" dirty="0" smtClean="0">
                <a:solidFill>
                  <a:schemeClr val="tx1"/>
                </a:solidFill>
              </a:rPr>
              <a:t>Покуда мой не окаменел язык?</a:t>
            </a:r>
            <a:br>
              <a:rPr lang="ru-RU" sz="1800" b="1" dirty="0" smtClean="0">
                <a:solidFill>
                  <a:schemeClr val="tx1"/>
                </a:solidFill>
              </a:rPr>
            </a:br>
            <a:r>
              <a:rPr lang="ru-RU" sz="1800" b="1" dirty="0" smtClean="0">
                <a:solidFill>
                  <a:schemeClr val="tx1"/>
                </a:solidFill>
              </a:rPr>
              <a:t/>
            </a:r>
            <a:br>
              <a:rPr lang="ru-RU" sz="1800" b="1" dirty="0" smtClean="0">
                <a:solidFill>
                  <a:schemeClr val="tx1"/>
                </a:solidFill>
              </a:rPr>
            </a:br>
            <a:endParaRPr lang="ru-RU" sz="1800" b="1" dirty="0" smtClean="0">
              <a:solidFill>
                <a:schemeClr val="tx1"/>
              </a:solidFill>
            </a:endParaRPr>
          </a:p>
          <a:p>
            <a:pPr algn="l"/>
            <a:r>
              <a:rPr lang="ru-RU" sz="1800" b="1" dirty="0" smtClean="0">
                <a:solidFill>
                  <a:schemeClr val="tx1"/>
                </a:solidFill>
              </a:rPr>
              <a:t>Я </a:t>
            </a:r>
            <a:r>
              <a:rPr lang="ru-RU" sz="1800" b="1" dirty="0" smtClean="0">
                <a:solidFill>
                  <a:schemeClr val="tx1"/>
                </a:solidFill>
              </a:rPr>
              <a:t>не хочу, чтоб кровь лилась как ныне,</a:t>
            </a:r>
            <a:br>
              <a:rPr lang="ru-RU" sz="1800" b="1" dirty="0" smtClean="0">
                <a:solidFill>
                  <a:schemeClr val="tx1"/>
                </a:solidFill>
              </a:rPr>
            </a:br>
            <a:r>
              <a:rPr lang="ru-RU" sz="1800" b="1" dirty="0" smtClean="0">
                <a:solidFill>
                  <a:schemeClr val="tx1"/>
                </a:solidFill>
              </a:rPr>
              <a:t>И покорялся заново Кавказ.</a:t>
            </a:r>
            <a:br>
              <a:rPr lang="ru-RU" sz="1800" b="1" dirty="0" smtClean="0">
                <a:solidFill>
                  <a:schemeClr val="tx1"/>
                </a:solidFill>
              </a:rPr>
            </a:br>
            <a:r>
              <a:rPr lang="ru-RU" sz="1800" b="1" dirty="0" smtClean="0">
                <a:solidFill>
                  <a:schemeClr val="tx1"/>
                </a:solidFill>
              </a:rPr>
              <a:t>И кадий, необрезанный, в гордыне</a:t>
            </a:r>
            <a:br>
              <a:rPr lang="ru-RU" sz="1800" b="1" dirty="0" smtClean="0">
                <a:solidFill>
                  <a:schemeClr val="tx1"/>
                </a:solidFill>
              </a:rPr>
            </a:br>
            <a:r>
              <a:rPr lang="ru-RU" sz="1800" b="1" dirty="0" smtClean="0">
                <a:solidFill>
                  <a:schemeClr val="tx1"/>
                </a:solidFill>
              </a:rPr>
              <a:t>Звал с минарета совершить намаз.</a:t>
            </a:r>
            <a:br>
              <a:rPr lang="ru-RU" sz="1800" b="1" dirty="0" smtClean="0">
                <a:solidFill>
                  <a:schemeClr val="tx1"/>
                </a:solidFill>
              </a:rPr>
            </a:br>
            <a:r>
              <a:rPr lang="ru-RU" sz="1800" b="1" dirty="0" smtClean="0">
                <a:solidFill>
                  <a:schemeClr val="tx1"/>
                </a:solidFill>
              </a:rPr>
              <a:t/>
            </a:r>
            <a:br>
              <a:rPr lang="ru-RU" sz="1800" b="1" dirty="0" smtClean="0">
                <a:solidFill>
                  <a:schemeClr val="tx1"/>
                </a:solidFill>
              </a:rPr>
            </a:br>
            <a:r>
              <a:rPr lang="ru-RU" sz="1800" b="1" dirty="0" smtClean="0">
                <a:solidFill>
                  <a:schemeClr val="tx1"/>
                </a:solidFill>
              </a:rPr>
              <a:t>И, обращаясь с укоризной к веку,</a:t>
            </a:r>
            <a:br>
              <a:rPr lang="ru-RU" sz="1800" b="1" dirty="0" smtClean="0">
                <a:solidFill>
                  <a:schemeClr val="tx1"/>
                </a:solidFill>
              </a:rPr>
            </a:br>
            <a:r>
              <a:rPr lang="ru-RU" sz="1800" b="1" dirty="0" smtClean="0">
                <a:solidFill>
                  <a:schemeClr val="tx1"/>
                </a:solidFill>
              </a:rPr>
              <a:t>Я говорю:</a:t>
            </a:r>
            <a:br>
              <a:rPr lang="ru-RU" sz="1800" b="1" dirty="0" smtClean="0">
                <a:solidFill>
                  <a:schemeClr val="tx1"/>
                </a:solidFill>
              </a:rPr>
            </a:br>
            <a:r>
              <a:rPr lang="ru-RU" sz="1800" b="1" dirty="0" smtClean="0">
                <a:solidFill>
                  <a:schemeClr val="tx1"/>
                </a:solidFill>
              </a:rPr>
              <a:t>– Пусть тот из мусульман</a:t>
            </a:r>
            <a:br>
              <a:rPr lang="ru-RU" sz="1800" b="1" dirty="0" smtClean="0">
                <a:solidFill>
                  <a:schemeClr val="tx1"/>
                </a:solidFill>
              </a:rPr>
            </a:br>
            <a:r>
              <a:rPr lang="ru-RU" sz="1800" b="1" dirty="0" smtClean="0">
                <a:solidFill>
                  <a:schemeClr val="tx1"/>
                </a:solidFill>
              </a:rPr>
              <a:t>Не совершить паломничества в Мекку,</a:t>
            </a:r>
            <a:br>
              <a:rPr lang="ru-RU" sz="1800" b="1" dirty="0" smtClean="0">
                <a:solidFill>
                  <a:schemeClr val="tx1"/>
                </a:solidFill>
              </a:rPr>
            </a:br>
            <a:r>
              <a:rPr lang="ru-RU" sz="1800" b="1" dirty="0" smtClean="0">
                <a:solidFill>
                  <a:schemeClr val="tx1"/>
                </a:solidFill>
              </a:rPr>
              <a:t>Который даже не прочел Коран.</a:t>
            </a:r>
            <a:br>
              <a:rPr lang="ru-RU" sz="1800" b="1" dirty="0" smtClean="0">
                <a:solidFill>
                  <a:schemeClr val="tx1"/>
                </a:solidFill>
              </a:rPr>
            </a:br>
            <a:r>
              <a:rPr lang="ru-RU" sz="1800" b="1" dirty="0" smtClean="0">
                <a:solidFill>
                  <a:schemeClr val="tx1"/>
                </a:solidFill>
              </a:rPr>
              <a:t/>
            </a:r>
            <a:br>
              <a:rPr lang="ru-RU" sz="1800" b="1" dirty="0" smtClean="0">
                <a:solidFill>
                  <a:schemeClr val="tx1"/>
                </a:solidFill>
              </a:rPr>
            </a:br>
            <a:r>
              <a:rPr lang="ru-RU" sz="1800" b="1" dirty="0" smtClean="0">
                <a:solidFill>
                  <a:schemeClr val="tx1"/>
                </a:solidFill>
              </a:rPr>
              <a:t>И, проникавший в роковые страсти,</a:t>
            </a:r>
            <a:br>
              <a:rPr lang="ru-RU" sz="1800" b="1" dirty="0" smtClean="0">
                <a:solidFill>
                  <a:schemeClr val="tx1"/>
                </a:solidFill>
              </a:rPr>
            </a:br>
            <a:r>
              <a:rPr lang="ru-RU" sz="1800" b="1" dirty="0" smtClean="0">
                <a:solidFill>
                  <a:schemeClr val="tx1"/>
                </a:solidFill>
              </a:rPr>
              <a:t>Настанет час, – </a:t>
            </a:r>
            <a:br>
              <a:rPr lang="ru-RU" sz="1800" b="1" dirty="0" smtClean="0">
                <a:solidFill>
                  <a:schemeClr val="tx1"/>
                </a:solidFill>
              </a:rPr>
            </a:br>
            <a:r>
              <a:rPr lang="ru-RU" sz="1800" b="1" dirty="0" smtClean="0">
                <a:solidFill>
                  <a:schemeClr val="tx1"/>
                </a:solidFill>
              </a:rPr>
              <a:t>я упаду с седла,</a:t>
            </a:r>
            <a:br>
              <a:rPr lang="ru-RU" sz="1800" b="1" dirty="0" smtClean="0">
                <a:solidFill>
                  <a:schemeClr val="tx1"/>
                </a:solidFill>
              </a:rPr>
            </a:br>
            <a:r>
              <a:rPr lang="ru-RU" sz="1800" b="1" dirty="0" smtClean="0">
                <a:solidFill>
                  <a:schemeClr val="tx1"/>
                </a:solidFill>
              </a:rPr>
              <a:t>Где нет числа канатоходцам власти,</a:t>
            </a:r>
            <a:br>
              <a:rPr lang="ru-RU" sz="1800" b="1" dirty="0" smtClean="0">
                <a:solidFill>
                  <a:schemeClr val="tx1"/>
                </a:solidFill>
              </a:rPr>
            </a:br>
            <a:r>
              <a:rPr lang="ru-RU" sz="1800" b="1" dirty="0" smtClean="0">
                <a:solidFill>
                  <a:schemeClr val="tx1"/>
                </a:solidFill>
              </a:rPr>
              <a:t>Канат высок, но низменны дела.</a:t>
            </a:r>
            <a:br>
              <a:rPr lang="ru-RU" sz="1800" b="1" dirty="0" smtClean="0">
                <a:solidFill>
                  <a:schemeClr val="tx1"/>
                </a:solidFill>
              </a:rPr>
            </a:br>
            <a:r>
              <a:rPr lang="ru-RU" sz="1800" b="1" dirty="0" smtClean="0">
                <a:solidFill>
                  <a:schemeClr val="tx1"/>
                </a:solidFill>
              </a:rPr>
              <a:t/>
            </a:r>
            <a:br>
              <a:rPr lang="ru-RU" sz="1800" b="1" dirty="0" smtClean="0">
                <a:solidFill>
                  <a:schemeClr val="tx1"/>
                </a:solidFill>
              </a:rPr>
            </a:br>
            <a:r>
              <a:rPr lang="ru-RU" sz="1800" b="1" dirty="0" smtClean="0">
                <a:solidFill>
                  <a:schemeClr val="tx1"/>
                </a:solidFill>
              </a:rPr>
              <a:t>Горит светильник, что зажжен когда-то</a:t>
            </a:r>
            <a:br>
              <a:rPr lang="ru-RU" sz="1800" b="1" dirty="0" smtClean="0">
                <a:solidFill>
                  <a:schemeClr val="tx1"/>
                </a:solidFill>
              </a:rPr>
            </a:br>
            <a:r>
              <a:rPr lang="ru-RU" sz="1800" b="1" dirty="0" smtClean="0">
                <a:solidFill>
                  <a:schemeClr val="tx1"/>
                </a:solidFill>
              </a:rPr>
              <a:t>Моим отцом вблизи ночных отар.</a:t>
            </a:r>
            <a:br>
              <a:rPr lang="ru-RU" sz="1800" b="1" dirty="0" smtClean="0">
                <a:solidFill>
                  <a:schemeClr val="tx1"/>
                </a:solidFill>
              </a:rPr>
            </a:br>
            <a:r>
              <a:rPr lang="ru-RU" sz="1800" b="1" dirty="0" smtClean="0">
                <a:solidFill>
                  <a:schemeClr val="tx1"/>
                </a:solidFill>
              </a:rPr>
              <a:t>И вместе со стихами – </a:t>
            </a:r>
            <a:br>
              <a:rPr lang="ru-RU" sz="1800" b="1" dirty="0" smtClean="0">
                <a:solidFill>
                  <a:schemeClr val="tx1"/>
                </a:solidFill>
              </a:rPr>
            </a:br>
            <a:r>
              <a:rPr lang="ru-RU" sz="1800" b="1" dirty="0" smtClean="0">
                <a:solidFill>
                  <a:schemeClr val="tx1"/>
                </a:solidFill>
              </a:rPr>
              <a:t>сын </a:t>
            </a:r>
            <a:r>
              <a:rPr lang="ru-RU" sz="1800" b="1" dirty="0" err="1" smtClean="0">
                <a:solidFill>
                  <a:schemeClr val="tx1"/>
                </a:solidFill>
              </a:rPr>
              <a:t>Гамзата</a:t>
            </a:r>
            <a:r>
              <a:rPr lang="ru-RU" sz="1800" b="1" dirty="0" smtClean="0">
                <a:solidFill>
                  <a:schemeClr val="tx1"/>
                </a:solidFill>
              </a:rPr>
              <a:t> –</a:t>
            </a:r>
            <a:br>
              <a:rPr lang="ru-RU" sz="1800" b="1" dirty="0" smtClean="0">
                <a:solidFill>
                  <a:schemeClr val="tx1"/>
                </a:solidFill>
              </a:rPr>
            </a:br>
            <a:r>
              <a:rPr lang="ru-RU" sz="1800" b="1" dirty="0" smtClean="0">
                <a:solidFill>
                  <a:schemeClr val="tx1"/>
                </a:solidFill>
              </a:rPr>
              <a:t>Его я горцам оставляю в дар.</a:t>
            </a:r>
            <a:r>
              <a:rPr lang="ru-RU" sz="1600" dirty="0" smtClean="0"/>
              <a:t/>
            </a:r>
            <a:br>
              <a:rPr lang="ru-RU" sz="1600" dirty="0" smtClean="0"/>
            </a:br>
            <a:endParaRPr lang="ru-RU" sz="1600" dirty="0"/>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188640"/>
            <a:ext cx="7632848" cy="576064"/>
          </a:xfrm>
        </p:spPr>
        <p:txBody>
          <a:bodyPr/>
          <a:lstStyle/>
          <a:p>
            <a:r>
              <a:rPr lang="ru-RU" b="1" dirty="0" smtClean="0">
                <a:solidFill>
                  <a:srgbClr val="002060"/>
                </a:solidFill>
              </a:rPr>
              <a:t>Памятник в Москве</a:t>
            </a:r>
            <a:endParaRPr lang="ru-RU" b="1" dirty="0">
              <a:solidFill>
                <a:srgbClr val="002060"/>
              </a:solidFill>
            </a:endParaRPr>
          </a:p>
        </p:txBody>
      </p:sp>
      <p:sp>
        <p:nvSpPr>
          <p:cNvPr id="3" name="Подзаголовок 2"/>
          <p:cNvSpPr>
            <a:spLocks noGrp="1"/>
          </p:cNvSpPr>
          <p:nvPr>
            <p:ph type="subTitle" idx="1"/>
          </p:nvPr>
        </p:nvSpPr>
        <p:spPr>
          <a:xfrm>
            <a:off x="251520" y="836712"/>
            <a:ext cx="8640960" cy="5832648"/>
          </a:xfrm>
        </p:spPr>
        <p:txBody>
          <a:bodyPr/>
          <a:lstStyle/>
          <a:p>
            <a:pPr algn="l"/>
            <a:r>
              <a:rPr lang="ru-RU" sz="1800" b="1" dirty="0" smtClean="0">
                <a:solidFill>
                  <a:schemeClr val="tx1"/>
                </a:solidFill>
              </a:rPr>
              <a:t>Решение об установке памятника Р.Гамзатову в Москве было принято комиссией по монументальному искусству при Мосгордуме еще в 2008 году, однако тогда эксперты не могли определиться с точным местом его размещения. В ноябре 2011 года за появление в столице памятника великому поэту высказался Президент России. Тогда Владимир Путин приводил его творчество в качестве примера того вклада, который внес Дагестан в российскую культуру: "Я был знаком лично с Расулом Гамзатовым. Могу подтвердить - это просто замечательный человек, пример для подражания не только для Дагестана, но и для всей России".</a:t>
            </a:r>
            <a:endParaRPr lang="ru-RU" sz="1800" b="1" dirty="0">
              <a:solidFill>
                <a:schemeClr val="tx1"/>
              </a:solidFill>
            </a:endParaRPr>
          </a:p>
        </p:txBody>
      </p:sp>
      <p:pic>
        <p:nvPicPr>
          <p:cNvPr id="44034" name="Picture 2" descr="Российская газета - страница 69 - Каталог интернет-СМИ на Joinfo.ua"/>
          <p:cNvPicPr>
            <a:picLocks noChangeAspect="1" noChangeArrowheads="1"/>
          </p:cNvPicPr>
          <p:nvPr/>
        </p:nvPicPr>
        <p:blipFill>
          <a:blip r:embed="rId2" cstate="print"/>
          <a:srcRect/>
          <a:stretch>
            <a:fillRect/>
          </a:stretch>
        </p:blipFill>
        <p:spPr bwMode="auto">
          <a:xfrm>
            <a:off x="4176928" y="3140968"/>
            <a:ext cx="4741919" cy="3509021"/>
          </a:xfrm>
          <a:prstGeom prst="rect">
            <a:avLst/>
          </a:prstGeom>
          <a:noFill/>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rot="21075290">
            <a:off x="1013644" y="1113978"/>
            <a:ext cx="7807032" cy="4850108"/>
          </a:xfrm>
        </p:spPr>
        <p:txBody>
          <a:bodyPr rtlCol="0">
            <a:normAutofit/>
          </a:bodyPr>
          <a:lstStyle/>
          <a:p>
            <a:pPr fontAlgn="auto">
              <a:spcAft>
                <a:spcPts val="0"/>
              </a:spcAft>
              <a:defRPr/>
            </a:pPr>
            <a:r>
              <a:rPr lang="ru-RU" sz="6000" b="1" dirty="0" smtClean="0">
                <a:solidFill>
                  <a:srgbClr val="002060"/>
                </a:solidFill>
              </a:rPr>
              <a:t>Сын великого поэта</a:t>
            </a:r>
            <a:r>
              <a:rPr lang="ru-RU" b="1" dirty="0" smtClean="0">
                <a:solidFill>
                  <a:srgbClr val="006600"/>
                </a:solidFill>
              </a:rPr>
              <a:t/>
            </a:r>
            <a:br>
              <a:rPr lang="ru-RU" b="1" dirty="0" smtClean="0">
                <a:solidFill>
                  <a:srgbClr val="006600"/>
                </a:solidFill>
              </a:rPr>
            </a:br>
            <a:r>
              <a:rPr lang="ru-RU" b="1" dirty="0" smtClean="0">
                <a:solidFill>
                  <a:srgbClr val="FF0000"/>
                </a:solidFill>
              </a:rPr>
              <a:t/>
            </a:r>
            <a:br>
              <a:rPr lang="ru-RU" b="1" dirty="0" smtClean="0">
                <a:solidFill>
                  <a:srgbClr val="FF0000"/>
                </a:solidFill>
              </a:rPr>
            </a:br>
            <a:r>
              <a:rPr lang="ru-RU" b="1" dirty="0" smtClean="0">
                <a:solidFill>
                  <a:schemeClr val="accent6">
                    <a:lumMod val="50000"/>
                  </a:schemeClr>
                </a:solidFill>
              </a:rPr>
              <a:t/>
            </a:r>
            <a:br>
              <a:rPr lang="ru-RU" b="1" dirty="0" smtClean="0">
                <a:solidFill>
                  <a:schemeClr val="accent6">
                    <a:lumMod val="50000"/>
                  </a:schemeClr>
                </a:solidFill>
              </a:rPr>
            </a:br>
            <a:r>
              <a:rPr lang="ru-RU" b="1" dirty="0" smtClean="0">
                <a:solidFill>
                  <a:schemeClr val="accent6">
                    <a:lumMod val="50000"/>
                  </a:schemeClr>
                </a:solidFill>
              </a:rPr>
              <a:t/>
            </a:r>
            <a:br>
              <a:rPr lang="ru-RU" b="1" dirty="0" smtClean="0">
                <a:solidFill>
                  <a:schemeClr val="accent6">
                    <a:lumMod val="50000"/>
                  </a:schemeClr>
                </a:solidFill>
              </a:rPr>
            </a:br>
            <a:endParaRPr lang="ru-RU" b="1" dirty="0" smtClean="0">
              <a:solidFill>
                <a:schemeClr val="accent6">
                  <a:lumMod val="50000"/>
                </a:schemeClr>
              </a:solidFill>
            </a:endParaRPr>
          </a:p>
        </p:txBody>
      </p:sp>
      <p:pic>
        <p:nvPicPr>
          <p:cNvPr id="20482" name="Picture 2" descr="Расул Гамзатов Форум Кавказкой музыки и культуры народов Кавказа - Druzya.com"/>
          <p:cNvPicPr>
            <a:picLocks noChangeAspect="1" noChangeArrowheads="1"/>
          </p:cNvPicPr>
          <p:nvPr/>
        </p:nvPicPr>
        <p:blipFill>
          <a:blip r:embed="rId2" cstate="print"/>
          <a:srcRect/>
          <a:stretch>
            <a:fillRect/>
          </a:stretch>
        </p:blipFill>
        <p:spPr bwMode="auto">
          <a:xfrm rot="21114738">
            <a:off x="2180565" y="2739266"/>
            <a:ext cx="4751606" cy="3191203"/>
          </a:xfrm>
          <a:prstGeom prst="rect">
            <a:avLst/>
          </a:prstGeom>
          <a:noFill/>
        </p:spPr>
      </p:pic>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12968" cy="6480720"/>
          </a:xfrm>
        </p:spPr>
        <p:txBody>
          <a:bodyPr/>
          <a:lstStyle/>
          <a:p>
            <a:r>
              <a:rPr lang="ru-RU" sz="4000" b="1" dirty="0" smtClean="0">
                <a:solidFill>
                  <a:srgbClr val="006600"/>
                </a:solidFill>
              </a:rPr>
              <a:t>Поэзия Расула Гамзатова, ушедшего из жизни в 2003 году, составляет великолепную культурную эпоху. Мощная творческая энергия поэта, заложенная в его стихах, светлая лиричность и глубокая мудрость его поэзии пленяют и очаровывают каждого, кто к ней прикасается.</a:t>
            </a:r>
            <a:endParaRPr lang="ru-RU" sz="4000" b="1" dirty="0">
              <a:solidFill>
                <a:srgbClr val="006600"/>
              </a:solidFill>
            </a:endParaRPr>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21052454">
            <a:off x="100380" y="10972"/>
            <a:ext cx="7539593" cy="1867505"/>
          </a:xfrm>
        </p:spPr>
        <p:txBody>
          <a:bodyPr/>
          <a:lstStyle/>
          <a:p>
            <a:r>
              <a:rPr lang="ru-RU" b="1" dirty="0" smtClean="0">
                <a:solidFill>
                  <a:srgbClr val="00B050"/>
                </a:solidFill>
              </a:rPr>
              <a:t>Магомед АХМЕДОВ</a:t>
            </a:r>
            <a:r>
              <a:rPr lang="ru-RU" dirty="0" smtClean="0">
                <a:solidFill>
                  <a:srgbClr val="00B050"/>
                </a:solidFill>
              </a:rPr>
              <a:t/>
            </a:r>
            <a:br>
              <a:rPr lang="ru-RU" dirty="0" smtClean="0">
                <a:solidFill>
                  <a:srgbClr val="00B050"/>
                </a:solidFill>
              </a:rPr>
            </a:br>
            <a:r>
              <a:rPr lang="ru-RU" b="1" dirty="0" smtClean="0">
                <a:solidFill>
                  <a:srgbClr val="00B050"/>
                </a:solidFill>
              </a:rPr>
              <a:t>3 ноября 2003 года</a:t>
            </a:r>
            <a:endParaRPr lang="ru-RU" dirty="0">
              <a:solidFill>
                <a:srgbClr val="00B050"/>
              </a:solidFill>
            </a:endParaRPr>
          </a:p>
        </p:txBody>
      </p:sp>
      <p:sp>
        <p:nvSpPr>
          <p:cNvPr id="3" name="Подзаголовок 2"/>
          <p:cNvSpPr>
            <a:spLocks noGrp="1"/>
          </p:cNvSpPr>
          <p:nvPr>
            <p:ph type="subTitle" idx="1"/>
          </p:nvPr>
        </p:nvSpPr>
        <p:spPr>
          <a:xfrm rot="21047264">
            <a:off x="997518" y="1484372"/>
            <a:ext cx="7870682" cy="4439584"/>
          </a:xfrm>
          <a:solidFill>
            <a:schemeClr val="tx2">
              <a:lumMod val="20000"/>
              <a:lumOff val="80000"/>
            </a:schemeClr>
          </a:solidFill>
        </p:spPr>
        <p:txBody>
          <a:bodyPr numCol="2"/>
          <a:lstStyle/>
          <a:p>
            <a:r>
              <a:rPr lang="ru-RU" sz="2400" b="1" dirty="0" smtClean="0">
                <a:solidFill>
                  <a:srgbClr val="006600"/>
                </a:solidFill>
              </a:rPr>
              <a:t>Туман на вершинах</a:t>
            </a:r>
            <a:br>
              <a:rPr lang="ru-RU" sz="2400" b="1" dirty="0" smtClean="0">
                <a:solidFill>
                  <a:srgbClr val="006600"/>
                </a:solidFill>
              </a:rPr>
            </a:br>
            <a:r>
              <a:rPr lang="ru-RU" sz="2400" b="1" dirty="0" smtClean="0">
                <a:solidFill>
                  <a:srgbClr val="006600"/>
                </a:solidFill>
              </a:rPr>
              <a:t>И в сердце туман.</a:t>
            </a:r>
            <a:br>
              <a:rPr lang="ru-RU" sz="2400" b="1" dirty="0" smtClean="0">
                <a:solidFill>
                  <a:srgbClr val="006600"/>
                </a:solidFill>
              </a:rPr>
            </a:br>
            <a:r>
              <a:rPr lang="ru-RU" sz="2400" b="1" dirty="0" smtClean="0">
                <a:solidFill>
                  <a:srgbClr val="006600"/>
                </a:solidFill>
              </a:rPr>
              <a:t>Хотелось бы думать,</a:t>
            </a:r>
            <a:br>
              <a:rPr lang="ru-RU" sz="2400" b="1" dirty="0" smtClean="0">
                <a:solidFill>
                  <a:srgbClr val="006600"/>
                </a:solidFill>
              </a:rPr>
            </a:br>
            <a:r>
              <a:rPr lang="ru-RU" sz="2400" b="1" dirty="0" smtClean="0">
                <a:solidFill>
                  <a:srgbClr val="006600"/>
                </a:solidFill>
              </a:rPr>
              <a:t>Что это обман.</a:t>
            </a:r>
          </a:p>
          <a:p>
            <a:r>
              <a:rPr lang="ru-RU" sz="2400" b="1" dirty="0" smtClean="0">
                <a:solidFill>
                  <a:srgbClr val="006600"/>
                </a:solidFill>
              </a:rPr>
              <a:t> </a:t>
            </a:r>
          </a:p>
          <a:p>
            <a:r>
              <a:rPr lang="ru-RU" sz="2400" b="1" dirty="0" smtClean="0">
                <a:solidFill>
                  <a:srgbClr val="006600"/>
                </a:solidFill>
              </a:rPr>
              <a:t>Что радости свет</a:t>
            </a:r>
            <a:br>
              <a:rPr lang="ru-RU" sz="2400" b="1" dirty="0" smtClean="0">
                <a:solidFill>
                  <a:srgbClr val="006600"/>
                </a:solidFill>
              </a:rPr>
            </a:br>
            <a:r>
              <a:rPr lang="ru-RU" sz="2400" b="1" dirty="0" smtClean="0">
                <a:solidFill>
                  <a:srgbClr val="006600"/>
                </a:solidFill>
              </a:rPr>
              <a:t>Навсегда не погас</a:t>
            </a:r>
            <a:br>
              <a:rPr lang="ru-RU" sz="2400" b="1" dirty="0" smtClean="0">
                <a:solidFill>
                  <a:srgbClr val="006600"/>
                </a:solidFill>
              </a:rPr>
            </a:br>
            <a:r>
              <a:rPr lang="ru-RU" sz="2400" b="1" dirty="0" smtClean="0">
                <a:solidFill>
                  <a:srgbClr val="006600"/>
                </a:solidFill>
              </a:rPr>
              <a:t>В ауле </a:t>
            </a:r>
            <a:r>
              <a:rPr lang="ru-RU" sz="2400" b="1" dirty="0" err="1" smtClean="0">
                <a:solidFill>
                  <a:srgbClr val="006600"/>
                </a:solidFill>
              </a:rPr>
              <a:t>Цада</a:t>
            </a:r>
            <a:r>
              <a:rPr lang="ru-RU" sz="2400" b="1" dirty="0" smtClean="0">
                <a:solidFill>
                  <a:srgbClr val="006600"/>
                </a:solidFill>
              </a:rPr>
              <a:t/>
            </a:r>
            <a:br>
              <a:rPr lang="ru-RU" sz="2400" b="1" dirty="0" smtClean="0">
                <a:solidFill>
                  <a:srgbClr val="006600"/>
                </a:solidFill>
              </a:rPr>
            </a:br>
            <a:r>
              <a:rPr lang="ru-RU" sz="2400" b="1" dirty="0" smtClean="0">
                <a:solidFill>
                  <a:srgbClr val="006600"/>
                </a:solidFill>
              </a:rPr>
              <a:t>И в душах у нас.</a:t>
            </a:r>
          </a:p>
          <a:p>
            <a:r>
              <a:rPr lang="ru-RU" sz="2400" b="1" dirty="0" smtClean="0">
                <a:solidFill>
                  <a:srgbClr val="006600"/>
                </a:solidFill>
              </a:rPr>
              <a:t> </a:t>
            </a:r>
          </a:p>
          <a:p>
            <a:endParaRPr lang="ru-RU" sz="1600" b="1" dirty="0" smtClean="0">
              <a:solidFill>
                <a:srgbClr val="006600"/>
              </a:solidFill>
            </a:endParaRPr>
          </a:p>
          <a:p>
            <a:r>
              <a:rPr lang="ru-RU" sz="2400" b="1" dirty="0" smtClean="0">
                <a:solidFill>
                  <a:srgbClr val="006600"/>
                </a:solidFill>
              </a:rPr>
              <a:t>Но </a:t>
            </a:r>
            <a:r>
              <a:rPr lang="ru-RU" sz="2400" b="1" dirty="0" smtClean="0">
                <a:solidFill>
                  <a:srgbClr val="006600"/>
                </a:solidFill>
              </a:rPr>
              <a:t>плачет печаль,</a:t>
            </a:r>
            <a:br>
              <a:rPr lang="ru-RU" sz="2400" b="1" dirty="0" smtClean="0">
                <a:solidFill>
                  <a:srgbClr val="006600"/>
                </a:solidFill>
              </a:rPr>
            </a:br>
            <a:r>
              <a:rPr lang="ru-RU" sz="2400" b="1" dirty="0" smtClean="0">
                <a:solidFill>
                  <a:srgbClr val="006600"/>
                </a:solidFill>
              </a:rPr>
              <a:t>Как ненужный пророк, —</a:t>
            </a:r>
            <a:br>
              <a:rPr lang="ru-RU" sz="2400" b="1" dirty="0" smtClean="0">
                <a:solidFill>
                  <a:srgbClr val="006600"/>
                </a:solidFill>
              </a:rPr>
            </a:br>
            <a:r>
              <a:rPr lang="ru-RU" sz="2400" b="1" dirty="0" smtClean="0">
                <a:solidFill>
                  <a:srgbClr val="006600"/>
                </a:solidFill>
              </a:rPr>
              <a:t>Должно быть, Аллах,</a:t>
            </a:r>
            <a:br>
              <a:rPr lang="ru-RU" sz="2400" b="1" dirty="0" smtClean="0">
                <a:solidFill>
                  <a:srgbClr val="006600"/>
                </a:solidFill>
              </a:rPr>
            </a:br>
            <a:r>
              <a:rPr lang="ru-RU" sz="2400" b="1" dirty="0" smtClean="0">
                <a:solidFill>
                  <a:srgbClr val="006600"/>
                </a:solidFill>
              </a:rPr>
              <a:t>Так в миру одинок.</a:t>
            </a:r>
          </a:p>
          <a:p>
            <a:r>
              <a:rPr lang="ru-RU" sz="2400" b="1" dirty="0" smtClean="0">
                <a:solidFill>
                  <a:srgbClr val="006600"/>
                </a:solidFill>
              </a:rPr>
              <a:t> </a:t>
            </a:r>
          </a:p>
          <a:p>
            <a:r>
              <a:rPr lang="ru-RU" sz="2400" b="1" dirty="0" smtClean="0">
                <a:solidFill>
                  <a:srgbClr val="006600"/>
                </a:solidFill>
              </a:rPr>
              <a:t>Так мы одиноки</a:t>
            </a:r>
            <a:br>
              <a:rPr lang="ru-RU" sz="2400" b="1" dirty="0" smtClean="0">
                <a:solidFill>
                  <a:srgbClr val="006600"/>
                </a:solidFill>
              </a:rPr>
            </a:br>
            <a:r>
              <a:rPr lang="ru-RU" sz="2400" b="1" dirty="0" smtClean="0">
                <a:solidFill>
                  <a:srgbClr val="006600"/>
                </a:solidFill>
              </a:rPr>
              <a:t>В осенней ночи.</a:t>
            </a:r>
            <a:br>
              <a:rPr lang="ru-RU" sz="2400" b="1" dirty="0" smtClean="0">
                <a:solidFill>
                  <a:srgbClr val="006600"/>
                </a:solidFill>
              </a:rPr>
            </a:br>
            <a:r>
              <a:rPr lang="ru-RU" sz="2400" b="1" dirty="0" smtClean="0">
                <a:solidFill>
                  <a:srgbClr val="006600"/>
                </a:solidFill>
              </a:rPr>
              <a:t>О, что ты наделал,</a:t>
            </a:r>
            <a:br>
              <a:rPr lang="ru-RU" sz="2400" b="1" dirty="0" smtClean="0">
                <a:solidFill>
                  <a:srgbClr val="006600"/>
                </a:solidFill>
              </a:rPr>
            </a:br>
            <a:r>
              <a:rPr lang="ru-RU" sz="2400" b="1" dirty="0" smtClean="0">
                <a:solidFill>
                  <a:srgbClr val="006600"/>
                </a:solidFill>
              </a:rPr>
              <a:t>Расул, не молчи?!!</a:t>
            </a:r>
          </a:p>
          <a:p>
            <a:endParaRPr lang="ru-RU" sz="1600" dirty="0"/>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188640"/>
            <a:ext cx="7488832" cy="720080"/>
          </a:xfrm>
        </p:spPr>
        <p:txBody>
          <a:bodyPr/>
          <a:lstStyle/>
          <a:p>
            <a:r>
              <a:rPr lang="ru-RU" b="1" dirty="0" smtClean="0">
                <a:solidFill>
                  <a:srgbClr val="002060"/>
                </a:solidFill>
              </a:rPr>
              <a:t>Международное признание</a:t>
            </a:r>
            <a:endParaRPr lang="ru-RU" b="1" dirty="0">
              <a:solidFill>
                <a:srgbClr val="002060"/>
              </a:solidFill>
            </a:endParaRPr>
          </a:p>
        </p:txBody>
      </p:sp>
      <p:sp>
        <p:nvSpPr>
          <p:cNvPr id="3" name="Подзаголовок 2"/>
          <p:cNvSpPr>
            <a:spLocks noGrp="1"/>
          </p:cNvSpPr>
          <p:nvPr>
            <p:ph type="subTitle" idx="1"/>
          </p:nvPr>
        </p:nvSpPr>
        <p:spPr>
          <a:xfrm>
            <a:off x="179512" y="836712"/>
            <a:ext cx="8784976" cy="5760640"/>
          </a:xfrm>
        </p:spPr>
        <p:txBody>
          <a:bodyPr/>
          <a:lstStyle/>
          <a:p>
            <a:r>
              <a:rPr lang="ru-RU" sz="2800" b="1" dirty="0" err="1" smtClean="0">
                <a:solidFill>
                  <a:schemeClr val="tx1"/>
                </a:solidFill>
              </a:rPr>
              <a:t>МеждуНАРОДный</a:t>
            </a:r>
            <a:r>
              <a:rPr lang="ru-RU" sz="2800" b="1" dirty="0" smtClean="0">
                <a:solidFill>
                  <a:schemeClr val="tx1"/>
                </a:solidFill>
              </a:rPr>
              <a:t> проект «Расул Гамзатов. Мой Дагестан»</a:t>
            </a:r>
          </a:p>
          <a:p>
            <a:endParaRPr lang="ru-RU" dirty="0"/>
          </a:p>
        </p:txBody>
      </p:sp>
      <p:pic>
        <p:nvPicPr>
          <p:cNvPr id="4" name="МеждуНАРОДный проект «Расул Гамзатов. Мой Дагестан».mp4">
            <a:hlinkClick r:id="" action="ppaction://media"/>
          </p:cNvPr>
          <p:cNvPicPr>
            <a:picLocks noRot="1" noChangeAspect="1"/>
          </p:cNvPicPr>
          <p:nvPr>
            <a:videoFile r:link="rId1"/>
          </p:nvPr>
        </p:nvPicPr>
        <p:blipFill>
          <a:blip r:embed="rId3" cstate="print"/>
          <a:stretch>
            <a:fillRect/>
          </a:stretch>
        </p:blipFill>
        <p:spPr>
          <a:xfrm>
            <a:off x="199007" y="1756778"/>
            <a:ext cx="8477450" cy="4768566"/>
          </a:xfrm>
          <a:prstGeom prst="rect">
            <a:avLst/>
          </a:prstGeom>
        </p:spPr>
      </p:pic>
    </p:spTree>
  </p:cSld>
  <p:clrMapOvr>
    <a:masterClrMapping/>
  </p:clrMapOvr>
  <p:transition>
    <p:wedg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188640"/>
            <a:ext cx="7560840" cy="504056"/>
          </a:xfrm>
        </p:spPr>
        <p:txBody>
          <a:bodyPr/>
          <a:lstStyle/>
          <a:p>
            <a:r>
              <a:rPr lang="ru-RU" b="1" dirty="0" err="1" smtClean="0">
                <a:solidFill>
                  <a:srgbClr val="002060"/>
                </a:solidFill>
              </a:rPr>
              <a:t>Фотогалерея</a:t>
            </a:r>
            <a:endParaRPr lang="ru-RU" b="1" dirty="0">
              <a:solidFill>
                <a:srgbClr val="002060"/>
              </a:solidFill>
            </a:endParaRPr>
          </a:p>
        </p:txBody>
      </p:sp>
      <p:pic>
        <p:nvPicPr>
          <p:cNvPr id="64514" name="Picture 2" descr="https://im3-tub-ru.yandex.net/i?id=cef6acccaa7441b664954a875160234c&amp;n=21"/>
          <p:cNvPicPr>
            <a:picLocks noChangeAspect="1" noChangeArrowheads="1"/>
          </p:cNvPicPr>
          <p:nvPr/>
        </p:nvPicPr>
        <p:blipFill>
          <a:blip r:embed="rId2" cstate="print"/>
          <a:srcRect/>
          <a:stretch>
            <a:fillRect/>
          </a:stretch>
        </p:blipFill>
        <p:spPr bwMode="auto">
          <a:xfrm>
            <a:off x="251520" y="332656"/>
            <a:ext cx="1895475" cy="1428750"/>
          </a:xfrm>
          <a:prstGeom prst="rect">
            <a:avLst/>
          </a:prstGeom>
          <a:noFill/>
        </p:spPr>
      </p:pic>
      <p:pic>
        <p:nvPicPr>
          <p:cNvPr id="64516" name="Picture 4" descr="https://im3-tub-ru.yandex.net/i?id=16fe739c7c11aebbf6b1f3f6c005e3a1&amp;n=21"/>
          <p:cNvPicPr>
            <a:picLocks noChangeAspect="1" noChangeArrowheads="1"/>
          </p:cNvPicPr>
          <p:nvPr/>
        </p:nvPicPr>
        <p:blipFill>
          <a:blip r:embed="rId3" cstate="print"/>
          <a:srcRect/>
          <a:stretch>
            <a:fillRect/>
          </a:stretch>
        </p:blipFill>
        <p:spPr bwMode="auto">
          <a:xfrm>
            <a:off x="0" y="1844824"/>
            <a:ext cx="1962150" cy="1428750"/>
          </a:xfrm>
          <a:prstGeom prst="rect">
            <a:avLst/>
          </a:prstGeom>
          <a:noFill/>
        </p:spPr>
      </p:pic>
      <p:pic>
        <p:nvPicPr>
          <p:cNvPr id="64518" name="Picture 6" descr="https://im0-tub-ru.yandex.net/i?id=4933b7438e5f18caaf1c180ba297f63e&amp;n=21"/>
          <p:cNvPicPr>
            <a:picLocks noChangeAspect="1" noChangeArrowheads="1"/>
          </p:cNvPicPr>
          <p:nvPr/>
        </p:nvPicPr>
        <p:blipFill>
          <a:blip r:embed="rId4" cstate="print"/>
          <a:srcRect/>
          <a:stretch>
            <a:fillRect/>
          </a:stretch>
        </p:blipFill>
        <p:spPr bwMode="auto">
          <a:xfrm>
            <a:off x="2627784" y="836712"/>
            <a:ext cx="1266825" cy="1428750"/>
          </a:xfrm>
          <a:prstGeom prst="rect">
            <a:avLst/>
          </a:prstGeom>
          <a:noFill/>
        </p:spPr>
      </p:pic>
      <p:pic>
        <p:nvPicPr>
          <p:cNvPr id="64520" name="Picture 8" descr="https://im3-tub-ru.yandex.net/i?id=10b0e2f3bce83dd013b71a80e0237cf1&amp;n=21"/>
          <p:cNvPicPr>
            <a:picLocks noChangeAspect="1" noChangeArrowheads="1"/>
          </p:cNvPicPr>
          <p:nvPr/>
        </p:nvPicPr>
        <p:blipFill>
          <a:blip r:embed="rId5" cstate="print"/>
          <a:srcRect/>
          <a:stretch>
            <a:fillRect/>
          </a:stretch>
        </p:blipFill>
        <p:spPr bwMode="auto">
          <a:xfrm>
            <a:off x="4211960" y="836712"/>
            <a:ext cx="2009775" cy="1428750"/>
          </a:xfrm>
          <a:prstGeom prst="rect">
            <a:avLst/>
          </a:prstGeom>
          <a:noFill/>
        </p:spPr>
      </p:pic>
      <p:pic>
        <p:nvPicPr>
          <p:cNvPr id="64522" name="Picture 10" descr="https://im3-tub-ru.yandex.net/i?id=2ba65db9ddb44ad3d1bdff65d3100bd9&amp;n=21"/>
          <p:cNvPicPr>
            <a:picLocks noChangeAspect="1" noChangeArrowheads="1"/>
          </p:cNvPicPr>
          <p:nvPr/>
        </p:nvPicPr>
        <p:blipFill>
          <a:blip r:embed="rId6" cstate="print"/>
          <a:srcRect/>
          <a:stretch>
            <a:fillRect/>
          </a:stretch>
        </p:blipFill>
        <p:spPr bwMode="auto">
          <a:xfrm>
            <a:off x="6876256" y="332656"/>
            <a:ext cx="1905000" cy="1428750"/>
          </a:xfrm>
          <a:prstGeom prst="rect">
            <a:avLst/>
          </a:prstGeom>
          <a:noFill/>
        </p:spPr>
      </p:pic>
      <p:pic>
        <p:nvPicPr>
          <p:cNvPr id="64524" name="Picture 12" descr="https://im3-tub-ru.yandex.net/i?id=c47ca3f7f3ed0fdd7699241cc2674519&amp;n=21"/>
          <p:cNvPicPr>
            <a:picLocks noChangeAspect="1" noChangeArrowheads="1"/>
          </p:cNvPicPr>
          <p:nvPr/>
        </p:nvPicPr>
        <p:blipFill>
          <a:blip r:embed="rId7" cstate="print"/>
          <a:srcRect/>
          <a:stretch>
            <a:fillRect/>
          </a:stretch>
        </p:blipFill>
        <p:spPr bwMode="auto">
          <a:xfrm>
            <a:off x="0" y="2996952"/>
            <a:ext cx="2066925" cy="1428750"/>
          </a:xfrm>
          <a:prstGeom prst="rect">
            <a:avLst/>
          </a:prstGeom>
          <a:noFill/>
        </p:spPr>
      </p:pic>
      <p:pic>
        <p:nvPicPr>
          <p:cNvPr id="64526" name="Picture 14" descr="https://im2-tub-ru.yandex.net/i?id=eb10ce1f1f5834d668ad7b5c18ac48f2&amp;n=21"/>
          <p:cNvPicPr>
            <a:picLocks noChangeAspect="1" noChangeArrowheads="1"/>
          </p:cNvPicPr>
          <p:nvPr/>
        </p:nvPicPr>
        <p:blipFill>
          <a:blip r:embed="rId8" cstate="print"/>
          <a:srcRect/>
          <a:stretch>
            <a:fillRect/>
          </a:stretch>
        </p:blipFill>
        <p:spPr bwMode="auto">
          <a:xfrm>
            <a:off x="179512" y="4769768"/>
            <a:ext cx="2450192" cy="2088232"/>
          </a:xfrm>
          <a:prstGeom prst="rect">
            <a:avLst/>
          </a:prstGeom>
          <a:noFill/>
        </p:spPr>
      </p:pic>
      <p:pic>
        <p:nvPicPr>
          <p:cNvPr id="64528" name="Picture 16" descr="https://im0-tub-ru.yandex.net/i?id=29067c135f10137685ebfc0cd1721a69&amp;n=21"/>
          <p:cNvPicPr>
            <a:picLocks noChangeAspect="1" noChangeArrowheads="1"/>
          </p:cNvPicPr>
          <p:nvPr/>
        </p:nvPicPr>
        <p:blipFill>
          <a:blip r:embed="rId9" cstate="print"/>
          <a:srcRect/>
          <a:stretch>
            <a:fillRect/>
          </a:stretch>
        </p:blipFill>
        <p:spPr bwMode="auto">
          <a:xfrm>
            <a:off x="1763688" y="3573016"/>
            <a:ext cx="1905000" cy="1428750"/>
          </a:xfrm>
          <a:prstGeom prst="rect">
            <a:avLst/>
          </a:prstGeom>
          <a:noFill/>
        </p:spPr>
      </p:pic>
      <p:pic>
        <p:nvPicPr>
          <p:cNvPr id="64530" name="Picture 18" descr="Расул Гамзатов - r_gamzatov 63 фотографии ВКонтакте"/>
          <p:cNvPicPr>
            <a:picLocks noChangeAspect="1" noChangeArrowheads="1"/>
          </p:cNvPicPr>
          <p:nvPr/>
        </p:nvPicPr>
        <p:blipFill>
          <a:blip r:embed="rId10" cstate="print"/>
          <a:srcRect/>
          <a:stretch>
            <a:fillRect/>
          </a:stretch>
        </p:blipFill>
        <p:spPr bwMode="auto">
          <a:xfrm>
            <a:off x="2924175" y="2362200"/>
            <a:ext cx="6219825" cy="4495800"/>
          </a:xfrm>
          <a:prstGeom prst="rect">
            <a:avLst/>
          </a:prstGeom>
          <a:noFill/>
        </p:spPr>
      </p:pic>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332657"/>
            <a:ext cx="8640960" cy="1008111"/>
          </a:xfrm>
        </p:spPr>
        <p:txBody>
          <a:bodyPr/>
          <a:lstStyle/>
          <a:p>
            <a:r>
              <a:rPr lang="ru-RU" dirty="0" smtClean="0"/>
              <a:t>Использованные источники</a:t>
            </a:r>
            <a:endParaRPr lang="ru-RU" dirty="0"/>
          </a:p>
        </p:txBody>
      </p:sp>
      <p:sp>
        <p:nvSpPr>
          <p:cNvPr id="3" name="Подзаголовок 2"/>
          <p:cNvSpPr>
            <a:spLocks noGrp="1"/>
          </p:cNvSpPr>
          <p:nvPr>
            <p:ph type="subTitle" idx="1"/>
          </p:nvPr>
        </p:nvSpPr>
        <p:spPr>
          <a:xfrm>
            <a:off x="855294" y="1700808"/>
            <a:ext cx="7893170" cy="4824536"/>
          </a:xfrm>
        </p:spPr>
        <p:txBody>
          <a:bodyPr/>
          <a:lstStyle/>
          <a:p>
            <a:pPr algn="l"/>
            <a:r>
              <a:rPr lang="ru-RU" dirty="0" smtClean="0">
                <a:solidFill>
                  <a:srgbClr val="002060"/>
                </a:solidFill>
              </a:rPr>
              <a:t>1.</a:t>
            </a:r>
            <a:r>
              <a:rPr lang="fr-FR" dirty="0" smtClean="0">
                <a:solidFill>
                  <a:srgbClr val="002060"/>
                </a:solidFill>
              </a:rPr>
              <a:t>http</a:t>
            </a:r>
            <a:r>
              <a:rPr lang="fr-FR" dirty="0" smtClean="0">
                <a:solidFill>
                  <a:srgbClr val="002060"/>
                </a:solidFill>
              </a:rPr>
              <a:t>://aplik.ru/dokumenty/material/rasul-gamzatov</a:t>
            </a:r>
            <a:r>
              <a:rPr lang="fr-FR" dirty="0" smtClean="0"/>
              <a:t>/</a:t>
            </a:r>
            <a:endParaRPr lang="ru-RU" dirty="0" smtClean="0"/>
          </a:p>
          <a:p>
            <a:pPr algn="l"/>
            <a:r>
              <a:rPr lang="ru-RU" dirty="0" smtClean="0">
                <a:solidFill>
                  <a:srgbClr val="002060"/>
                </a:solidFill>
              </a:rPr>
              <a:t>2.</a:t>
            </a:r>
            <a:r>
              <a:rPr lang="fr-FR" dirty="0" smtClean="0">
                <a:solidFill>
                  <a:srgbClr val="002060"/>
                </a:solidFill>
              </a:rPr>
              <a:t>http</a:t>
            </a:r>
            <a:r>
              <a:rPr lang="fr-FR" dirty="0" smtClean="0">
                <a:solidFill>
                  <a:srgbClr val="002060"/>
                </a:solidFill>
              </a:rPr>
              <a:t>://www.peoples.ru/art/literature/poetry/contemporary/gamzatov</a:t>
            </a:r>
            <a:r>
              <a:rPr lang="fr-FR" dirty="0" smtClean="0">
                <a:solidFill>
                  <a:srgbClr val="002060"/>
                </a:solidFill>
              </a:rPr>
              <a:t>/</a:t>
            </a:r>
            <a:endParaRPr lang="ru-RU" dirty="0" smtClean="0">
              <a:solidFill>
                <a:srgbClr val="002060"/>
              </a:solidFill>
            </a:endParaRPr>
          </a:p>
          <a:p>
            <a:pPr algn="l"/>
            <a:r>
              <a:rPr lang="ru-RU" dirty="0" smtClean="0">
                <a:solidFill>
                  <a:srgbClr val="002060"/>
                </a:solidFill>
              </a:rPr>
              <a:t>3.</a:t>
            </a:r>
            <a:r>
              <a:rPr lang="fr-FR" dirty="0" smtClean="0">
                <a:solidFill>
                  <a:srgbClr val="002060"/>
                </a:solidFill>
              </a:rPr>
              <a:t> </a:t>
            </a:r>
            <a:r>
              <a:rPr lang="fr-FR" dirty="0" smtClean="0">
                <a:solidFill>
                  <a:srgbClr val="002060"/>
                </a:solidFill>
                <a:hlinkClick r:id="rId2"/>
              </a:rPr>
              <a:t>http://</a:t>
            </a:r>
            <a:r>
              <a:rPr lang="fr-FR" dirty="0" smtClean="0">
                <a:solidFill>
                  <a:srgbClr val="002060"/>
                </a:solidFill>
                <a:hlinkClick r:id="rId2"/>
              </a:rPr>
              <a:t>ru-poetry.ru/gamzatov</a:t>
            </a:r>
            <a:endParaRPr lang="ru-RU" dirty="0" smtClean="0">
              <a:solidFill>
                <a:srgbClr val="002060"/>
              </a:solidFill>
            </a:endParaRPr>
          </a:p>
          <a:p>
            <a:pPr algn="l"/>
            <a:r>
              <a:rPr lang="ru-RU" dirty="0" smtClean="0">
                <a:solidFill>
                  <a:srgbClr val="002060"/>
                </a:solidFill>
              </a:rPr>
              <a:t>4.</a:t>
            </a:r>
            <a:r>
              <a:rPr lang="fr-FR" dirty="0" smtClean="0">
                <a:solidFill>
                  <a:srgbClr val="002060"/>
                </a:solidFill>
              </a:rPr>
              <a:t>http</a:t>
            </a:r>
            <a:r>
              <a:rPr lang="fr-FR" dirty="0" smtClean="0">
                <a:solidFill>
                  <a:srgbClr val="002060"/>
                </a:solidFill>
              </a:rPr>
              <a:t>://</a:t>
            </a:r>
            <a:r>
              <a:rPr lang="fr-FR" dirty="0" smtClean="0">
                <a:solidFill>
                  <a:srgbClr val="002060"/>
                </a:solidFill>
              </a:rPr>
              <a:t>www.etnosmi.ru/agul/catalog_stats.php?page=16&amp;cid=5</a:t>
            </a:r>
            <a:endParaRPr lang="ru-RU" dirty="0" smtClean="0">
              <a:solidFill>
                <a:srgbClr val="002060"/>
              </a:solidFill>
            </a:endParaRPr>
          </a:p>
          <a:p>
            <a:pPr algn="l"/>
            <a:r>
              <a:rPr lang="ru-RU" dirty="0" smtClean="0">
                <a:solidFill>
                  <a:srgbClr val="002060"/>
                </a:solidFill>
              </a:rPr>
              <a:t>5.</a:t>
            </a:r>
            <a:r>
              <a:rPr lang="fr-FR" dirty="0" smtClean="0">
                <a:solidFill>
                  <a:srgbClr val="002060"/>
                </a:solidFill>
              </a:rPr>
              <a:t>http</a:t>
            </a:r>
            <a:r>
              <a:rPr lang="fr-FR" dirty="0" smtClean="0">
                <a:solidFill>
                  <a:srgbClr val="002060"/>
                </a:solidFill>
              </a:rPr>
              <a:t>://www.gamzatov.ru/mir%20bez%20Rasula/3112003.htm</a:t>
            </a:r>
            <a:endParaRPr lang="ru-RU" dirty="0">
              <a:solidFill>
                <a:srgbClr val="002060"/>
              </a:solidFill>
            </a:endParaRP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31640" y="188640"/>
            <a:ext cx="7632848" cy="6480720"/>
          </a:xfrm>
          <a:prstGeom prst="roundRect">
            <a:avLst/>
          </a:prstGeom>
        </p:spPr>
        <p:style>
          <a:lnRef idx="2">
            <a:schemeClr val="dk1"/>
          </a:lnRef>
          <a:fillRef idx="1">
            <a:schemeClr val="lt1"/>
          </a:fillRef>
          <a:effectRef idx="0">
            <a:schemeClr val="dk1"/>
          </a:effectRef>
          <a:fontRef idx="minor">
            <a:schemeClr val="dk1"/>
          </a:fontRef>
        </p:style>
        <p:txBody>
          <a:bodyPr rtlCol="0">
            <a:noAutofit/>
          </a:bodyPr>
          <a:lstStyle/>
          <a:p>
            <a:pPr fontAlgn="auto">
              <a:spcAft>
                <a:spcPts val="0"/>
              </a:spcAft>
              <a:defRPr/>
            </a:pPr>
            <a:endParaRPr lang="ru-RU" sz="2000" b="1" dirty="0" smtClean="0">
              <a:solidFill>
                <a:srgbClr val="002060"/>
              </a:solidFill>
            </a:endParaRPr>
          </a:p>
          <a:p>
            <a:pPr fontAlgn="auto">
              <a:spcAft>
                <a:spcPts val="0"/>
              </a:spcAft>
              <a:defRPr/>
            </a:pPr>
            <a:endParaRPr lang="ru-RU" sz="2000" b="1" dirty="0" smtClean="0">
              <a:solidFill>
                <a:srgbClr val="002060"/>
              </a:solidFill>
            </a:endParaRPr>
          </a:p>
          <a:p>
            <a:pPr fontAlgn="auto">
              <a:spcAft>
                <a:spcPts val="0"/>
              </a:spcAft>
              <a:defRPr/>
            </a:pPr>
            <a:endParaRPr lang="ru-RU" sz="2000" b="1" dirty="0" smtClean="0">
              <a:solidFill>
                <a:srgbClr val="002060"/>
              </a:solidFill>
            </a:endParaRPr>
          </a:p>
          <a:p>
            <a:pPr fontAlgn="auto">
              <a:spcAft>
                <a:spcPts val="0"/>
              </a:spcAft>
              <a:defRPr/>
            </a:pPr>
            <a:endParaRPr lang="ru-RU" sz="2000" b="1" dirty="0" smtClean="0">
              <a:solidFill>
                <a:srgbClr val="002060"/>
              </a:solidFill>
            </a:endParaRPr>
          </a:p>
          <a:p>
            <a:pPr fontAlgn="auto">
              <a:spcAft>
                <a:spcPts val="0"/>
              </a:spcAft>
              <a:defRPr/>
            </a:pPr>
            <a:endParaRPr lang="ru-RU" sz="2000" b="1" dirty="0" smtClean="0">
              <a:solidFill>
                <a:srgbClr val="002060"/>
              </a:solidFill>
            </a:endParaRPr>
          </a:p>
          <a:p>
            <a:pPr fontAlgn="auto">
              <a:spcAft>
                <a:spcPts val="0"/>
              </a:spcAft>
              <a:defRPr/>
            </a:pPr>
            <a:r>
              <a:rPr lang="ru-RU" sz="2000" b="1" dirty="0" smtClean="0">
                <a:solidFill>
                  <a:srgbClr val="002060"/>
                </a:solidFill>
              </a:rPr>
              <a:t>Родился </a:t>
            </a:r>
            <a:r>
              <a:rPr lang="ru-RU" sz="2000" b="1" dirty="0" smtClean="0">
                <a:solidFill>
                  <a:srgbClr val="002060"/>
                </a:solidFill>
              </a:rPr>
              <a:t>8 сентября 1923 года в селении </a:t>
            </a:r>
            <a:r>
              <a:rPr lang="ru-RU" sz="2000" b="1" dirty="0" err="1" smtClean="0">
                <a:solidFill>
                  <a:srgbClr val="002060"/>
                </a:solidFill>
              </a:rPr>
              <a:t>Цада</a:t>
            </a:r>
            <a:r>
              <a:rPr lang="ru-RU" sz="2000" b="1" dirty="0" smtClean="0">
                <a:solidFill>
                  <a:srgbClr val="002060"/>
                </a:solidFill>
              </a:rPr>
              <a:t> </a:t>
            </a:r>
            <a:r>
              <a:rPr lang="ru-RU" sz="2000" b="1" dirty="0" err="1" smtClean="0">
                <a:solidFill>
                  <a:srgbClr val="002060"/>
                </a:solidFill>
              </a:rPr>
              <a:t>Хунзахского</a:t>
            </a:r>
            <a:r>
              <a:rPr lang="ru-RU" sz="2000" b="1" dirty="0" smtClean="0">
                <a:solidFill>
                  <a:srgbClr val="002060"/>
                </a:solidFill>
              </a:rPr>
              <a:t> района Дагестана. Отец – </a:t>
            </a:r>
            <a:r>
              <a:rPr lang="ru-RU" sz="2000" b="1" dirty="0" err="1" smtClean="0">
                <a:solidFill>
                  <a:srgbClr val="002060"/>
                </a:solidFill>
              </a:rPr>
              <a:t>Гамзат</a:t>
            </a:r>
            <a:r>
              <a:rPr lang="ru-RU" sz="2000" b="1" dirty="0" smtClean="0">
                <a:solidFill>
                  <a:srgbClr val="002060"/>
                </a:solidFill>
              </a:rPr>
              <a:t> </a:t>
            </a:r>
            <a:r>
              <a:rPr lang="ru-RU" sz="2000" b="1" dirty="0" err="1" smtClean="0">
                <a:solidFill>
                  <a:srgbClr val="002060"/>
                </a:solidFill>
              </a:rPr>
              <a:t>Цадаса</a:t>
            </a:r>
            <a:r>
              <a:rPr lang="ru-RU" sz="2000" b="1" dirty="0" smtClean="0">
                <a:solidFill>
                  <a:srgbClr val="002060"/>
                </a:solidFill>
              </a:rPr>
              <a:t> (сын </a:t>
            </a:r>
            <a:r>
              <a:rPr lang="ru-RU" sz="2000" b="1" dirty="0" err="1" smtClean="0">
                <a:solidFill>
                  <a:srgbClr val="002060"/>
                </a:solidFill>
              </a:rPr>
              <a:t>Юсупиль</a:t>
            </a:r>
            <a:r>
              <a:rPr lang="ru-RU" sz="2000" b="1" dirty="0" smtClean="0">
                <a:solidFill>
                  <a:srgbClr val="002060"/>
                </a:solidFill>
              </a:rPr>
              <a:t> </a:t>
            </a:r>
            <a:r>
              <a:rPr lang="ru-RU" sz="2000" b="1" dirty="0" err="1" smtClean="0">
                <a:solidFill>
                  <a:srgbClr val="002060"/>
                </a:solidFill>
              </a:rPr>
              <a:t>Магомы</a:t>
            </a:r>
            <a:r>
              <a:rPr lang="ru-RU" sz="2000" b="1" dirty="0" smtClean="0">
                <a:solidFill>
                  <a:srgbClr val="002060"/>
                </a:solidFill>
              </a:rPr>
              <a:t>) (1877–1951), народный поэт Дагестана, лауреат Государственной премии РОССИИ. Мать – Гамзатова </a:t>
            </a:r>
            <a:r>
              <a:rPr lang="ru-RU" sz="2000" b="1" dirty="0" err="1" smtClean="0">
                <a:solidFill>
                  <a:srgbClr val="002060"/>
                </a:solidFill>
              </a:rPr>
              <a:t>Хандулай</a:t>
            </a:r>
            <a:r>
              <a:rPr lang="ru-RU" sz="2000" b="1" dirty="0" smtClean="0">
                <a:solidFill>
                  <a:srgbClr val="002060"/>
                </a:solidFill>
              </a:rPr>
              <a:t> </a:t>
            </a:r>
            <a:r>
              <a:rPr lang="ru-RU" sz="2000" b="1" dirty="0" err="1" smtClean="0">
                <a:solidFill>
                  <a:srgbClr val="002060"/>
                </a:solidFill>
              </a:rPr>
              <a:t>Гайдарбекгаджиевна</a:t>
            </a:r>
            <a:r>
              <a:rPr lang="ru-RU" sz="2000" b="1" dirty="0" smtClean="0">
                <a:solidFill>
                  <a:srgbClr val="002060"/>
                </a:solidFill>
              </a:rPr>
              <a:t> (1888–1965). Супруга – Гамзатова </a:t>
            </a:r>
            <a:r>
              <a:rPr lang="ru-RU" sz="2000" b="1" dirty="0" err="1" smtClean="0">
                <a:solidFill>
                  <a:srgbClr val="002060"/>
                </a:solidFill>
              </a:rPr>
              <a:t>Патимат</a:t>
            </a:r>
            <a:r>
              <a:rPr lang="ru-RU" sz="2000" b="1" dirty="0" smtClean="0">
                <a:solidFill>
                  <a:srgbClr val="002060"/>
                </a:solidFill>
              </a:rPr>
              <a:t> </a:t>
            </a:r>
            <a:r>
              <a:rPr lang="ru-RU" sz="2000" b="1" dirty="0" err="1" smtClean="0">
                <a:solidFill>
                  <a:srgbClr val="002060"/>
                </a:solidFill>
              </a:rPr>
              <a:t>Саидовна</a:t>
            </a:r>
            <a:r>
              <a:rPr lang="ru-RU" sz="2000" b="1" dirty="0" smtClean="0">
                <a:solidFill>
                  <a:srgbClr val="002060"/>
                </a:solidFill>
              </a:rPr>
              <a:t> (1931–2000). Дочери: Гамзатова </a:t>
            </a:r>
            <a:r>
              <a:rPr lang="ru-RU" sz="2000" b="1" dirty="0" err="1" smtClean="0">
                <a:solidFill>
                  <a:srgbClr val="002060"/>
                </a:solidFill>
              </a:rPr>
              <a:t>Зарема</a:t>
            </a:r>
            <a:r>
              <a:rPr lang="ru-RU" sz="2000" b="1" dirty="0" smtClean="0">
                <a:solidFill>
                  <a:srgbClr val="002060"/>
                </a:solidFill>
              </a:rPr>
              <a:t> </a:t>
            </a:r>
            <a:r>
              <a:rPr lang="ru-RU" sz="2000" b="1" dirty="0" err="1" smtClean="0">
                <a:solidFill>
                  <a:srgbClr val="002060"/>
                </a:solidFill>
              </a:rPr>
              <a:t>Расуловна</a:t>
            </a:r>
            <a:r>
              <a:rPr lang="ru-RU" sz="2000" b="1" dirty="0" smtClean="0">
                <a:solidFill>
                  <a:srgbClr val="002060"/>
                </a:solidFill>
              </a:rPr>
              <a:t> (1956 г. </a:t>
            </a:r>
            <a:r>
              <a:rPr lang="ru-RU" sz="2000" b="1" dirty="0" err="1" smtClean="0">
                <a:solidFill>
                  <a:srgbClr val="002060"/>
                </a:solidFill>
              </a:rPr>
              <a:t>рожд</a:t>
            </a:r>
            <a:r>
              <a:rPr lang="ru-RU" sz="2000" b="1" dirty="0" smtClean="0">
                <a:solidFill>
                  <a:srgbClr val="002060"/>
                </a:solidFill>
              </a:rPr>
              <a:t>.), Гамзатова </a:t>
            </a:r>
            <a:r>
              <a:rPr lang="ru-RU" sz="2000" b="1" dirty="0" err="1" smtClean="0">
                <a:solidFill>
                  <a:srgbClr val="002060"/>
                </a:solidFill>
              </a:rPr>
              <a:t>Патимат</a:t>
            </a:r>
            <a:r>
              <a:rPr lang="ru-RU" sz="2000" b="1" dirty="0" smtClean="0">
                <a:solidFill>
                  <a:srgbClr val="002060"/>
                </a:solidFill>
              </a:rPr>
              <a:t> </a:t>
            </a:r>
            <a:r>
              <a:rPr lang="ru-RU" sz="2000" b="1" dirty="0" err="1" smtClean="0">
                <a:solidFill>
                  <a:srgbClr val="002060"/>
                </a:solidFill>
              </a:rPr>
              <a:t>Расуловна</a:t>
            </a:r>
            <a:r>
              <a:rPr lang="ru-RU" sz="2000" b="1" dirty="0" smtClean="0">
                <a:solidFill>
                  <a:srgbClr val="002060"/>
                </a:solidFill>
              </a:rPr>
              <a:t> (1959 г. </a:t>
            </a:r>
            <a:r>
              <a:rPr lang="ru-RU" sz="2000" b="1" dirty="0" err="1" smtClean="0">
                <a:solidFill>
                  <a:srgbClr val="002060"/>
                </a:solidFill>
              </a:rPr>
              <a:t>рожд</a:t>
            </a:r>
            <a:r>
              <a:rPr lang="ru-RU" sz="2000" b="1" dirty="0" smtClean="0">
                <a:solidFill>
                  <a:srgbClr val="002060"/>
                </a:solidFill>
              </a:rPr>
              <a:t>.), Гамзатова </a:t>
            </a:r>
            <a:r>
              <a:rPr lang="ru-RU" sz="2000" b="1" dirty="0" err="1" smtClean="0">
                <a:solidFill>
                  <a:srgbClr val="002060"/>
                </a:solidFill>
              </a:rPr>
              <a:t>Салихат</a:t>
            </a:r>
            <a:r>
              <a:rPr lang="ru-RU" sz="2000" b="1" dirty="0" smtClean="0">
                <a:solidFill>
                  <a:srgbClr val="002060"/>
                </a:solidFill>
              </a:rPr>
              <a:t> </a:t>
            </a:r>
            <a:r>
              <a:rPr lang="ru-RU" sz="2000" b="1" dirty="0" err="1" smtClean="0">
                <a:solidFill>
                  <a:srgbClr val="002060"/>
                </a:solidFill>
              </a:rPr>
              <a:t>Расуловна</a:t>
            </a:r>
            <a:r>
              <a:rPr lang="ru-RU" sz="2000" b="1" dirty="0" smtClean="0">
                <a:solidFill>
                  <a:srgbClr val="002060"/>
                </a:solidFill>
              </a:rPr>
              <a:t> (1965 г. </a:t>
            </a:r>
            <a:r>
              <a:rPr lang="ru-RU" sz="2000" b="1" dirty="0" err="1" smtClean="0">
                <a:solidFill>
                  <a:srgbClr val="002060"/>
                </a:solidFill>
              </a:rPr>
              <a:t>рожд</a:t>
            </a:r>
            <a:r>
              <a:rPr lang="ru-RU" sz="2000" b="1" dirty="0" smtClean="0">
                <a:solidFill>
                  <a:srgbClr val="002060"/>
                </a:solidFill>
              </a:rPr>
              <a:t>.). Внучки: Амирханова </a:t>
            </a:r>
            <a:r>
              <a:rPr lang="ru-RU" sz="2000" b="1" dirty="0" err="1" smtClean="0">
                <a:solidFill>
                  <a:srgbClr val="002060"/>
                </a:solidFill>
              </a:rPr>
              <a:t>Шахризат</a:t>
            </a:r>
            <a:r>
              <a:rPr lang="ru-RU" sz="2000" b="1" dirty="0" smtClean="0">
                <a:solidFill>
                  <a:srgbClr val="002060"/>
                </a:solidFill>
              </a:rPr>
              <a:t> </a:t>
            </a:r>
            <a:r>
              <a:rPr lang="ru-RU" sz="2000" b="1" dirty="0" err="1" smtClean="0">
                <a:solidFill>
                  <a:srgbClr val="002060"/>
                </a:solidFill>
              </a:rPr>
              <a:t>Хизриевна</a:t>
            </a:r>
            <a:r>
              <a:rPr lang="ru-RU" sz="2000" b="1" dirty="0" smtClean="0">
                <a:solidFill>
                  <a:srgbClr val="002060"/>
                </a:solidFill>
              </a:rPr>
              <a:t> (1978 г. </a:t>
            </a:r>
            <a:r>
              <a:rPr lang="ru-RU" sz="2000" b="1" dirty="0" err="1" smtClean="0">
                <a:solidFill>
                  <a:srgbClr val="002060"/>
                </a:solidFill>
              </a:rPr>
              <a:t>рожд</a:t>
            </a:r>
            <a:r>
              <a:rPr lang="ru-RU" sz="2000" b="1" dirty="0" smtClean="0">
                <a:solidFill>
                  <a:srgbClr val="002060"/>
                </a:solidFill>
              </a:rPr>
              <a:t>.), Амирханова </a:t>
            </a:r>
            <a:r>
              <a:rPr lang="ru-RU" sz="2000" b="1" dirty="0" err="1" smtClean="0">
                <a:solidFill>
                  <a:srgbClr val="002060"/>
                </a:solidFill>
              </a:rPr>
              <a:t>Мадина</a:t>
            </a:r>
            <a:r>
              <a:rPr lang="ru-RU" sz="2000" b="1" dirty="0" smtClean="0">
                <a:solidFill>
                  <a:srgbClr val="002060"/>
                </a:solidFill>
              </a:rPr>
              <a:t> </a:t>
            </a:r>
            <a:r>
              <a:rPr lang="ru-RU" sz="2000" b="1" dirty="0" err="1" smtClean="0">
                <a:solidFill>
                  <a:srgbClr val="002060"/>
                </a:solidFill>
              </a:rPr>
              <a:t>Хизриевна</a:t>
            </a:r>
            <a:r>
              <a:rPr lang="ru-RU" sz="2000" b="1" dirty="0" smtClean="0">
                <a:solidFill>
                  <a:srgbClr val="002060"/>
                </a:solidFill>
              </a:rPr>
              <a:t> (1982 г. </a:t>
            </a:r>
            <a:r>
              <a:rPr lang="ru-RU" sz="2000" b="1" dirty="0" err="1" smtClean="0">
                <a:solidFill>
                  <a:srgbClr val="002060"/>
                </a:solidFill>
              </a:rPr>
              <a:t>рожд</a:t>
            </a:r>
            <a:r>
              <a:rPr lang="ru-RU" sz="2000" b="1" dirty="0" smtClean="0">
                <a:solidFill>
                  <a:srgbClr val="002060"/>
                </a:solidFill>
              </a:rPr>
              <a:t>.), </a:t>
            </a:r>
            <a:r>
              <a:rPr lang="ru-RU" sz="2000" b="1" dirty="0" err="1" smtClean="0">
                <a:solidFill>
                  <a:srgbClr val="002060"/>
                </a:solidFill>
              </a:rPr>
              <a:t>Махачева</a:t>
            </a:r>
            <a:r>
              <a:rPr lang="ru-RU" sz="2000" b="1" dirty="0" smtClean="0">
                <a:solidFill>
                  <a:srgbClr val="002060"/>
                </a:solidFill>
              </a:rPr>
              <a:t> </a:t>
            </a:r>
            <a:r>
              <a:rPr lang="ru-RU" sz="2000" b="1" dirty="0" err="1" smtClean="0">
                <a:solidFill>
                  <a:srgbClr val="002060"/>
                </a:solidFill>
              </a:rPr>
              <a:t>Тавус</a:t>
            </a:r>
            <a:r>
              <a:rPr lang="ru-RU" sz="2000" b="1" dirty="0" smtClean="0">
                <a:solidFill>
                  <a:srgbClr val="002060"/>
                </a:solidFill>
              </a:rPr>
              <a:t> </a:t>
            </a:r>
            <a:r>
              <a:rPr lang="ru-RU" sz="2000" b="1" dirty="0" err="1" smtClean="0">
                <a:solidFill>
                  <a:srgbClr val="002060"/>
                </a:solidFill>
              </a:rPr>
              <a:t>Османовна</a:t>
            </a:r>
            <a:r>
              <a:rPr lang="ru-RU" sz="2000" b="1" dirty="0" smtClean="0">
                <a:solidFill>
                  <a:srgbClr val="002060"/>
                </a:solidFill>
              </a:rPr>
              <a:t> (1983 г. </a:t>
            </a:r>
            <a:r>
              <a:rPr lang="ru-RU" sz="2000" b="1" dirty="0" err="1" smtClean="0">
                <a:solidFill>
                  <a:srgbClr val="002060"/>
                </a:solidFill>
              </a:rPr>
              <a:t>рожд</a:t>
            </a:r>
            <a:r>
              <a:rPr lang="ru-RU" sz="2000" b="1" dirty="0" smtClean="0">
                <a:solidFill>
                  <a:srgbClr val="002060"/>
                </a:solidFill>
              </a:rPr>
              <a:t>.), Магомедова </a:t>
            </a:r>
            <a:r>
              <a:rPr lang="ru-RU" sz="2000" b="1" dirty="0" err="1" smtClean="0">
                <a:solidFill>
                  <a:srgbClr val="002060"/>
                </a:solidFill>
              </a:rPr>
              <a:t>Аминат</a:t>
            </a:r>
            <a:r>
              <a:rPr lang="ru-RU" sz="2000" b="1" dirty="0" smtClean="0">
                <a:solidFill>
                  <a:srgbClr val="002060"/>
                </a:solidFill>
              </a:rPr>
              <a:t> Магомедовна (1986 г. </a:t>
            </a:r>
            <a:r>
              <a:rPr lang="ru-RU" sz="2000" b="1" dirty="0" err="1" smtClean="0">
                <a:solidFill>
                  <a:srgbClr val="002060"/>
                </a:solidFill>
              </a:rPr>
              <a:t>рожд</a:t>
            </a:r>
            <a:r>
              <a:rPr lang="ru-RU" sz="2400" b="1" dirty="0" smtClean="0">
                <a:solidFill>
                  <a:srgbClr val="002060"/>
                </a:solidFill>
              </a:rPr>
              <a:t>.).</a:t>
            </a:r>
          </a:p>
        </p:txBody>
      </p:sp>
      <p:pic>
        <p:nvPicPr>
          <p:cNvPr id="25602" name="Picture 2" descr="https://im1-tub-ru.yandex.net/i?id=3dbe1a00b87ca58197e5879d3a762209&amp;n=21"/>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2123728" y="188640"/>
            <a:ext cx="2923526" cy="2181735"/>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Выставка фотодокументов &quot;Гамзат Цадаса - народный поэт Дагестана&quot;"/>
          <p:cNvPicPr>
            <a:picLocks noChangeAspect="1" noChangeArrowheads="1"/>
          </p:cNvPicPr>
          <p:nvPr/>
        </p:nvPicPr>
        <p:blipFill>
          <a:blip r:embed="rId2" cstate="print"/>
          <a:srcRect/>
          <a:stretch>
            <a:fillRect/>
          </a:stretch>
        </p:blipFill>
        <p:spPr bwMode="auto">
          <a:xfrm>
            <a:off x="83501" y="260648"/>
            <a:ext cx="1824203" cy="2736304"/>
          </a:xfrm>
          <a:prstGeom prst="rect">
            <a:avLst/>
          </a:prstGeom>
          <a:noFill/>
        </p:spPr>
      </p:pic>
      <p:sp>
        <p:nvSpPr>
          <p:cNvPr id="2" name="Заголовок 1"/>
          <p:cNvSpPr>
            <a:spLocks noGrp="1"/>
          </p:cNvSpPr>
          <p:nvPr>
            <p:ph type="ctrTitle"/>
          </p:nvPr>
        </p:nvSpPr>
        <p:spPr>
          <a:xfrm>
            <a:off x="1187624" y="188640"/>
            <a:ext cx="7632848" cy="648072"/>
          </a:xfrm>
        </p:spPr>
        <p:txBody>
          <a:bodyPr/>
          <a:lstStyle/>
          <a:p>
            <a:pPr algn="r"/>
            <a:r>
              <a:rPr lang="ru-RU" sz="6000" b="1" dirty="0" smtClean="0">
                <a:solidFill>
                  <a:srgbClr val="002060"/>
                </a:solidFill>
              </a:rPr>
              <a:t>Наставничество отца</a:t>
            </a:r>
            <a:endParaRPr lang="ru-RU" sz="6000" b="1" dirty="0">
              <a:solidFill>
                <a:srgbClr val="002060"/>
              </a:solidFill>
            </a:endParaRPr>
          </a:p>
        </p:txBody>
      </p:sp>
      <p:sp>
        <p:nvSpPr>
          <p:cNvPr id="3" name="Подзаголовок 2"/>
          <p:cNvSpPr>
            <a:spLocks noGrp="1"/>
          </p:cNvSpPr>
          <p:nvPr>
            <p:ph type="subTitle" idx="1"/>
          </p:nvPr>
        </p:nvSpPr>
        <p:spPr>
          <a:xfrm>
            <a:off x="755576" y="908720"/>
            <a:ext cx="8208912" cy="5760640"/>
          </a:xfrm>
        </p:spPr>
        <p:txBody>
          <a:bodyPr/>
          <a:lstStyle/>
          <a:p>
            <a:pPr algn="r"/>
            <a:r>
              <a:rPr lang="ru-RU" sz="2800" b="1" dirty="0" smtClean="0">
                <a:solidFill>
                  <a:schemeClr val="tx1"/>
                </a:solidFill>
              </a:rPr>
              <a:t>Первым </a:t>
            </a:r>
            <a:r>
              <a:rPr lang="ru-RU" sz="2800" b="1" dirty="0" smtClean="0">
                <a:solidFill>
                  <a:schemeClr val="tx1"/>
                </a:solidFill>
              </a:rPr>
              <a:t>учителем и наставником Расула </a:t>
            </a:r>
            <a:endParaRPr lang="ru-RU" sz="2800" b="1" dirty="0" smtClean="0">
              <a:solidFill>
                <a:schemeClr val="tx1"/>
              </a:solidFill>
            </a:endParaRPr>
          </a:p>
          <a:p>
            <a:pPr algn="r"/>
            <a:r>
              <a:rPr lang="ru-RU" sz="2800" b="1" dirty="0" smtClean="0">
                <a:solidFill>
                  <a:schemeClr val="tx1"/>
                </a:solidFill>
              </a:rPr>
              <a:t>Гамзатова  в </a:t>
            </a:r>
            <a:r>
              <a:rPr lang="ru-RU" sz="2800" b="1" dirty="0" smtClean="0">
                <a:solidFill>
                  <a:schemeClr val="tx1"/>
                </a:solidFill>
              </a:rPr>
              <a:t>поэтическом искусстве был его отец </a:t>
            </a:r>
            <a:r>
              <a:rPr lang="ru-RU" sz="2800" b="1" dirty="0" err="1" smtClean="0">
                <a:solidFill>
                  <a:schemeClr val="tx1"/>
                </a:solidFill>
              </a:rPr>
              <a:t>Гамзат</a:t>
            </a:r>
            <a:r>
              <a:rPr lang="ru-RU" sz="2800" b="1" dirty="0" smtClean="0">
                <a:solidFill>
                  <a:schemeClr val="tx1"/>
                </a:solidFill>
              </a:rPr>
              <a:t> </a:t>
            </a:r>
            <a:r>
              <a:rPr lang="ru-RU" sz="2800" b="1" dirty="0" err="1" smtClean="0">
                <a:solidFill>
                  <a:schemeClr val="tx1"/>
                </a:solidFill>
              </a:rPr>
              <a:t>Цадаса</a:t>
            </a:r>
            <a:r>
              <a:rPr lang="ru-RU" sz="2800" b="1" dirty="0" smtClean="0">
                <a:solidFill>
                  <a:schemeClr val="tx1"/>
                </a:solidFill>
              </a:rPr>
              <a:t>. В детстве Расул любил слушать отцовские рассказы о знаменитом Шамиле, который имел восемь ранений сердца и умел одним ударом шашки рассечь всадника вместе с конем; о храбром наибе Хаджи-Мурате, о котором Лев Толстой написал свою прекрасную повесть; о легендарном </a:t>
            </a:r>
            <a:r>
              <a:rPr lang="ru-RU" sz="2800" b="1" dirty="0" err="1" smtClean="0">
                <a:solidFill>
                  <a:schemeClr val="tx1"/>
                </a:solidFill>
              </a:rPr>
              <a:t>гидатлинском</a:t>
            </a:r>
            <a:r>
              <a:rPr lang="ru-RU" sz="2800" b="1" dirty="0" smtClean="0">
                <a:solidFill>
                  <a:schemeClr val="tx1"/>
                </a:solidFill>
              </a:rPr>
              <a:t> </a:t>
            </a:r>
            <a:r>
              <a:rPr lang="ru-RU" sz="2800" b="1" dirty="0" err="1" smtClean="0">
                <a:solidFill>
                  <a:schemeClr val="tx1"/>
                </a:solidFill>
              </a:rPr>
              <a:t>Хочбаре</a:t>
            </a:r>
            <a:r>
              <a:rPr lang="ru-RU" sz="2800" b="1" dirty="0" smtClean="0">
                <a:solidFill>
                  <a:schemeClr val="tx1"/>
                </a:solidFill>
              </a:rPr>
              <a:t>; о </a:t>
            </a:r>
            <a:r>
              <a:rPr lang="ru-RU" sz="2800" b="1" dirty="0" err="1" smtClean="0">
                <a:solidFill>
                  <a:schemeClr val="tx1"/>
                </a:solidFill>
              </a:rPr>
              <a:t>чохском</a:t>
            </a:r>
            <a:r>
              <a:rPr lang="ru-RU" sz="2800" b="1" dirty="0" smtClean="0">
                <a:solidFill>
                  <a:schemeClr val="tx1"/>
                </a:solidFill>
              </a:rPr>
              <a:t> красавце </a:t>
            </a:r>
            <a:r>
              <a:rPr lang="ru-RU" sz="2800" b="1" dirty="0" err="1" smtClean="0">
                <a:solidFill>
                  <a:schemeClr val="tx1"/>
                </a:solidFill>
              </a:rPr>
              <a:t>Камалиле</a:t>
            </a:r>
            <a:r>
              <a:rPr lang="ru-RU" sz="2800" b="1" dirty="0" smtClean="0">
                <a:solidFill>
                  <a:schemeClr val="tx1"/>
                </a:solidFill>
              </a:rPr>
              <a:t> </a:t>
            </a:r>
            <a:r>
              <a:rPr lang="ru-RU" sz="2800" b="1" dirty="0" err="1" smtClean="0">
                <a:solidFill>
                  <a:schemeClr val="tx1"/>
                </a:solidFill>
              </a:rPr>
              <a:t>Башире</a:t>
            </a:r>
            <a:r>
              <a:rPr lang="ru-RU" sz="2800" b="1" dirty="0" smtClean="0">
                <a:solidFill>
                  <a:schemeClr val="tx1"/>
                </a:solidFill>
              </a:rPr>
              <a:t>, от которого, как от горящей лампы, тень не падала на землю; о певце любви </a:t>
            </a:r>
            <a:r>
              <a:rPr lang="ru-RU" sz="2800" b="1" dirty="0" err="1" smtClean="0">
                <a:solidFill>
                  <a:schemeClr val="tx1"/>
                </a:solidFill>
              </a:rPr>
              <a:t>Махмуде</a:t>
            </a:r>
            <a:r>
              <a:rPr lang="ru-RU" sz="2800" b="1" dirty="0" smtClean="0">
                <a:solidFill>
                  <a:schemeClr val="tx1"/>
                </a:solidFill>
              </a:rPr>
              <a:t>, чьи песни стали талисманами для всех влюбленных юношей и девушек гор</a:t>
            </a:r>
            <a:r>
              <a:rPr lang="ru-RU" sz="2800" b="1" dirty="0" smtClean="0">
                <a:solidFill>
                  <a:schemeClr val="tx1"/>
                </a:solidFill>
              </a:rPr>
              <a:t>…</a:t>
            </a:r>
            <a:endParaRPr lang="ru-RU" sz="2800" b="1" dirty="0">
              <a:solidFill>
                <a:schemeClr val="tx1"/>
              </a:solidFill>
            </a:endParaRP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88641"/>
            <a:ext cx="7704856" cy="648072"/>
          </a:xfrm>
        </p:spPr>
        <p:txBody>
          <a:bodyPr/>
          <a:lstStyle/>
          <a:p>
            <a:r>
              <a:rPr lang="ru-RU" sz="4800" b="1" dirty="0" smtClean="0">
                <a:solidFill>
                  <a:srgbClr val="002060"/>
                </a:solidFill>
              </a:rPr>
              <a:t>Раннее творчество</a:t>
            </a:r>
            <a:endParaRPr lang="ru-RU" sz="4800" b="1" dirty="0">
              <a:solidFill>
                <a:srgbClr val="002060"/>
              </a:solidFill>
            </a:endParaRPr>
          </a:p>
        </p:txBody>
      </p:sp>
      <p:sp>
        <p:nvSpPr>
          <p:cNvPr id="3" name="Подзаголовок 2"/>
          <p:cNvSpPr>
            <a:spLocks noGrp="1"/>
          </p:cNvSpPr>
          <p:nvPr>
            <p:ph type="subTitle" idx="1"/>
          </p:nvPr>
        </p:nvSpPr>
        <p:spPr>
          <a:xfrm>
            <a:off x="467544" y="908720"/>
            <a:ext cx="8352928" cy="5472608"/>
          </a:xfrm>
        </p:spPr>
        <p:txBody>
          <a:bodyPr/>
          <a:lstStyle/>
          <a:p>
            <a:r>
              <a:rPr lang="ru-RU" sz="2400" b="1" dirty="0" smtClean="0">
                <a:solidFill>
                  <a:schemeClr val="tx1"/>
                </a:solidFill>
              </a:rPr>
              <a:t>Свои собственные стихи – о школе, о товарищах, об учителях – Расул начал писать, когда ему было 9 лет.</a:t>
            </a:r>
          </a:p>
          <a:p>
            <a:r>
              <a:rPr lang="ru-RU" sz="2400" b="1" dirty="0" smtClean="0">
                <a:solidFill>
                  <a:schemeClr val="tx1"/>
                </a:solidFill>
              </a:rPr>
              <a:t>Когда Расул учился в 7-м классе, в аварской газете «Большевик гор» было опубликовано его стихотворение, о котором тут же в немногих строках отозвался с похвалой известный аварский </a:t>
            </a:r>
            <a:r>
              <a:rPr lang="ru-RU" sz="2400" b="1" dirty="0" smtClean="0">
                <a:solidFill>
                  <a:schemeClr val="tx1"/>
                </a:solidFill>
                <a:hlinkClick r:id="rId2"/>
              </a:rPr>
              <a:t>писатель</a:t>
            </a:r>
            <a:r>
              <a:rPr lang="ru-RU" sz="2400" b="1" dirty="0" smtClean="0">
                <a:solidFill>
                  <a:schemeClr val="tx1"/>
                </a:solidFill>
              </a:rPr>
              <a:t> </a:t>
            </a:r>
            <a:r>
              <a:rPr lang="ru-RU" sz="2400" b="1" dirty="0" err="1" smtClean="0">
                <a:solidFill>
                  <a:schemeClr val="tx1"/>
                </a:solidFill>
              </a:rPr>
              <a:t>Раджаб</a:t>
            </a:r>
            <a:r>
              <a:rPr lang="ru-RU" sz="2400" b="1" dirty="0" smtClean="0">
                <a:solidFill>
                  <a:schemeClr val="tx1"/>
                </a:solidFill>
              </a:rPr>
              <a:t> </a:t>
            </a:r>
            <a:r>
              <a:rPr lang="ru-RU" sz="2400" b="1" dirty="0" err="1" smtClean="0">
                <a:solidFill>
                  <a:schemeClr val="tx1"/>
                </a:solidFill>
              </a:rPr>
              <a:t>Динмагомаев</a:t>
            </a:r>
            <a:r>
              <a:rPr lang="ru-RU" sz="2400" b="1" dirty="0" smtClean="0">
                <a:solidFill>
                  <a:schemeClr val="tx1"/>
                </a:solidFill>
              </a:rPr>
              <a:t>. Потом его стихи стали постоянно появляться и в </a:t>
            </a:r>
            <a:r>
              <a:rPr lang="ru-RU" sz="2400" b="1" dirty="0" err="1" smtClean="0">
                <a:solidFill>
                  <a:schemeClr val="tx1"/>
                </a:solidFill>
              </a:rPr>
              <a:t>хунзахской</a:t>
            </a:r>
            <a:r>
              <a:rPr lang="ru-RU" sz="2400" b="1" dirty="0" smtClean="0">
                <a:solidFill>
                  <a:schemeClr val="tx1"/>
                </a:solidFill>
              </a:rPr>
              <a:t> районной газете, и в газете города Буйнакска, и в республиканском «Большевике гор». Он подписывал их псевдонимом отца – </a:t>
            </a:r>
            <a:r>
              <a:rPr lang="ru-RU" sz="2400" b="1" dirty="0" err="1" smtClean="0">
                <a:solidFill>
                  <a:schemeClr val="tx1"/>
                </a:solidFill>
              </a:rPr>
              <a:t>Цадаса</a:t>
            </a:r>
            <a:r>
              <a:rPr lang="ru-RU" sz="2400" b="1" dirty="0" smtClean="0">
                <a:solidFill>
                  <a:schemeClr val="tx1"/>
                </a:solidFill>
              </a:rPr>
              <a:t>. Однажды горец, который не знал, что Расул пишет стихи, сказал ему: «Послушай-ка, что случилось с твоим уважаемым отцом? Раньше, прочитав его стихи один только раз, я запоминал их сразу наизусть, а теперь даже понять не могу!» Тогда Расул решил сделать имя отца своей фамилией и стал подписываться так: Расул Гамзатов.</a:t>
            </a:r>
          </a:p>
          <a:p>
            <a:endParaRPr lang="ru-RU" dirty="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Юбилейные даты 2013 года"/>
          <p:cNvPicPr>
            <a:picLocks noChangeAspect="1" noChangeArrowheads="1"/>
          </p:cNvPicPr>
          <p:nvPr/>
        </p:nvPicPr>
        <p:blipFill>
          <a:blip r:embed="rId2" cstate="print"/>
          <a:srcRect/>
          <a:stretch>
            <a:fillRect/>
          </a:stretch>
        </p:blipFill>
        <p:spPr bwMode="auto">
          <a:xfrm>
            <a:off x="6479704" y="2362000"/>
            <a:ext cx="2664296" cy="4496000"/>
          </a:xfrm>
          <a:prstGeom prst="rect">
            <a:avLst/>
          </a:prstGeom>
          <a:noFill/>
        </p:spPr>
      </p:pic>
      <p:sp>
        <p:nvSpPr>
          <p:cNvPr id="2" name="Заголовок 1"/>
          <p:cNvSpPr>
            <a:spLocks noGrp="1"/>
          </p:cNvSpPr>
          <p:nvPr>
            <p:ph type="ctrTitle"/>
          </p:nvPr>
        </p:nvSpPr>
        <p:spPr>
          <a:xfrm>
            <a:off x="1691680" y="188640"/>
            <a:ext cx="5976664" cy="648072"/>
          </a:xfrm>
        </p:spPr>
        <p:txBody>
          <a:bodyPr/>
          <a:lstStyle/>
          <a:p>
            <a:r>
              <a:rPr lang="ru-RU" b="1" dirty="0" smtClean="0">
                <a:solidFill>
                  <a:srgbClr val="002060"/>
                </a:solidFill>
              </a:rPr>
              <a:t>Первое издание</a:t>
            </a:r>
            <a:endParaRPr lang="ru-RU" b="1" dirty="0">
              <a:solidFill>
                <a:srgbClr val="002060"/>
              </a:solidFill>
            </a:endParaRPr>
          </a:p>
        </p:txBody>
      </p:sp>
      <p:sp>
        <p:nvSpPr>
          <p:cNvPr id="3" name="Подзаголовок 2"/>
          <p:cNvSpPr>
            <a:spLocks noGrp="1"/>
          </p:cNvSpPr>
          <p:nvPr>
            <p:ph type="subTitle" idx="1"/>
          </p:nvPr>
        </p:nvSpPr>
        <p:spPr>
          <a:xfrm>
            <a:off x="395536" y="836712"/>
            <a:ext cx="8280920" cy="4802088"/>
          </a:xfrm>
        </p:spPr>
        <p:txBody>
          <a:bodyPr/>
          <a:lstStyle/>
          <a:p>
            <a:r>
              <a:rPr lang="ru-RU" b="1" dirty="0" smtClean="0">
                <a:solidFill>
                  <a:schemeClr val="tx1"/>
                </a:solidFill>
              </a:rPr>
              <a:t>Первый сборник стихов Расула Гамзатова «Горячая любовь и жгучая ненависть» вышел на аварском языке в 1943 году. В стихах военных лет Гамзатов воспевал героизм советских людей. В боях Великой Отечественной войны погибли двое его старших братьев</a:t>
            </a:r>
            <a:r>
              <a:rPr lang="ru-RU" b="1" dirty="0" smtClean="0">
                <a:solidFill>
                  <a:schemeClr val="tx1"/>
                </a:solidFill>
              </a:rPr>
              <a:t>…</a:t>
            </a:r>
            <a:endParaRPr lang="ru-RU" b="1" dirty="0" smtClean="0">
              <a:solidFill>
                <a:schemeClr val="tx1"/>
              </a:solidFill>
            </a:endParaRPr>
          </a:p>
          <a:p>
            <a:r>
              <a:rPr lang="ru-RU" b="1" dirty="0" smtClean="0">
                <a:solidFill>
                  <a:schemeClr val="tx1"/>
                </a:solidFill>
              </a:rPr>
              <a:t>Гамзатову было всего 20 лет, когда он стал членом Союза писателей РОССИИ.</a:t>
            </a:r>
          </a:p>
          <a:p>
            <a:endParaRPr lang="ru-RU" dirty="0"/>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im0-tub-ru.yandex.net/i?id=9a05b9f0522a57774d31ce04280ace22&amp;n=21"/>
          <p:cNvPicPr>
            <a:picLocks noChangeAspect="1" noChangeArrowheads="1"/>
          </p:cNvPicPr>
          <p:nvPr/>
        </p:nvPicPr>
        <p:blipFill>
          <a:blip r:embed="rId2" cstate="print"/>
          <a:srcRect/>
          <a:stretch>
            <a:fillRect/>
          </a:stretch>
        </p:blipFill>
        <p:spPr bwMode="auto">
          <a:xfrm>
            <a:off x="179512" y="764704"/>
            <a:ext cx="2333625" cy="1428750"/>
          </a:xfrm>
          <a:prstGeom prst="rect">
            <a:avLst/>
          </a:prstGeom>
          <a:noFill/>
        </p:spPr>
      </p:pic>
      <p:sp>
        <p:nvSpPr>
          <p:cNvPr id="2" name="Заголовок 1"/>
          <p:cNvSpPr>
            <a:spLocks noGrp="1"/>
          </p:cNvSpPr>
          <p:nvPr>
            <p:ph type="ctrTitle"/>
          </p:nvPr>
        </p:nvSpPr>
        <p:spPr>
          <a:xfrm>
            <a:off x="899592" y="188640"/>
            <a:ext cx="7416824" cy="648072"/>
          </a:xfrm>
        </p:spPr>
        <p:txBody>
          <a:bodyPr/>
          <a:lstStyle/>
          <a:p>
            <a:r>
              <a:rPr lang="ru-RU" sz="4800" b="1" dirty="0" smtClean="0">
                <a:solidFill>
                  <a:srgbClr val="002060"/>
                </a:solidFill>
              </a:rPr>
              <a:t>Литературный институт</a:t>
            </a:r>
            <a:endParaRPr lang="ru-RU" sz="4800" b="1" dirty="0">
              <a:solidFill>
                <a:srgbClr val="002060"/>
              </a:solidFill>
            </a:endParaRPr>
          </a:p>
        </p:txBody>
      </p:sp>
      <p:sp>
        <p:nvSpPr>
          <p:cNvPr id="3" name="Подзаголовок 2"/>
          <p:cNvSpPr>
            <a:spLocks noGrp="1"/>
          </p:cNvSpPr>
          <p:nvPr>
            <p:ph type="subTitle" idx="1"/>
          </p:nvPr>
        </p:nvSpPr>
        <p:spPr>
          <a:xfrm>
            <a:off x="1259632" y="908720"/>
            <a:ext cx="7704856" cy="5760640"/>
          </a:xfrm>
        </p:spPr>
        <p:txBody>
          <a:bodyPr/>
          <a:lstStyle/>
          <a:p>
            <a:endParaRPr lang="ru-RU" sz="2400" b="1" dirty="0" smtClean="0">
              <a:solidFill>
                <a:schemeClr val="tx1"/>
              </a:solidFill>
            </a:endParaRPr>
          </a:p>
          <a:p>
            <a:r>
              <a:rPr lang="ru-RU" sz="2400" b="1" dirty="0" smtClean="0">
                <a:solidFill>
                  <a:schemeClr val="tx1"/>
                </a:solidFill>
              </a:rPr>
              <a:t>             Однажды</a:t>
            </a:r>
            <a:r>
              <a:rPr lang="ru-RU" sz="2400" b="1" dirty="0" smtClean="0">
                <a:solidFill>
                  <a:schemeClr val="tx1"/>
                </a:solidFill>
              </a:rPr>
              <a:t> </a:t>
            </a:r>
            <a:r>
              <a:rPr lang="ru-RU" sz="2400" b="1" dirty="0" smtClean="0">
                <a:solidFill>
                  <a:schemeClr val="tx1"/>
                </a:solidFill>
                <a:hlinkClick r:id="rId3" tooltip="Расул Гамзатов"/>
              </a:rPr>
              <a:t>Расул Гамзатов</a:t>
            </a:r>
            <a:r>
              <a:rPr lang="ru-RU" sz="2400" b="1" dirty="0" smtClean="0">
                <a:solidFill>
                  <a:schemeClr val="tx1"/>
                </a:solidFill>
              </a:rPr>
              <a:t> прочел несколько </a:t>
            </a:r>
            <a:r>
              <a:rPr lang="ru-RU" sz="2400" b="1" dirty="0" smtClean="0">
                <a:solidFill>
                  <a:schemeClr val="tx1"/>
                </a:solidFill>
              </a:rPr>
              <a:t>своих    стихотворений</a:t>
            </a:r>
            <a:r>
              <a:rPr lang="ru-RU" sz="2400" b="1" dirty="0" smtClean="0">
                <a:solidFill>
                  <a:schemeClr val="tx1"/>
                </a:solidFill>
              </a:rPr>
              <a:t>, уже переведенных на русский язык, известному </a:t>
            </a:r>
            <a:r>
              <a:rPr lang="ru-RU" sz="2400" b="1" dirty="0" err="1" smtClean="0">
                <a:solidFill>
                  <a:schemeClr val="tx1"/>
                </a:solidFill>
              </a:rPr>
              <a:t>лакскому</a:t>
            </a:r>
            <a:r>
              <a:rPr lang="ru-RU" sz="2400" b="1" dirty="0" smtClean="0">
                <a:solidFill>
                  <a:schemeClr val="tx1"/>
                </a:solidFill>
              </a:rPr>
              <a:t> поэту </a:t>
            </a:r>
            <a:r>
              <a:rPr lang="ru-RU" sz="2400" b="1" dirty="0" err="1" smtClean="0">
                <a:solidFill>
                  <a:schemeClr val="tx1"/>
                </a:solidFill>
              </a:rPr>
              <a:t>Эффенди</a:t>
            </a:r>
            <a:r>
              <a:rPr lang="ru-RU" sz="2400" b="1" dirty="0" smtClean="0">
                <a:solidFill>
                  <a:schemeClr val="tx1"/>
                </a:solidFill>
              </a:rPr>
              <a:t> </a:t>
            </a:r>
            <a:r>
              <a:rPr lang="ru-RU" sz="2400" b="1" dirty="0" err="1" smtClean="0">
                <a:solidFill>
                  <a:schemeClr val="tx1"/>
                </a:solidFill>
              </a:rPr>
              <a:t>Капиеву</a:t>
            </a:r>
            <a:r>
              <a:rPr lang="ru-RU" sz="2400" b="1" dirty="0" smtClean="0">
                <a:solidFill>
                  <a:schemeClr val="tx1"/>
                </a:solidFill>
              </a:rPr>
              <a:t>, и тот посоветовал ему поехать учиться в Москву</a:t>
            </a:r>
            <a:r>
              <a:rPr lang="ru-RU" sz="2400" b="1" dirty="0" smtClean="0">
                <a:solidFill>
                  <a:schemeClr val="tx1"/>
                </a:solidFill>
              </a:rPr>
              <a:t>.</a:t>
            </a:r>
          </a:p>
          <a:p>
            <a:r>
              <a:rPr lang="ru-RU" sz="2400" b="1" dirty="0" smtClean="0">
                <a:solidFill>
                  <a:schemeClr val="tx1"/>
                </a:solidFill>
              </a:rPr>
              <a:t>Литературный институт </a:t>
            </a:r>
            <a:r>
              <a:rPr lang="ru-RU" sz="2400" b="1" dirty="0" smtClean="0">
                <a:solidFill>
                  <a:schemeClr val="tx1"/>
                </a:solidFill>
                <a:hlinkClick r:id="rId3" tooltip="Расул Гамзатов"/>
              </a:rPr>
              <a:t>Расул Гамзатов</a:t>
            </a:r>
            <a:r>
              <a:rPr lang="ru-RU" sz="2400" b="1" dirty="0" smtClean="0">
                <a:solidFill>
                  <a:schemeClr val="tx1"/>
                </a:solidFill>
              </a:rPr>
              <a:t> окончил в 1950 году. По его собственным словам, здесь, в Москве, он научился держать в руке перо, сидеть склонившись над белой бумагой, любить и ценить святое чувство недовольства собой. «Если к прекрасной аварской поэзии я прибавил хотя бы три камушка, – считает он, – если в моих стихах есть столько огня, что его хватит для того, чтобы прикурить три папиросы, то всем этим я обязан Москве, русской литературе, моим друзьям и учителям».</a:t>
            </a:r>
            <a:endParaRPr lang="ru-RU" sz="2400" b="1" dirty="0" smtClean="0">
              <a:solidFill>
                <a:schemeClr val="tx1"/>
              </a:solidFill>
            </a:endParaRPr>
          </a:p>
          <a:p>
            <a:endParaRPr lang="ru-RU" b="1" dirty="0">
              <a:solidFill>
                <a:schemeClr val="tx1"/>
              </a:solidFill>
            </a:endParaRPr>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88640"/>
            <a:ext cx="8568952" cy="648072"/>
          </a:xfrm>
        </p:spPr>
        <p:txBody>
          <a:bodyPr/>
          <a:lstStyle/>
          <a:p>
            <a:r>
              <a:rPr lang="ru-RU" sz="3200" b="1" dirty="0" smtClean="0">
                <a:solidFill>
                  <a:srgbClr val="002060"/>
                </a:solidFill>
              </a:rPr>
              <a:t>Многогранное творчество Расула Гамзатова</a:t>
            </a:r>
            <a:endParaRPr lang="ru-RU" sz="3200" b="1" dirty="0">
              <a:solidFill>
                <a:srgbClr val="002060"/>
              </a:solidFill>
            </a:endParaRPr>
          </a:p>
        </p:txBody>
      </p:sp>
      <p:sp>
        <p:nvSpPr>
          <p:cNvPr id="3" name="Подзаголовок 2"/>
          <p:cNvSpPr>
            <a:spLocks noGrp="1"/>
          </p:cNvSpPr>
          <p:nvPr>
            <p:ph type="subTitle" idx="1"/>
          </p:nvPr>
        </p:nvSpPr>
        <p:spPr>
          <a:xfrm>
            <a:off x="179512" y="764704"/>
            <a:ext cx="8784976" cy="5904656"/>
          </a:xfrm>
        </p:spPr>
        <p:txBody>
          <a:bodyPr/>
          <a:lstStyle/>
          <a:p>
            <a:pPr algn="l"/>
            <a:r>
              <a:rPr lang="ru-RU" sz="2400" b="1" dirty="0" smtClean="0">
                <a:solidFill>
                  <a:schemeClr val="tx1"/>
                </a:solidFill>
              </a:rPr>
              <a:t>     В </a:t>
            </a:r>
            <a:r>
              <a:rPr lang="ru-RU" sz="2400" b="1" dirty="0" smtClean="0">
                <a:solidFill>
                  <a:schemeClr val="tx1"/>
                </a:solidFill>
              </a:rPr>
              <a:t>1947 году вышла первая книга стихов Расула Гамзатова на русском языке. С тех пор на аварском и русском языках, на многих языках Дагестана, Кавказа и всего мира вышли десятки его поэтических, прозаических и публицистических книг. Среди них: «Наши горы» (1947), «Земля моя» (1948), «Год моего рождения», «Родина горца» (1950), «Слово о старшем брате» (1952), «Дагестанская весна» (1955), «В горах мое сердце» (1959), «Горянка» (1958), «Высокие звезды» (1962), «3арема» (1963), «Письмена» (1963), «И звезда с звездою говорит» (1964), «Мулатка» (1966), «Третий час», «Берегите друзей», «</a:t>
            </a:r>
            <a:r>
              <a:rPr lang="ru-RU" sz="2400" b="1" dirty="0" smtClean="0">
                <a:solidFill>
                  <a:schemeClr val="tx1"/>
                </a:solidFill>
                <a:hlinkClick r:id="rId2"/>
              </a:rPr>
              <a:t>Журавли</a:t>
            </a:r>
            <a:r>
              <a:rPr lang="ru-RU" sz="2400" b="1" dirty="0" smtClean="0">
                <a:solidFill>
                  <a:schemeClr val="tx1"/>
                </a:solidFill>
              </a:rPr>
              <a:t>», «Клинок и роза», «Граница», «Книга о любви», «У очага», «Последняя цена», «Сказания», «Четки лет», «Остров Женщин», «Колесо жизни», «О бурных днях Кавказа», «Полдневный жар», «Персидские стихи», «Таинственность», «Мой Дагестан» (1968), «Две шали», «Суди меня по кодексу любви», «Сонеты», «Конституция горца» и многие другие.</a:t>
            </a:r>
            <a:endParaRPr lang="ru-RU" sz="2400" b="1" dirty="0">
              <a:solidFill>
                <a:schemeClr val="tx1"/>
              </a:solidFill>
            </a:endParaRP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im1-tub-ru.yandex.net/i?id=429091825aa8b4312a295652d65f9e26&amp;n=21"/>
          <p:cNvPicPr>
            <a:picLocks noChangeAspect="1" noChangeArrowheads="1"/>
          </p:cNvPicPr>
          <p:nvPr/>
        </p:nvPicPr>
        <p:blipFill>
          <a:blip r:embed="rId2" cstate="print"/>
          <a:srcRect/>
          <a:stretch>
            <a:fillRect/>
          </a:stretch>
        </p:blipFill>
        <p:spPr bwMode="auto">
          <a:xfrm>
            <a:off x="0" y="18594"/>
            <a:ext cx="1475656" cy="1958836"/>
          </a:xfrm>
          <a:prstGeom prst="rect">
            <a:avLst/>
          </a:prstGeom>
          <a:noFill/>
        </p:spPr>
      </p:pic>
      <p:sp>
        <p:nvSpPr>
          <p:cNvPr id="3" name="Подзаголовок 2"/>
          <p:cNvSpPr>
            <a:spLocks noGrp="1"/>
          </p:cNvSpPr>
          <p:nvPr>
            <p:ph type="subTitle" idx="1"/>
          </p:nvPr>
        </p:nvSpPr>
        <p:spPr>
          <a:xfrm>
            <a:off x="683568" y="260648"/>
            <a:ext cx="8136904" cy="6408712"/>
          </a:xfrm>
        </p:spPr>
        <p:txBody>
          <a:bodyPr/>
          <a:lstStyle/>
          <a:p>
            <a:r>
              <a:rPr lang="ru-RU" b="1" dirty="0" smtClean="0">
                <a:solidFill>
                  <a:schemeClr val="tx1"/>
                </a:solidFill>
              </a:rPr>
              <a:t>Ряд разных стихов Расула Гамзатова тоже стали песнями, например, «Исчезли солнечные дни». С Гамзатовым тесно работали многие композиторы, в том числе Дмитрий </a:t>
            </a:r>
            <a:r>
              <a:rPr lang="ru-RU" b="1" dirty="0" err="1" smtClean="0">
                <a:solidFill>
                  <a:schemeClr val="tx1"/>
                </a:solidFill>
              </a:rPr>
              <a:t>Кабалевский</a:t>
            </a:r>
            <a:r>
              <a:rPr lang="ru-RU" b="1" dirty="0" smtClean="0">
                <a:solidFill>
                  <a:schemeClr val="tx1"/>
                </a:solidFill>
              </a:rPr>
              <a:t>, Ян Френкель, Раймонд </a:t>
            </a:r>
            <a:r>
              <a:rPr lang="ru-RU" b="1" dirty="0" err="1" smtClean="0">
                <a:solidFill>
                  <a:schemeClr val="tx1"/>
                </a:solidFill>
              </a:rPr>
              <a:t>Паулс</a:t>
            </a:r>
            <a:r>
              <a:rPr lang="ru-RU" b="1" dirty="0" smtClean="0">
                <a:solidFill>
                  <a:schemeClr val="tx1"/>
                </a:solidFill>
              </a:rPr>
              <a:t>, Юрий Антонов, Александра </a:t>
            </a:r>
            <a:r>
              <a:rPr lang="ru-RU" b="1" dirty="0" err="1" smtClean="0">
                <a:solidFill>
                  <a:schemeClr val="tx1"/>
                </a:solidFill>
              </a:rPr>
              <a:t>Пахмутова</a:t>
            </a:r>
            <a:r>
              <a:rPr lang="ru-RU" b="1" dirty="0" smtClean="0">
                <a:solidFill>
                  <a:schemeClr val="tx1"/>
                </a:solidFill>
              </a:rPr>
              <a:t>; среди исполнителей песен на его стихи — Анна Герман, Галина Вишневская, Муслим Магомаев, Иосиф Кобзон, Валерий Леонтьев, София </a:t>
            </a:r>
            <a:r>
              <a:rPr lang="ru-RU" b="1" dirty="0" err="1" smtClean="0">
                <a:solidFill>
                  <a:schemeClr val="tx1"/>
                </a:solidFill>
              </a:rPr>
              <a:t>Ротару</a:t>
            </a:r>
            <a:r>
              <a:rPr lang="ru-RU" b="1" dirty="0" smtClean="0">
                <a:solidFill>
                  <a:schemeClr val="tx1"/>
                </a:solidFill>
              </a:rPr>
              <a:t>, </a:t>
            </a:r>
            <a:r>
              <a:rPr lang="ru-RU" b="1" dirty="0" err="1" smtClean="0">
                <a:solidFill>
                  <a:schemeClr val="tx1"/>
                </a:solidFill>
              </a:rPr>
              <a:t>Вахтанг</a:t>
            </a:r>
            <a:r>
              <a:rPr lang="ru-RU" b="1" dirty="0" smtClean="0">
                <a:solidFill>
                  <a:schemeClr val="tx1"/>
                </a:solidFill>
              </a:rPr>
              <a:t> </a:t>
            </a:r>
            <a:r>
              <a:rPr lang="ru-RU" b="1" dirty="0" err="1" smtClean="0">
                <a:solidFill>
                  <a:schemeClr val="tx1"/>
                </a:solidFill>
              </a:rPr>
              <a:t>Кикабидзе</a:t>
            </a:r>
            <a:r>
              <a:rPr lang="ru-RU" b="1" dirty="0" smtClean="0">
                <a:solidFill>
                  <a:schemeClr val="tx1"/>
                </a:solidFill>
              </a:rPr>
              <a:t>, Марк Бернес, Дмитрий Хворостовский.</a:t>
            </a:r>
            <a:endParaRPr lang="ru-RU" b="1" dirty="0">
              <a:solidFill>
                <a:schemeClr val="tx1"/>
              </a:solidFill>
            </a:endParaRPr>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515</TotalTime>
  <Words>1034</Words>
  <Application>Microsoft Office PowerPoint</Application>
  <PresentationFormat>Экран (4:3)</PresentationFormat>
  <Paragraphs>66</Paragraphs>
  <Slides>24</Slides>
  <Notes>1</Notes>
  <HiddenSlides>0</HiddenSlides>
  <MMClips>1</MMClips>
  <ScaleCrop>false</ScaleCrop>
  <HeadingPairs>
    <vt:vector size="4" baseType="variant">
      <vt:variant>
        <vt:lpstr>Тема</vt:lpstr>
      </vt:variant>
      <vt:variant>
        <vt:i4>2</vt:i4>
      </vt:variant>
      <vt:variant>
        <vt:lpstr>Заголовки слайдов</vt:lpstr>
      </vt:variant>
      <vt:variant>
        <vt:i4>24</vt:i4>
      </vt:variant>
    </vt:vector>
  </HeadingPairs>
  <TitlesOfParts>
    <vt:vector size="26" baseType="lpstr">
      <vt:lpstr>Motyw pakietu Office</vt:lpstr>
      <vt:lpstr>Тема Office</vt:lpstr>
      <vt:lpstr>   Расул Гамзатов  поэт аула и планеты    </vt:lpstr>
      <vt:lpstr>Сын великого поэта    </vt:lpstr>
      <vt:lpstr>Слайд 3</vt:lpstr>
      <vt:lpstr>Наставничество отца</vt:lpstr>
      <vt:lpstr>Раннее творчество</vt:lpstr>
      <vt:lpstr>Первое издание</vt:lpstr>
      <vt:lpstr>Литературный институт</vt:lpstr>
      <vt:lpstr>Многогранное творчество Расула Гамзатова</vt:lpstr>
      <vt:lpstr>Слайд 9</vt:lpstr>
      <vt:lpstr>Журавли</vt:lpstr>
      <vt:lpstr>Рождение песни</vt:lpstr>
      <vt:lpstr>Творчество поэта</vt:lpstr>
      <vt:lpstr>Слайд 13</vt:lpstr>
      <vt:lpstr>Слайд 14</vt:lpstr>
      <vt:lpstr>Премии и награды </vt:lpstr>
      <vt:lpstr>Слайд 16</vt:lpstr>
      <vt:lpstr>Слайд 17</vt:lpstr>
      <vt:lpstr>Завещание </vt:lpstr>
      <vt:lpstr>Памятник в Москве</vt:lpstr>
      <vt:lpstr>Слайд 20</vt:lpstr>
      <vt:lpstr>Магомед АХМЕДОВ 3 ноября 2003 года</vt:lpstr>
      <vt:lpstr>Международное признание</vt:lpstr>
      <vt:lpstr>Фотогалерея</vt:lpstr>
      <vt:lpstr>Использованные источники</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yuig</dc:creator>
  <cp:lastModifiedBy>yuig</cp:lastModifiedBy>
  <cp:revision>37</cp:revision>
  <dcterms:created xsi:type="dcterms:W3CDTF">2015-05-17T07:54:29Z</dcterms:created>
  <dcterms:modified xsi:type="dcterms:W3CDTF">2015-05-17T16:29:57Z</dcterms:modified>
</cp:coreProperties>
</file>