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6" r:id="rId3"/>
    <p:sldId id="257" r:id="rId4"/>
    <p:sldId id="258" r:id="rId5"/>
    <p:sldId id="259" r:id="rId6"/>
    <p:sldId id="260" r:id="rId7"/>
    <p:sldId id="261" r:id="rId8"/>
    <p:sldId id="262" r:id="rId9"/>
    <p:sldId id="264" r:id="rId10"/>
    <p:sldId id="266" r:id="rId11"/>
    <p:sldId id="268" r:id="rId12"/>
    <p:sldId id="267"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 id="283" r:id="rId27"/>
    <p:sldId id="285" r:id="rId28"/>
    <p:sldId id="286" r:id="rId29"/>
    <p:sldId id="288" r:id="rId30"/>
    <p:sldId id="289" r:id="rId31"/>
    <p:sldId id="290" r:id="rId32"/>
    <p:sldId id="291" r:id="rId33"/>
    <p:sldId id="292" r:id="rId34"/>
    <p:sldId id="293" r:id="rId35"/>
    <p:sldId id="295" r:id="rId36"/>
    <p:sldId id="296" r:id="rId37"/>
    <p:sldId id="294"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varScale="1">
        <p:scale>
          <a:sx n="63" d="100"/>
          <a:sy n="63" d="100"/>
        </p:scale>
        <p:origin x="-72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03.11.2015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03.11.2015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03.11.2015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google.ru/url?sa=t&amp;rct=j&amp;q=&amp;esrc=s&amp;source=web&amp;cd=2&amp;cad=rja&amp;ved=0CDIQFjAB&amp;url=http://gorodv3d.ru/pamatniki/pamyatnik_yakovlevu.html&amp;ei=1vyxUvmCD4Ov4ASO44HgCQ&amp;usg=AFQjCNFPwJPKX_RH2LfCGYMdV0w_DtbVgw&amp;sig2=rPCKdHMcsomrcQmM2eMJOQ&amp;bvm=bv.58187178,d.bGE" TargetMode="External"/><Relationship Id="rId1" Type="http://schemas.openxmlformats.org/officeDocument/2006/relationships/slideLayout" Target="../slideLayouts/slideLayout2.xml"/><Relationship Id="rId6" Type="http://schemas.openxmlformats.org/officeDocument/2006/relationships/image" Target="http://upload.wikimedia.org/wikipedia/commons/thumb/5/53/Monument_I_Y_Yakovlev.jpg/350px-Monument_I_Y_Yakovlev.jpg" TargetMode="External"/><Relationship Id="rId5" Type="http://schemas.openxmlformats.org/officeDocument/2006/relationships/image" Target="../media/image31.jpeg"/><Relationship Id="rId4" Type="http://schemas.openxmlformats.org/officeDocument/2006/relationships/image" Target="http://www.kzn.ru/upload/htmleditor/images/tp_424.bm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http://mosaica.ru/sites/default/files/news/preview/2012/05/30/%D0%93%D0%BE%D0%BD%D1%87%D0%B0%D1%80%D0%BE%D0%B2.jpg"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peterburg2.ru/attachment/92PxjWPtd531/700x438/3_resize.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36680"/>
          </a:xfrm>
        </p:spPr>
        <p:txBody>
          <a:bodyPr>
            <a:normAutofit fontScale="90000"/>
          </a:bodyPr>
          <a:lstStyle/>
          <a:p>
            <a:pPr algn="ctr"/>
            <a:r>
              <a:rPr lang="ru-RU" dirty="0" smtClean="0"/>
              <a:t>Здравствуйте!</a:t>
            </a:r>
            <a:endParaRPr lang="ru-RU" dirty="0"/>
          </a:p>
        </p:txBody>
      </p:sp>
      <p:sp>
        <p:nvSpPr>
          <p:cNvPr id="3" name="Объект 2"/>
          <p:cNvSpPr>
            <a:spLocks noGrp="1"/>
          </p:cNvSpPr>
          <p:nvPr>
            <p:ph idx="1"/>
          </p:nvPr>
        </p:nvSpPr>
        <p:spPr/>
        <p:txBody>
          <a:bodyPr/>
          <a:lstStyle/>
          <a:p>
            <a:pPr marL="0" indent="0">
              <a:buNone/>
            </a:pPr>
            <a:endParaRPr lang="ru-RU" dirty="0"/>
          </a:p>
        </p:txBody>
      </p:sp>
      <p:pic>
        <p:nvPicPr>
          <p:cNvPr id="4" name="Picture 25" descr="map_povolge"/>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076826" y="1484784"/>
            <a:ext cx="3558172" cy="475252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827584" y="4077072"/>
            <a:ext cx="3744416" cy="1754326"/>
          </a:xfrm>
          <a:prstGeom prst="rect">
            <a:avLst/>
          </a:prstGeom>
          <a:noFill/>
        </p:spPr>
        <p:txBody>
          <a:bodyPr wrap="square" lIns="91440" tIns="45720" rIns="91440" bIns="45720">
            <a:spAutoFit/>
          </a:bodyPr>
          <a:lstStyle/>
          <a:p>
            <a:pPr algn="just"/>
            <a:r>
              <a:rPr lang="ru-RU"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Сыелах</a:t>
            </a: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сунатап</a:t>
            </a: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Прямоугольник 5"/>
          <p:cNvSpPr/>
          <p:nvPr/>
        </p:nvSpPr>
        <p:spPr>
          <a:xfrm>
            <a:off x="3419872" y="2708920"/>
            <a:ext cx="3436040" cy="923330"/>
          </a:xfrm>
          <a:prstGeom prst="rect">
            <a:avLst/>
          </a:prstGeom>
          <a:noFill/>
        </p:spPr>
        <p:txBody>
          <a:bodyPr wrap="square" lIns="91440" tIns="45720" rIns="91440" bIns="45720">
            <a:spAutoFit/>
          </a:bodyPr>
          <a:lstStyle/>
          <a:p>
            <a:pPr algn="ctr"/>
            <a:r>
              <a:rPr lang="ru-RU"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Исэнме</a:t>
            </a: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Прямоугольник 6"/>
          <p:cNvSpPr/>
          <p:nvPr/>
        </p:nvSpPr>
        <p:spPr>
          <a:xfrm>
            <a:off x="4283968" y="3844944"/>
            <a:ext cx="4608512" cy="923330"/>
          </a:xfrm>
          <a:prstGeom prst="rect">
            <a:avLst/>
          </a:prstGeom>
          <a:noFill/>
        </p:spPr>
        <p:txBody>
          <a:bodyPr wrap="square" lIns="91440" tIns="45720" rIns="91440" bIns="45720">
            <a:spAutoFit/>
          </a:bodyPr>
          <a:lstStyle/>
          <a:p>
            <a:pPr algn="ctr"/>
            <a:r>
              <a:rPr lang="ru-RU"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Шумбрачи</a:t>
            </a: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Прямоугольник 7"/>
          <p:cNvSpPr/>
          <p:nvPr/>
        </p:nvSpPr>
        <p:spPr>
          <a:xfrm>
            <a:off x="827584" y="2060848"/>
            <a:ext cx="2880320"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Салам!</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 xmlns:p14="http://schemas.microsoft.com/office/powerpoint/2010/main" val="68397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5703912"/>
          </a:xfrm>
        </p:spPr>
        <p:txBody>
          <a:bodyPr>
            <a:normAutofit/>
          </a:bodyPr>
          <a:lstStyle/>
          <a:p>
            <a:pPr marL="0" indent="0" algn="just">
              <a:buNone/>
            </a:pPr>
            <a:r>
              <a:rPr lang="ru-RU" dirty="0" smtClean="0"/>
              <a:t>         Мы </a:t>
            </a:r>
            <a:r>
              <a:rPr lang="ru-RU" dirty="0"/>
              <a:t>живем с вами на красивой реке Волга. Наша Волга считается одной из самых крупных  рек мира. Поэтому и территория Поволжья занимает вдоль реки огромную площадь. Поволжье - многонациональный край.  Мы хотим рассказать  о народах Поволжья, ведь мы их представители.  </a:t>
            </a:r>
          </a:p>
          <a:p>
            <a:pPr marL="0" indent="0">
              <a:buNone/>
            </a:pPr>
            <a:endParaRPr lang="ru-RU" dirty="0"/>
          </a:p>
        </p:txBody>
      </p:sp>
      <p:pic>
        <p:nvPicPr>
          <p:cNvPr id="5" name="Picture 4"/>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907704" y="3068959"/>
            <a:ext cx="5184427" cy="3396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Tree>
    <p:extLst>
      <p:ext uri="{BB962C8B-B14F-4D97-AF65-F5344CB8AC3E}">
        <p14:creationId xmlns="" xmlns:p14="http://schemas.microsoft.com/office/powerpoint/2010/main" val="169079072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908720"/>
            <a:ext cx="8147248" cy="5415880"/>
          </a:xfrm>
        </p:spPr>
        <p:txBody>
          <a:bodyPr>
            <a:normAutofit fontScale="92500" lnSpcReduction="10000"/>
          </a:bodyPr>
          <a:lstStyle/>
          <a:p>
            <a:r>
              <a:rPr lang="ru-RU" dirty="0"/>
              <a:t>Народы, населяющие Поволжье, имеют  много  общего  как  в  экономическом  и  историческом  развитии,  так и в происхождении,  культуре,  быте. </a:t>
            </a:r>
            <a:endParaRPr lang="ru-RU" dirty="0" smtClean="0"/>
          </a:p>
          <a:p>
            <a:r>
              <a:rPr lang="ru-RU" dirty="0"/>
              <a:t>Вдоль стен у всех народов устраивались  лавки.  Днем  они служили местом для сидения, а ночью для сна.   Поэтому   лавки  были  очень  широкие,  добротные. Над лавками  по  стенам избы устраивались полки, на которых хранились различные вещи (мелкая   утварь,   инструменты). Лавка  напротив  двери  называлась мужской, а по боковой стене - бабьей. На этой лавке  женщины  занимались  прядением,  ткачеством. В красном углу обычно стоял стол, висел киот  с  иконами.  Это  место завтрака, обеда и ужина всей семьи. В красный угол сажали  почетного гостя. Здесь же  совершались свадебные и похоронные обряды.</a:t>
            </a:r>
          </a:p>
          <a:p>
            <a:endParaRPr lang="ru-RU" dirty="0"/>
          </a:p>
        </p:txBody>
      </p:sp>
    </p:spTree>
    <p:extLst>
      <p:ext uri="{BB962C8B-B14F-4D97-AF65-F5344CB8AC3E}">
        <p14:creationId xmlns="" xmlns:p14="http://schemas.microsoft.com/office/powerpoint/2010/main" val="640291009"/>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63272" cy="4957160"/>
          </a:xfrm>
        </p:spPr>
        <p:txBody>
          <a:bodyPr>
            <a:normAutofit fontScale="90000"/>
          </a:bodyPr>
          <a:lstStyle/>
          <a:p>
            <a:pPr algn="ctr"/>
            <a:r>
              <a:rPr lang="ru-RU" sz="2700" dirty="0" smtClean="0">
                <a:ea typeface="Times New Roman"/>
              </a:rPr>
              <a:t>Русские                                 </a:t>
            </a:r>
            <a:r>
              <a:rPr lang="ru-RU" sz="2700" dirty="0" smtClean="0"/>
              <a:t>Мордва            </a:t>
            </a:r>
            <a:br>
              <a:rPr lang="ru-RU" sz="2700" dirty="0" smtClean="0"/>
            </a:br>
            <a:r>
              <a:rPr lang="ru-RU" sz="2700" dirty="0" smtClean="0"/>
              <a:t>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Татары                                          Чуваши</a:t>
            </a:r>
            <a:br>
              <a:rPr lang="ru-RU" sz="2700" dirty="0" smtClean="0"/>
            </a:br>
            <a:r>
              <a:rPr lang="ru-RU" sz="3600" dirty="0" smtClean="0"/>
              <a:t/>
            </a:r>
            <a:br>
              <a:rPr lang="ru-RU" sz="3600" dirty="0" smtClean="0"/>
            </a:br>
            <a:r>
              <a:rPr lang="ru-RU" sz="4000" dirty="0" smtClean="0">
                <a:ea typeface="Times New Roman"/>
              </a:rPr>
              <a:t/>
            </a:r>
            <a:br>
              <a:rPr lang="ru-RU" sz="4000" dirty="0" smtClean="0">
                <a:ea typeface="Times New Roman"/>
              </a:rPr>
            </a:br>
            <a:endParaRPr lang="ru-RU" dirty="0"/>
          </a:p>
        </p:txBody>
      </p:sp>
      <p:pic>
        <p:nvPicPr>
          <p:cNvPr id="1026" name="Picture 2"/>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1331640" y="1124744"/>
            <a:ext cx="1872208" cy="22054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444208" y="1124744"/>
            <a:ext cx="1728192" cy="24067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267744" y="4005064"/>
            <a:ext cx="1740857" cy="2448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220072" y="4077072"/>
            <a:ext cx="1872208" cy="2457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0149525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anim calcmode="lin" valueType="num">
                                      <p:cBhvr>
                                        <p:cTn id="14" dur="2000" fill="hold"/>
                                        <p:tgtEl>
                                          <p:spTgt spid="1026"/>
                                        </p:tgtEl>
                                        <p:attrNameLst>
                                          <p:attrName>ppt_w</p:attrName>
                                        </p:attrNameLst>
                                      </p:cBhvr>
                                      <p:tavLst>
                                        <p:tav tm="0" fmla="#ppt_w*sin(2.5*pi*$)">
                                          <p:val>
                                            <p:fltVal val="0"/>
                                          </p:val>
                                        </p:tav>
                                        <p:tav tm="100000">
                                          <p:val>
                                            <p:fltVal val="1"/>
                                          </p:val>
                                        </p:tav>
                                      </p:tavLst>
                                    </p:anim>
                                    <p:anim calcmode="lin" valueType="num">
                                      <p:cBhvr>
                                        <p:cTn id="15"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2000"/>
                                        <p:tgtEl>
                                          <p:spTgt spid="2050"/>
                                        </p:tgtEl>
                                      </p:cBhvr>
                                    </p:animEffect>
                                    <p:anim calcmode="lin" valueType="num">
                                      <p:cBhvr>
                                        <p:cTn id="21" dur="2000" fill="hold"/>
                                        <p:tgtEl>
                                          <p:spTgt spid="2050"/>
                                        </p:tgtEl>
                                        <p:attrNameLst>
                                          <p:attrName>ppt_w</p:attrName>
                                        </p:attrNameLst>
                                      </p:cBhvr>
                                      <p:tavLst>
                                        <p:tav tm="0" fmla="#ppt_w*sin(2.5*pi*$)">
                                          <p:val>
                                            <p:fltVal val="0"/>
                                          </p:val>
                                        </p:tav>
                                        <p:tav tm="100000">
                                          <p:val>
                                            <p:fltVal val="1"/>
                                          </p:val>
                                        </p:tav>
                                      </p:tavLst>
                                    </p:anim>
                                    <p:anim calcmode="lin" valueType="num">
                                      <p:cBhvr>
                                        <p:cTn id="22"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000"/>
                                        <p:tgtEl>
                                          <p:spTgt spid="6"/>
                                        </p:tgtEl>
                                      </p:cBhvr>
                                    </p:animEffect>
                                    <p:anim calcmode="lin" valueType="num">
                                      <p:cBhvr>
                                        <p:cTn id="35" dur="2000" fill="hold"/>
                                        <p:tgtEl>
                                          <p:spTgt spid="6"/>
                                        </p:tgtEl>
                                        <p:attrNameLst>
                                          <p:attrName>ppt_w</p:attrName>
                                        </p:attrNameLst>
                                      </p:cBhvr>
                                      <p:tavLst>
                                        <p:tav tm="0" fmla="#ppt_w*sin(2.5*pi*$)">
                                          <p:val>
                                            <p:fltVal val="0"/>
                                          </p:val>
                                        </p:tav>
                                        <p:tav tm="100000">
                                          <p:val>
                                            <p:fltVal val="1"/>
                                          </p:val>
                                        </p:tav>
                                      </p:tavLst>
                                    </p:anim>
                                    <p:anim calcmode="lin" valueType="num">
                                      <p:cBhvr>
                                        <p:cTn id="3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76872"/>
            <a:ext cx="8363272" cy="2952328"/>
          </a:xfrm>
        </p:spPr>
        <p:txBody>
          <a:bodyPr>
            <a:normAutofit fontScale="90000"/>
          </a:bodyPr>
          <a:lstStyle/>
          <a:p>
            <a:r>
              <a:rPr lang="ru-RU" dirty="0"/>
              <a:t>Что для жизни нужно? Солнце!</a:t>
            </a:r>
            <a:br>
              <a:rPr lang="ru-RU" dirty="0"/>
            </a:br>
            <a:r>
              <a:rPr lang="ru-RU" dirty="0" smtClean="0"/>
              <a:t>Что </a:t>
            </a:r>
            <a:r>
              <a:rPr lang="ru-RU" dirty="0"/>
              <a:t>для дружбы нужно? Сердце!</a:t>
            </a:r>
            <a:br>
              <a:rPr lang="ru-RU" dirty="0"/>
            </a:br>
            <a:r>
              <a:rPr lang="ru-RU" dirty="0" smtClean="0"/>
              <a:t>Что </a:t>
            </a:r>
            <a:r>
              <a:rPr lang="ru-RU" dirty="0"/>
              <a:t>для сердца нужно? Счастье!</a:t>
            </a:r>
            <a:br>
              <a:rPr lang="ru-RU" dirty="0"/>
            </a:br>
            <a:r>
              <a:rPr lang="ru-RU" dirty="0"/>
              <a:t>Что для счастья нужно? Мир!</a:t>
            </a:r>
          </a:p>
        </p:txBody>
      </p:sp>
      <p:pic>
        <p:nvPicPr>
          <p:cNvPr id="4" name="Picture 2"/>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13008" y="0"/>
            <a:ext cx="3240237" cy="3089521"/>
          </a:xfrm>
          <a:prstGeom prst="rect">
            <a:avLst/>
          </a:prstGeom>
          <a:noFill/>
          <a:ln w="9525">
            <a:noFill/>
            <a:miter lim="800000"/>
            <a:headEnd/>
            <a:tailEnd/>
          </a:ln>
        </p:spPr>
      </p:pic>
    </p:spTree>
    <p:extLst>
      <p:ext uri="{BB962C8B-B14F-4D97-AF65-F5344CB8AC3E}">
        <p14:creationId xmlns="" xmlns:p14="http://schemas.microsoft.com/office/powerpoint/2010/main" val="1778494677"/>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003232" cy="1644792"/>
          </a:xfrm>
        </p:spPr>
        <p:txBody>
          <a:bodyPr>
            <a:noAutofit/>
          </a:bodyPr>
          <a:lstStyle/>
          <a:p>
            <a:pPr algn="just"/>
            <a:r>
              <a:rPr lang="ru-RU" sz="2400" dirty="0"/>
              <a:t>Народы Поволжья гостеприимные, трудолюбивые люди. Труд они считают главным делом своей жизни. </a:t>
            </a:r>
            <a:br>
              <a:rPr lang="ru-RU" sz="2400" dirty="0"/>
            </a:br>
            <a:r>
              <a:rPr lang="ru-RU" sz="2400" dirty="0"/>
              <a:t>                          </a:t>
            </a:r>
            <a:r>
              <a:rPr lang="ru-RU" sz="2400" dirty="0">
                <a:solidFill>
                  <a:srgbClr val="FF0000"/>
                </a:solidFill>
              </a:rPr>
              <a:t>Пословицы и поговорки разных народов </a:t>
            </a:r>
            <a:r>
              <a:rPr lang="ru-RU" sz="2400" dirty="0"/>
              <a:t/>
            </a:r>
            <a:br>
              <a:rPr lang="ru-RU" sz="2400" dirty="0"/>
            </a:br>
            <a:endParaRPr lang="ru-RU" sz="2400" dirty="0"/>
          </a:p>
        </p:txBody>
      </p:sp>
      <p:sp>
        <p:nvSpPr>
          <p:cNvPr id="3" name="Объект 2"/>
          <p:cNvSpPr>
            <a:spLocks noGrp="1"/>
          </p:cNvSpPr>
          <p:nvPr>
            <p:ph idx="1"/>
          </p:nvPr>
        </p:nvSpPr>
        <p:spPr>
          <a:xfrm>
            <a:off x="683568" y="2636912"/>
            <a:ext cx="8075240" cy="4032448"/>
          </a:xfrm>
        </p:spPr>
        <p:txBody>
          <a:bodyPr/>
          <a:lstStyle/>
          <a:p>
            <a:pPr>
              <a:spcAft>
                <a:spcPts val="0"/>
              </a:spcAft>
            </a:pPr>
            <a:r>
              <a:rPr lang="ru-RU" sz="2800" dirty="0">
                <a:latin typeface="Times New Roman"/>
                <a:ea typeface="Times New Roman"/>
              </a:rPr>
              <a:t>Без труда и зайца не поймаешь. (татарская)</a:t>
            </a:r>
            <a:endParaRPr lang="ru-RU" sz="2400" dirty="0">
              <a:latin typeface="Times New Roman"/>
              <a:ea typeface="Times New Roman"/>
            </a:endParaRPr>
          </a:p>
          <a:p>
            <a:pPr>
              <a:spcAft>
                <a:spcPts val="0"/>
              </a:spcAft>
            </a:pPr>
            <a:r>
              <a:rPr lang="ru-RU" sz="2800" dirty="0">
                <a:latin typeface="Times New Roman"/>
                <a:ea typeface="Times New Roman"/>
              </a:rPr>
              <a:t>Без труда не вытащишь и рыбку из пруда.  (русская)</a:t>
            </a:r>
            <a:endParaRPr lang="ru-RU" sz="2400" dirty="0">
              <a:latin typeface="Times New Roman"/>
              <a:ea typeface="Times New Roman"/>
            </a:endParaRPr>
          </a:p>
          <a:p>
            <a:pPr>
              <a:spcAft>
                <a:spcPts val="0"/>
              </a:spcAft>
            </a:pPr>
            <a:r>
              <a:rPr lang="ru-RU" sz="2800" dirty="0">
                <a:latin typeface="Times New Roman"/>
                <a:ea typeface="Times New Roman"/>
              </a:rPr>
              <a:t>Что посеешь, то и взойдет. (чувашская)</a:t>
            </a:r>
            <a:endParaRPr lang="ru-RU" sz="2400" dirty="0">
              <a:latin typeface="Times New Roman"/>
              <a:ea typeface="Times New Roman"/>
            </a:endParaRPr>
          </a:p>
          <a:p>
            <a:pPr marL="0" indent="0">
              <a:buNone/>
            </a:pPr>
            <a:endParaRPr lang="ru-RU" dirty="0"/>
          </a:p>
        </p:txBody>
      </p:sp>
    </p:spTree>
    <p:extLst>
      <p:ext uri="{BB962C8B-B14F-4D97-AF65-F5344CB8AC3E}">
        <p14:creationId xmlns="" xmlns:p14="http://schemas.microsoft.com/office/powerpoint/2010/main" val="2643148497"/>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507288" cy="2148848"/>
          </a:xfrm>
        </p:spPr>
        <p:txBody>
          <a:bodyPr>
            <a:noAutofit/>
          </a:bodyPr>
          <a:lstStyle/>
          <a:p>
            <a:r>
              <a:rPr lang="ru-RU" sz="3600" dirty="0"/>
              <a:t>У каждого из нас   есть общие ценности, которые помогают всем нам  жить, и становиться лучше.</a:t>
            </a:r>
            <a:br>
              <a:rPr lang="ru-RU" sz="3600" dirty="0"/>
            </a:br>
            <a:endParaRPr lang="ru-RU" sz="3600" dirty="0"/>
          </a:p>
        </p:txBody>
      </p:sp>
      <p:sp>
        <p:nvSpPr>
          <p:cNvPr id="3" name="Объект 2"/>
          <p:cNvSpPr>
            <a:spLocks noGrp="1"/>
          </p:cNvSpPr>
          <p:nvPr>
            <p:ph idx="1"/>
          </p:nvPr>
        </p:nvSpPr>
        <p:spPr>
          <a:xfrm>
            <a:off x="457200" y="2924944"/>
            <a:ext cx="8229600" cy="3399656"/>
          </a:xfrm>
        </p:spPr>
        <p:txBody>
          <a:bodyPr/>
          <a:lstStyle/>
          <a:p>
            <a:r>
              <a:rPr lang="ru-RU" b="1" dirty="0"/>
              <a:t>Как гласит Христианство:</a:t>
            </a:r>
            <a:r>
              <a:rPr lang="ru-RU" dirty="0"/>
              <a:t/>
            </a:r>
            <a:br>
              <a:rPr lang="ru-RU" dirty="0"/>
            </a:br>
            <a:r>
              <a:rPr lang="ru-RU" dirty="0"/>
              <a:t>“Во всем, как хотите, чтобы с вами поступали люди, так поступайте и вы с ними” </a:t>
            </a:r>
          </a:p>
          <a:p>
            <a:r>
              <a:rPr lang="ru-RU" b="1" dirty="0"/>
              <a:t>В Исламе этот смысл звучит так:</a:t>
            </a:r>
            <a:r>
              <a:rPr lang="ru-RU" dirty="0"/>
              <a:t/>
            </a:r>
            <a:br>
              <a:rPr lang="ru-RU" dirty="0"/>
            </a:br>
            <a:r>
              <a:rPr lang="ru-RU" dirty="0"/>
              <a:t>“Никто из вас не станет верующим, пока не полюбит своего брата, как себя самого”  </a:t>
            </a:r>
          </a:p>
          <a:p>
            <a:pPr marL="0" indent="0">
              <a:buNone/>
            </a:pPr>
            <a:endParaRPr lang="ru-RU" dirty="0"/>
          </a:p>
        </p:txBody>
      </p:sp>
    </p:spTree>
    <p:extLst>
      <p:ext uri="{BB962C8B-B14F-4D97-AF65-F5344CB8AC3E}">
        <p14:creationId xmlns="" xmlns:p14="http://schemas.microsoft.com/office/powerpoint/2010/main" val="1932124246"/>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Объект 2"/>
          <p:cNvSpPr>
            <a:spLocks noGrp="1"/>
          </p:cNvSpPr>
          <p:nvPr>
            <p:ph idx="1"/>
          </p:nvPr>
        </p:nvSpPr>
        <p:spPr/>
        <p:txBody>
          <a:bodyPr/>
          <a:lstStyle/>
          <a:p>
            <a:pPr marL="0" indent="0">
              <a:buNone/>
            </a:pPr>
            <a:r>
              <a:rPr lang="ru-RU" b="1" i="1" dirty="0" smtClean="0"/>
              <a:t>У </a:t>
            </a:r>
            <a:r>
              <a:rPr lang="ru-RU" b="1" i="1" dirty="0"/>
              <a:t>разных национальностей много пословиц и поговорок, в которых высмеивается зло и жадность, восхваляется честность, смелость и дружба. Имеются однотипные пословицы и поговорки.</a:t>
            </a:r>
            <a:endParaRPr lang="ru-RU" dirty="0"/>
          </a:p>
          <a:p>
            <a:endParaRPr lang="ru-RU" dirty="0"/>
          </a:p>
        </p:txBody>
      </p:sp>
    </p:spTree>
    <p:extLst>
      <p:ext uri="{BB962C8B-B14F-4D97-AF65-F5344CB8AC3E}">
        <p14:creationId xmlns="" xmlns:p14="http://schemas.microsoft.com/office/powerpoint/2010/main" val="1290299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076840"/>
          </a:xfrm>
        </p:spPr>
        <p:txBody>
          <a:bodyPr>
            <a:normAutofit fontScale="90000"/>
          </a:bodyPr>
          <a:lstStyle/>
          <a:p>
            <a:r>
              <a:rPr lang="ru-RU" b="1" dirty="0"/>
              <a:t>Краткая историческая справка заселения края татарами</a:t>
            </a:r>
            <a:br>
              <a:rPr lang="ru-RU" b="1" dirty="0"/>
            </a:br>
            <a:endParaRPr lang="ru-RU" dirty="0"/>
          </a:p>
        </p:txBody>
      </p:sp>
      <p:sp>
        <p:nvSpPr>
          <p:cNvPr id="3" name="Объект 2"/>
          <p:cNvSpPr>
            <a:spLocks noGrp="1"/>
          </p:cNvSpPr>
          <p:nvPr>
            <p:ph idx="1"/>
          </p:nvPr>
        </p:nvSpPr>
        <p:spPr/>
        <p:txBody>
          <a:bodyPr>
            <a:normAutofit/>
          </a:bodyPr>
          <a:lstStyle/>
          <a:p>
            <a:r>
              <a:rPr lang="ru-RU" dirty="0"/>
              <a:t>Происхождение татар является сложным и спорным</a:t>
            </a:r>
            <a:r>
              <a:rPr lang="ru-RU" dirty="0" smtClean="0"/>
              <a:t>.</a:t>
            </a:r>
          </a:p>
          <a:p>
            <a:r>
              <a:rPr lang="ru-RU" dirty="0"/>
              <a:t>Непосредственными же предками татар являются булгары. </a:t>
            </a:r>
            <a:endParaRPr lang="ru-RU" dirty="0" smtClean="0"/>
          </a:p>
          <a:p>
            <a:pPr algn="just"/>
            <a:r>
              <a:rPr lang="ru-RU" dirty="0"/>
              <a:t>В XV – XVI вв., в период существования татарских феодальных княжеств, на территории Поволжья происходило формирование отдельных групп татар: казанских, татар-мишарей, астраханских</a:t>
            </a:r>
            <a:r>
              <a:rPr lang="ru-RU" dirty="0" smtClean="0"/>
              <a:t>.</a:t>
            </a:r>
          </a:p>
          <a:p>
            <a:pPr algn="just"/>
            <a:r>
              <a:rPr lang="ru-RU" dirty="0" smtClean="0"/>
              <a:t> </a:t>
            </a:r>
            <a:r>
              <a:rPr lang="ru-RU" dirty="0"/>
              <a:t>На территории Ульяновской области проживают преимущественно татары-мишари. </a:t>
            </a:r>
          </a:p>
        </p:txBody>
      </p:sp>
    </p:spTree>
    <p:extLst>
      <p:ext uri="{BB962C8B-B14F-4D97-AF65-F5344CB8AC3E}">
        <p14:creationId xmlns="" xmlns:p14="http://schemas.microsoft.com/office/powerpoint/2010/main" val="3432384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356760"/>
          </a:xfrm>
        </p:spPr>
        <p:txBody>
          <a:bodyPr>
            <a:normAutofit fontScale="90000"/>
          </a:bodyPr>
          <a:lstStyle/>
          <a:p>
            <a:r>
              <a:rPr lang="ru-RU" b="1" dirty="0"/>
              <a:t>Обычаи и праздники</a:t>
            </a:r>
            <a:r>
              <a:rPr lang="ru-RU" dirty="0"/>
              <a:t/>
            </a:r>
            <a:br>
              <a:rPr lang="ru-RU" dirty="0"/>
            </a:br>
            <a:endParaRPr lang="ru-RU" dirty="0"/>
          </a:p>
        </p:txBody>
      </p:sp>
      <p:sp>
        <p:nvSpPr>
          <p:cNvPr id="3" name="Объект 2"/>
          <p:cNvSpPr>
            <a:spLocks noGrp="1"/>
          </p:cNvSpPr>
          <p:nvPr>
            <p:ph idx="1"/>
          </p:nvPr>
        </p:nvSpPr>
        <p:spPr>
          <a:xfrm>
            <a:off x="457200" y="1484784"/>
            <a:ext cx="8229600" cy="4839816"/>
          </a:xfrm>
        </p:spPr>
        <p:txBody>
          <a:bodyPr/>
          <a:lstStyle/>
          <a:p>
            <a:r>
              <a:rPr lang="ru-RU" dirty="0"/>
              <a:t>Значительная часть традиционных народных праздников татар связана с этапами годового цикла хозяйственной деятельности и существовавшими в прошлом общинными отношениями. К таковым относятся сабантуй (праздник плуга), </a:t>
            </a:r>
            <a:r>
              <a:rPr lang="ru-RU" dirty="0" err="1"/>
              <a:t>жыен</a:t>
            </a:r>
            <a:r>
              <a:rPr lang="ru-RU" dirty="0"/>
              <a:t> (встреча, народное гуляние), </a:t>
            </a:r>
            <a:r>
              <a:rPr lang="ru-RU" dirty="0" err="1"/>
              <a:t>урак</a:t>
            </a:r>
            <a:r>
              <a:rPr lang="ru-RU" dirty="0"/>
              <a:t> эсте (жатва), </a:t>
            </a:r>
            <a:r>
              <a:rPr lang="ru-RU" dirty="0" err="1"/>
              <a:t>каз</a:t>
            </a:r>
            <a:r>
              <a:rPr lang="ru-RU" dirty="0"/>
              <a:t> </a:t>
            </a:r>
            <a:r>
              <a:rPr lang="ru-RU" dirty="0" err="1"/>
              <a:t>эмэсе</a:t>
            </a:r>
            <a:r>
              <a:rPr lang="ru-RU" dirty="0"/>
              <a:t>, мал </a:t>
            </a:r>
            <a:r>
              <a:rPr lang="ru-RU" dirty="0" err="1"/>
              <a:t>эмэсе</a:t>
            </a:r>
            <a:r>
              <a:rPr lang="ru-RU" dirty="0"/>
              <a:t>, тупа </a:t>
            </a:r>
            <a:r>
              <a:rPr lang="ru-RU" dirty="0" err="1"/>
              <a:t>эмэсе</a:t>
            </a:r>
            <a:r>
              <a:rPr lang="ru-RU" dirty="0"/>
              <a:t> (помощь в заготовке птицы, мяса, изготовлении сукна). </a:t>
            </a:r>
          </a:p>
          <a:p>
            <a:endParaRPr lang="ru-RU" dirty="0"/>
          </a:p>
        </p:txBody>
      </p:sp>
    </p:spTree>
    <p:extLst>
      <p:ext uri="{BB962C8B-B14F-4D97-AF65-F5344CB8AC3E}">
        <p14:creationId xmlns="" xmlns:p14="http://schemas.microsoft.com/office/powerpoint/2010/main" val="28590372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539552" y="980728"/>
            <a:ext cx="4536504" cy="2668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827584" y="3933056"/>
            <a:ext cx="4104456" cy="25122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292080" y="1340768"/>
            <a:ext cx="3199120" cy="45685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6118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wipe(down)">
                                      <p:cBhvr>
                                        <p:cTn id="14" dur="580">
                                          <p:stCondLst>
                                            <p:cond delay="0"/>
                                          </p:stCondLst>
                                        </p:cTn>
                                        <p:tgtEl>
                                          <p:spTgt spid="3075"/>
                                        </p:tgtEl>
                                      </p:cBhvr>
                                    </p:animEffect>
                                    <p:anim calcmode="lin" valueType="num">
                                      <p:cBhvr>
                                        <p:cTn id="15"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20" dur="26">
                                          <p:stCondLst>
                                            <p:cond delay="650"/>
                                          </p:stCondLst>
                                        </p:cTn>
                                        <p:tgtEl>
                                          <p:spTgt spid="3075"/>
                                        </p:tgtEl>
                                      </p:cBhvr>
                                      <p:to x="100000" y="60000"/>
                                    </p:animScale>
                                    <p:animScale>
                                      <p:cBhvr>
                                        <p:cTn id="21" dur="166" decel="50000">
                                          <p:stCondLst>
                                            <p:cond delay="676"/>
                                          </p:stCondLst>
                                        </p:cTn>
                                        <p:tgtEl>
                                          <p:spTgt spid="3075"/>
                                        </p:tgtEl>
                                      </p:cBhvr>
                                      <p:to x="100000" y="100000"/>
                                    </p:animScale>
                                    <p:animScale>
                                      <p:cBhvr>
                                        <p:cTn id="22" dur="26">
                                          <p:stCondLst>
                                            <p:cond delay="1312"/>
                                          </p:stCondLst>
                                        </p:cTn>
                                        <p:tgtEl>
                                          <p:spTgt spid="3075"/>
                                        </p:tgtEl>
                                      </p:cBhvr>
                                      <p:to x="100000" y="80000"/>
                                    </p:animScale>
                                    <p:animScale>
                                      <p:cBhvr>
                                        <p:cTn id="23" dur="166" decel="50000">
                                          <p:stCondLst>
                                            <p:cond delay="1338"/>
                                          </p:stCondLst>
                                        </p:cTn>
                                        <p:tgtEl>
                                          <p:spTgt spid="3075"/>
                                        </p:tgtEl>
                                      </p:cBhvr>
                                      <p:to x="100000" y="100000"/>
                                    </p:animScale>
                                    <p:animScale>
                                      <p:cBhvr>
                                        <p:cTn id="24" dur="26">
                                          <p:stCondLst>
                                            <p:cond delay="1642"/>
                                          </p:stCondLst>
                                        </p:cTn>
                                        <p:tgtEl>
                                          <p:spTgt spid="3075"/>
                                        </p:tgtEl>
                                      </p:cBhvr>
                                      <p:to x="100000" y="90000"/>
                                    </p:animScale>
                                    <p:animScale>
                                      <p:cBhvr>
                                        <p:cTn id="25" dur="166" decel="50000">
                                          <p:stCondLst>
                                            <p:cond delay="1668"/>
                                          </p:stCondLst>
                                        </p:cTn>
                                        <p:tgtEl>
                                          <p:spTgt spid="3075"/>
                                        </p:tgtEl>
                                      </p:cBhvr>
                                      <p:to x="100000" y="100000"/>
                                    </p:animScale>
                                    <p:animScale>
                                      <p:cBhvr>
                                        <p:cTn id="26" dur="26">
                                          <p:stCondLst>
                                            <p:cond delay="1808"/>
                                          </p:stCondLst>
                                        </p:cTn>
                                        <p:tgtEl>
                                          <p:spTgt spid="3075"/>
                                        </p:tgtEl>
                                      </p:cBhvr>
                                      <p:to x="100000" y="95000"/>
                                    </p:animScale>
                                    <p:animScale>
                                      <p:cBhvr>
                                        <p:cTn id="27" dur="166" decel="50000">
                                          <p:stCondLst>
                                            <p:cond delay="1834"/>
                                          </p:stCondLst>
                                        </p:cTn>
                                        <p:tgtEl>
                                          <p:spTgt spid="307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wipe(down)">
                                      <p:cBhvr>
                                        <p:cTn id="32" dur="580">
                                          <p:stCondLst>
                                            <p:cond delay="0"/>
                                          </p:stCondLst>
                                        </p:cTn>
                                        <p:tgtEl>
                                          <p:spTgt spid="3076"/>
                                        </p:tgtEl>
                                      </p:cBhvr>
                                    </p:animEffect>
                                    <p:anim calcmode="lin" valueType="num">
                                      <p:cBhvr>
                                        <p:cTn id="33"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38" dur="26">
                                          <p:stCondLst>
                                            <p:cond delay="650"/>
                                          </p:stCondLst>
                                        </p:cTn>
                                        <p:tgtEl>
                                          <p:spTgt spid="3076"/>
                                        </p:tgtEl>
                                      </p:cBhvr>
                                      <p:to x="100000" y="60000"/>
                                    </p:animScale>
                                    <p:animScale>
                                      <p:cBhvr>
                                        <p:cTn id="39" dur="166" decel="50000">
                                          <p:stCondLst>
                                            <p:cond delay="676"/>
                                          </p:stCondLst>
                                        </p:cTn>
                                        <p:tgtEl>
                                          <p:spTgt spid="3076"/>
                                        </p:tgtEl>
                                      </p:cBhvr>
                                      <p:to x="100000" y="100000"/>
                                    </p:animScale>
                                    <p:animScale>
                                      <p:cBhvr>
                                        <p:cTn id="40" dur="26">
                                          <p:stCondLst>
                                            <p:cond delay="1312"/>
                                          </p:stCondLst>
                                        </p:cTn>
                                        <p:tgtEl>
                                          <p:spTgt spid="3076"/>
                                        </p:tgtEl>
                                      </p:cBhvr>
                                      <p:to x="100000" y="80000"/>
                                    </p:animScale>
                                    <p:animScale>
                                      <p:cBhvr>
                                        <p:cTn id="41" dur="166" decel="50000">
                                          <p:stCondLst>
                                            <p:cond delay="1338"/>
                                          </p:stCondLst>
                                        </p:cTn>
                                        <p:tgtEl>
                                          <p:spTgt spid="3076"/>
                                        </p:tgtEl>
                                      </p:cBhvr>
                                      <p:to x="100000" y="100000"/>
                                    </p:animScale>
                                    <p:animScale>
                                      <p:cBhvr>
                                        <p:cTn id="42" dur="26">
                                          <p:stCondLst>
                                            <p:cond delay="1642"/>
                                          </p:stCondLst>
                                        </p:cTn>
                                        <p:tgtEl>
                                          <p:spTgt spid="3076"/>
                                        </p:tgtEl>
                                      </p:cBhvr>
                                      <p:to x="100000" y="90000"/>
                                    </p:animScale>
                                    <p:animScale>
                                      <p:cBhvr>
                                        <p:cTn id="43" dur="166" decel="50000">
                                          <p:stCondLst>
                                            <p:cond delay="1668"/>
                                          </p:stCondLst>
                                        </p:cTn>
                                        <p:tgtEl>
                                          <p:spTgt spid="3076"/>
                                        </p:tgtEl>
                                      </p:cBhvr>
                                      <p:to x="100000" y="100000"/>
                                    </p:animScale>
                                    <p:animScale>
                                      <p:cBhvr>
                                        <p:cTn id="44" dur="26">
                                          <p:stCondLst>
                                            <p:cond delay="1808"/>
                                          </p:stCondLst>
                                        </p:cTn>
                                        <p:tgtEl>
                                          <p:spTgt spid="3076"/>
                                        </p:tgtEl>
                                      </p:cBhvr>
                                      <p:to x="100000" y="95000"/>
                                    </p:animScale>
                                    <p:animScale>
                                      <p:cBhvr>
                                        <p:cTn id="45" dur="166" decel="50000">
                                          <p:stCondLst>
                                            <p:cond delay="1834"/>
                                          </p:stCondLst>
                                        </p:cTn>
                                        <p:tgtEl>
                                          <p:spTgt spid="30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2129408"/>
          </a:xfrm>
        </p:spPr>
        <p:txBody>
          <a:bodyPr>
            <a:normAutofit fontScale="90000"/>
          </a:bodyPr>
          <a:lstStyle/>
          <a:p>
            <a:pPr algn="ctr"/>
            <a:r>
              <a:rPr lang="ru-RU" sz="2800" smtClean="0"/>
              <a:t>Проект</a:t>
            </a:r>
            <a:br>
              <a:rPr lang="ru-RU" sz="2800" smtClean="0"/>
            </a:br>
            <a:r>
              <a:rPr lang="ru-RU" smtClean="0"/>
              <a:t>Мы </a:t>
            </a:r>
            <a:r>
              <a:rPr lang="ru-RU" dirty="0" smtClean="0"/>
              <a:t>– представители народов Поволжья</a:t>
            </a:r>
            <a:endParaRPr lang="ru-RU" dirty="0"/>
          </a:p>
        </p:txBody>
      </p:sp>
      <p:sp>
        <p:nvSpPr>
          <p:cNvPr id="3" name="Подзаголовок 2"/>
          <p:cNvSpPr>
            <a:spLocks noGrp="1"/>
          </p:cNvSpPr>
          <p:nvPr>
            <p:ph type="subTitle" idx="1"/>
          </p:nvPr>
        </p:nvSpPr>
        <p:spPr>
          <a:xfrm>
            <a:off x="683568" y="836712"/>
            <a:ext cx="7920880" cy="5472608"/>
          </a:xfrm>
        </p:spPr>
        <p:txBody>
          <a:bodyPr>
            <a:normAutofit fontScale="70000" lnSpcReduction="20000"/>
          </a:bodyPr>
          <a:lstStyle/>
          <a:p>
            <a:pPr algn="ctr"/>
            <a:r>
              <a:rPr lang="ru-RU" sz="2400" dirty="0" smtClean="0"/>
              <a:t>муниципальное бюджетное общеобразовательное учреждение </a:t>
            </a:r>
            <a:endParaRPr lang="en-US" sz="2400" dirty="0" smtClean="0"/>
          </a:p>
          <a:p>
            <a:pPr algn="ctr"/>
            <a:r>
              <a:rPr lang="ru-RU" sz="2400" dirty="0" smtClean="0"/>
              <a:t> города Ульяновска  «Средняя школа № 66»</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ru-RU" sz="2400" dirty="0" smtClean="0"/>
              <a:t>                                                                                      </a:t>
            </a:r>
            <a:endParaRPr lang="ru-RU" sz="2400" dirty="0" smtClean="0"/>
          </a:p>
          <a:p>
            <a:r>
              <a:rPr lang="ru-RU" sz="2400" dirty="0" smtClean="0"/>
              <a:t>                     </a:t>
            </a:r>
          </a:p>
          <a:p>
            <a:r>
              <a:rPr lang="ru-RU" sz="2400" dirty="0" smtClean="0"/>
              <a:t> </a:t>
            </a:r>
          </a:p>
          <a:p>
            <a:r>
              <a:rPr lang="ru-RU" sz="2400" dirty="0" smtClean="0"/>
              <a:t>    </a:t>
            </a:r>
            <a:r>
              <a:rPr lang="ru-RU" dirty="0" smtClean="0"/>
              <a:t>Презентацию по теме проекта подготовила</a:t>
            </a:r>
            <a:endParaRPr lang="ru-RU" dirty="0" smtClean="0"/>
          </a:p>
          <a:p>
            <a:r>
              <a:rPr lang="ru-RU" sz="2400" dirty="0" smtClean="0"/>
              <a:t>                                                Ж.В. Лифановская, учитель начальных классов</a:t>
            </a:r>
          </a:p>
          <a:p>
            <a:endParaRPr lang="ru-RU" sz="2400" dirty="0" smtClean="0"/>
          </a:p>
          <a:p>
            <a:r>
              <a:rPr lang="ru-RU" sz="2400" dirty="0" smtClean="0"/>
              <a:t>       </a:t>
            </a:r>
            <a:endParaRPr lang="en-US" sz="2400" dirty="0" smtClean="0"/>
          </a:p>
          <a:p>
            <a:pPr algn="ctr"/>
            <a:r>
              <a:rPr lang="ru-RU" sz="2400" dirty="0" smtClean="0"/>
              <a:t>Ульяновск   2015 год</a:t>
            </a:r>
            <a:endParaRPr lang="en-US" dirty="0" smtClean="0"/>
          </a:p>
          <a:p>
            <a:endParaRPr lang="en-US" dirty="0" smtClean="0"/>
          </a:p>
          <a:p>
            <a:endParaRPr lang="en-US" dirty="0" smtClean="0"/>
          </a:p>
          <a:p>
            <a:endParaRPr lang="en-US" dirty="0" smtClean="0"/>
          </a:p>
          <a:p>
            <a:endParaRPr lang="ru-RU"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Православные праздники</a:t>
            </a:r>
            <a:endParaRPr lang="ru-RU" dirty="0"/>
          </a:p>
        </p:txBody>
      </p:sp>
      <p:sp>
        <p:nvSpPr>
          <p:cNvPr id="3" name="Объект 2"/>
          <p:cNvSpPr>
            <a:spLocks noGrp="1"/>
          </p:cNvSpPr>
          <p:nvPr>
            <p:ph idx="1"/>
          </p:nvPr>
        </p:nvSpPr>
        <p:spPr>
          <a:xfrm>
            <a:off x="457200" y="2060848"/>
            <a:ext cx="5266928" cy="4263752"/>
          </a:xfrm>
        </p:spPr>
        <p:txBody>
          <a:bodyPr>
            <a:normAutofit/>
          </a:bodyPr>
          <a:lstStyle/>
          <a:p>
            <a:pPr algn="just"/>
            <a:r>
              <a:rPr lang="ru-RU" b="1" i="1" dirty="0"/>
              <a:t>Рождество Христово</a:t>
            </a:r>
            <a:r>
              <a:rPr lang="ru-RU" dirty="0"/>
              <a:t> — праздник рождения Иисуса Христа, спасителя мира, с пришествием которого люди обрели надежду на милосердие, доброту, истину и вечную жизнь. Православная церковь отмечает Рождество Христово по юлианскому календарю 7 января.</a:t>
            </a:r>
          </a:p>
          <a:p>
            <a:pPr marL="0" indent="0">
              <a:buNone/>
            </a:pPr>
            <a:endParaRPr lang="ru-RU" dirty="0"/>
          </a:p>
          <a:p>
            <a:endParaRPr lang="ru-RU" dirty="0"/>
          </a:p>
        </p:txBody>
      </p:sp>
      <p:pic>
        <p:nvPicPr>
          <p:cNvPr id="409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961868" y="2348880"/>
            <a:ext cx="2786596" cy="31536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9322259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box(in)">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343872"/>
          </a:xfrm>
        </p:spPr>
        <p:txBody>
          <a:bodyPr/>
          <a:lstStyle/>
          <a:p>
            <a:r>
              <a:rPr lang="ru-RU" b="1" i="1" dirty="0" smtClean="0"/>
              <a:t>Пасха</a:t>
            </a:r>
            <a:r>
              <a:rPr lang="ru-RU" dirty="0" smtClean="0"/>
              <a:t> — праздник праздников, самый главный православный праздник . В этот день душа словно переполняется светлой радостью, этому оказывает содействие и природа, которая сбросила оковы зимнего сна и в единой гармонии с Вселенской радостью встречает воскресшего Христа. </a:t>
            </a:r>
            <a:br>
              <a:rPr lang="ru-RU" dirty="0" smtClean="0"/>
            </a:br>
            <a:endParaRPr lang="ru-RU" dirty="0"/>
          </a:p>
        </p:txBody>
      </p:sp>
      <p:pic>
        <p:nvPicPr>
          <p:cNvPr id="4" name="Picture 7" descr="pasha1"/>
          <p:cNvPicPr>
            <a:picLocks noChangeAspect="1" noChangeArrowheads="1"/>
          </p:cNvPicPr>
          <p:nvPr/>
        </p:nvPicPr>
        <p:blipFill>
          <a:blip r:embed="rId2" cstate="email"/>
          <a:srcRect/>
          <a:stretch>
            <a:fillRect/>
          </a:stretch>
        </p:blipFill>
        <p:spPr bwMode="auto">
          <a:xfrm>
            <a:off x="2195736" y="3501008"/>
            <a:ext cx="4562837" cy="289116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052736"/>
            <a:ext cx="8229600" cy="4752528"/>
          </a:xfrm>
        </p:spPr>
        <p:txBody>
          <a:bodyPr/>
          <a:lstStyle/>
          <a:p>
            <a:r>
              <a:rPr lang="ru-RU" b="1" i="1" dirty="0" smtClean="0"/>
              <a:t>Масленица</a:t>
            </a:r>
            <a:endParaRPr lang="ru-RU" dirty="0" smtClean="0"/>
          </a:p>
          <a:p>
            <a:pPr>
              <a:buNone/>
            </a:pPr>
            <a:r>
              <a:rPr lang="ru-RU" dirty="0" smtClean="0"/>
              <a:t>      Этот праздник олицетворяет  </a:t>
            </a:r>
          </a:p>
          <a:p>
            <a:pPr>
              <a:buNone/>
            </a:pPr>
            <a:r>
              <a:rPr lang="ru-RU" dirty="0" smtClean="0"/>
              <a:t>пробуждение  природы от </a:t>
            </a:r>
          </a:p>
          <a:p>
            <a:pPr>
              <a:buNone/>
            </a:pPr>
            <a:r>
              <a:rPr lang="ru-RU" dirty="0" smtClean="0"/>
              <a:t>зимнего сна, означает начало </a:t>
            </a:r>
          </a:p>
          <a:p>
            <a:pPr>
              <a:buNone/>
            </a:pPr>
            <a:r>
              <a:rPr lang="ru-RU" dirty="0" smtClean="0"/>
              <a:t>полевых работ. И по сей день </a:t>
            </a:r>
          </a:p>
          <a:p>
            <a:pPr>
              <a:buNone/>
            </a:pPr>
            <a:r>
              <a:rPr lang="ru-RU" dirty="0" smtClean="0"/>
              <a:t>живёт как проявление надежды</a:t>
            </a:r>
          </a:p>
          <a:p>
            <a:pPr>
              <a:buNone/>
            </a:pPr>
            <a:r>
              <a:rPr lang="ru-RU" dirty="0" smtClean="0"/>
              <a:t> на год урожайный.</a:t>
            </a:r>
          </a:p>
          <a:p>
            <a:endParaRPr lang="ru-RU" dirty="0"/>
          </a:p>
        </p:txBody>
      </p:sp>
      <p:pic>
        <p:nvPicPr>
          <p:cNvPr id="37890" name="Picture 2" descr="a513310e3d5c242b867b3cb174d"/>
          <p:cNvPicPr>
            <a:picLocks noChangeAspect="1" noChangeArrowheads="1"/>
          </p:cNvPicPr>
          <p:nvPr/>
        </p:nvPicPr>
        <p:blipFill>
          <a:blip r:embed="rId2" cstate="email"/>
          <a:srcRect/>
          <a:stretch>
            <a:fillRect/>
          </a:stretch>
        </p:blipFill>
        <p:spPr bwMode="auto">
          <a:xfrm>
            <a:off x="5580112" y="1124744"/>
            <a:ext cx="3107536" cy="37444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789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428768"/>
          </a:xfrm>
        </p:spPr>
        <p:txBody>
          <a:bodyPr>
            <a:normAutofit fontScale="90000"/>
          </a:bodyPr>
          <a:lstStyle/>
          <a:p>
            <a:r>
              <a:rPr lang="ru-RU" b="1" dirty="0" smtClean="0"/>
              <a:t>Вывод:</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b="1" i="1" dirty="0" smtClean="0"/>
              <a:t>Проанализировав праздники разных народов, мы пришли к выводу, что традиции праздников  связаны с одинаковыми событиями природных явлений.</a:t>
            </a:r>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860816"/>
          </a:xfrm>
        </p:spPr>
        <p:txBody>
          <a:bodyPr>
            <a:normAutofit fontScale="90000"/>
          </a:bodyPr>
          <a:lstStyle/>
          <a:p>
            <a:r>
              <a:rPr lang="ru-RU" b="1" dirty="0" smtClean="0"/>
              <a:t>Традиционные ремёсла народов Поволжья</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b="1" dirty="0" smtClean="0"/>
              <a:t>Ткачество</a:t>
            </a:r>
          </a:p>
          <a:p>
            <a:endParaRPr lang="ru-RU" dirty="0"/>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7" name="Рисунок 6" descr="SDC12661.JPG"/>
          <p:cNvPicPr>
            <a:picLocks noChangeAspect="1"/>
          </p:cNvPicPr>
          <p:nvPr/>
        </p:nvPicPr>
        <p:blipFill>
          <a:blip r:embed="rId2" cstate="email">
            <a:lum contrast="30000"/>
          </a:blip>
          <a:stretch>
            <a:fillRect/>
          </a:stretch>
        </p:blipFill>
        <p:spPr>
          <a:xfrm>
            <a:off x="899592" y="2492896"/>
            <a:ext cx="2769899" cy="3777604"/>
          </a:xfrm>
          <a:prstGeom prst="rect">
            <a:avLst/>
          </a:prstGeom>
          <a:ln>
            <a:noFill/>
          </a:ln>
          <a:effectLst>
            <a:softEdge rad="112500"/>
          </a:effectLst>
        </p:spPr>
      </p:pic>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 name="Рисунок 4" descr="Изображение 7.jpg"/>
          <p:cNvPicPr>
            <a:picLocks noChangeAspect="1"/>
          </p:cNvPicPr>
          <p:nvPr/>
        </p:nvPicPr>
        <p:blipFill>
          <a:blip r:embed="rId3" cstate="email">
            <a:lum contrast="30000"/>
          </a:blip>
          <a:stretch>
            <a:fillRect/>
          </a:stretch>
        </p:blipFill>
        <p:spPr>
          <a:xfrm>
            <a:off x="3779912" y="2060848"/>
            <a:ext cx="4774918" cy="3581118"/>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271864"/>
          </a:xfrm>
        </p:spPr>
        <p:txBody>
          <a:bodyPr/>
          <a:lstStyle/>
          <a:p>
            <a:r>
              <a:rPr lang="ru-RU" b="1" dirty="0" smtClean="0"/>
              <a:t>Изготовление   инвентаря  и  утвари, плетение  лаптей, изготовление  войлочных  шляп, валенок. </a:t>
            </a:r>
          </a:p>
          <a:p>
            <a:r>
              <a:rPr lang="ru-RU" b="1" dirty="0" err="1" smtClean="0"/>
              <a:t>Плетеночный</a:t>
            </a:r>
            <a:r>
              <a:rPr lang="ru-RU" b="1" dirty="0" smtClean="0"/>
              <a:t>  промысел</a:t>
            </a:r>
          </a:p>
          <a:p>
            <a:r>
              <a:rPr lang="ru-RU" b="1" dirty="0" smtClean="0"/>
              <a:t>Веревочный промысел</a:t>
            </a:r>
          </a:p>
          <a:p>
            <a:r>
              <a:rPr lang="ru-RU" b="1" dirty="0" smtClean="0"/>
              <a:t>Кожевенно-обувной промысел.</a:t>
            </a:r>
            <a:endParaRPr lang="ru-RU" dirty="0" smtClean="0"/>
          </a:p>
          <a:p>
            <a:endParaRPr lang="ru-RU" b="1" dirty="0" smtClean="0"/>
          </a:p>
          <a:p>
            <a:endParaRPr lang="ru-RU" dirty="0" smtClean="0"/>
          </a:p>
          <a:p>
            <a:pPr>
              <a:buNone/>
            </a:pPr>
            <a:endParaRPr lang="ru-RU" dirty="0"/>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 name="Рисунок 3" descr="SDC12604.JPG"/>
          <p:cNvPicPr>
            <a:picLocks noChangeAspect="1"/>
          </p:cNvPicPr>
          <p:nvPr/>
        </p:nvPicPr>
        <p:blipFill>
          <a:blip r:embed="rId2" cstate="email">
            <a:lum bright="-10000" contrast="20000"/>
          </a:blip>
          <a:stretch>
            <a:fillRect/>
          </a:stretch>
        </p:blipFill>
        <p:spPr>
          <a:xfrm>
            <a:off x="755576" y="3861048"/>
            <a:ext cx="3572201" cy="2574763"/>
          </a:xfrm>
          <a:prstGeom prst="rect">
            <a:avLst/>
          </a:prstGeom>
          <a:ln>
            <a:noFill/>
          </a:ln>
          <a:effectLst>
            <a:softEdge rad="112500"/>
          </a:effectLst>
        </p:spPr>
      </p:pic>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 name="Рисунок 4" descr="SDC12618.JPG"/>
          <p:cNvPicPr>
            <a:picLocks noChangeAspect="1"/>
          </p:cNvPicPr>
          <p:nvPr/>
        </p:nvPicPr>
        <p:blipFill>
          <a:blip r:embed="rId3" cstate="email">
            <a:lum bright="10000" contrast="30000"/>
          </a:blip>
          <a:stretch>
            <a:fillRect/>
          </a:stretch>
        </p:blipFill>
        <p:spPr>
          <a:xfrm>
            <a:off x="4716016" y="3717032"/>
            <a:ext cx="3888432" cy="2847435"/>
          </a:xfrm>
          <a:prstGeom prst="rect">
            <a:avLst/>
          </a:prstGeom>
          <a:ln>
            <a:noFill/>
          </a:ln>
          <a:effectLst>
            <a:softEdge rad="112500"/>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15880"/>
          </a:xfrm>
        </p:spPr>
        <p:txBody>
          <a:bodyPr/>
          <a:lstStyle/>
          <a:p>
            <a:r>
              <a:rPr lang="ru-RU" b="1" dirty="0" smtClean="0"/>
              <a:t>Вышивка </a:t>
            </a:r>
            <a:endParaRPr lang="ru-RU" dirty="0"/>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 name="Рисунок 2" descr="SDC12655.JPG"/>
          <p:cNvPicPr>
            <a:picLocks noChangeAspect="1"/>
          </p:cNvPicPr>
          <p:nvPr/>
        </p:nvPicPr>
        <p:blipFill>
          <a:blip r:embed="rId2" cstate="email"/>
          <a:stretch>
            <a:fillRect/>
          </a:stretch>
        </p:blipFill>
        <p:spPr>
          <a:xfrm>
            <a:off x="755576" y="1340768"/>
            <a:ext cx="2088232" cy="2660320"/>
          </a:xfrm>
          <a:prstGeom prst="rect">
            <a:avLst/>
          </a:prstGeom>
          <a:ln>
            <a:noFill/>
          </a:ln>
          <a:effectLst>
            <a:softEdge rad="112500"/>
          </a:effectLst>
        </p:spPr>
      </p:pic>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 name="Рисунок 5" descr="SDC12655.JPG"/>
          <p:cNvPicPr>
            <a:picLocks noChangeAspect="1"/>
          </p:cNvPicPr>
          <p:nvPr/>
        </p:nvPicPr>
        <p:blipFill>
          <a:blip r:embed="rId3" cstate="email"/>
          <a:stretch>
            <a:fillRect/>
          </a:stretch>
        </p:blipFill>
        <p:spPr>
          <a:xfrm>
            <a:off x="971600" y="4098449"/>
            <a:ext cx="3312368" cy="2536032"/>
          </a:xfrm>
          <a:prstGeom prst="rect">
            <a:avLst/>
          </a:prstGeom>
          <a:ln>
            <a:noFill/>
          </a:ln>
          <a:effectLst>
            <a:softEdge rad="112500"/>
          </a:effectLst>
        </p:spPr>
      </p:pic>
      <p:sp>
        <p:nvSpPr>
          <p:cNvPr id="409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5" name="Рисунок 3" descr="SDC12614.JPG"/>
          <p:cNvPicPr>
            <a:picLocks noChangeAspect="1"/>
          </p:cNvPicPr>
          <p:nvPr/>
        </p:nvPicPr>
        <p:blipFill>
          <a:blip r:embed="rId4" cstate="email">
            <a:lum contrast="10000"/>
          </a:blip>
          <a:stretch>
            <a:fillRect/>
          </a:stretch>
        </p:blipFill>
        <p:spPr>
          <a:xfrm>
            <a:off x="4860032" y="4149080"/>
            <a:ext cx="3184263" cy="2369392"/>
          </a:xfrm>
          <a:prstGeom prst="rect">
            <a:avLst/>
          </a:prstGeom>
          <a:ln>
            <a:noFill/>
          </a:ln>
          <a:effectLst>
            <a:softEdge rad="112500"/>
          </a:effectLst>
        </p:spPr>
      </p:pic>
      <p:pic>
        <p:nvPicPr>
          <p:cNvPr id="10" name="Рисунок 9" descr="http://dg54.mycdn.me/image?t=0&amp;bid=805671486559&amp;id=805671486559&amp;plc=WEB&amp;tkn=*2tOMuYltzTMncjpGMMrDyxwl-nQ"/>
          <p:cNvPicPr/>
          <p:nvPr/>
        </p:nvPicPr>
        <p:blipFill>
          <a:blip r:embed="rId5" cstate="email"/>
          <a:srcRect/>
          <a:stretch>
            <a:fillRect/>
          </a:stretch>
        </p:blipFill>
        <p:spPr bwMode="auto">
          <a:xfrm>
            <a:off x="3491880" y="836712"/>
            <a:ext cx="4914428" cy="323716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356760"/>
          </a:xfrm>
        </p:spPr>
        <p:txBody>
          <a:bodyPr>
            <a:normAutofit fontScale="90000"/>
          </a:bodyPr>
          <a:lstStyle/>
          <a:p>
            <a:r>
              <a:rPr lang="ru-RU" b="1" dirty="0" smtClean="0"/>
              <a:t>Вывод:</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b="1" i="1" dirty="0" smtClean="0"/>
              <a:t>Народы, населяющие Поволжье, имеют много общего как в экономическом и историческом развитии, так и в происхождении, культуре, быте.</a:t>
            </a:r>
            <a:endParaRPr lang="ru-RU" dirty="0" smtClean="0"/>
          </a:p>
          <a:p>
            <a:endParaRPr lang="ru-RU"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heckerboard(across)">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860816"/>
          </a:xfrm>
        </p:spPr>
        <p:txBody>
          <a:bodyPr>
            <a:normAutofit fontScale="90000"/>
          </a:bodyPr>
          <a:lstStyle/>
          <a:p>
            <a:r>
              <a:rPr lang="ru-RU" b="1" dirty="0" smtClean="0"/>
              <a:t>Лучшие представители народов Поволжья.</a:t>
            </a:r>
            <a:r>
              <a:rPr lang="ru-RU" dirty="0" smtClean="0"/>
              <a:t/>
            </a:r>
            <a:br>
              <a:rPr lang="ru-RU" dirty="0" smtClean="0"/>
            </a:br>
            <a:endParaRPr lang="ru-RU" dirty="0"/>
          </a:p>
        </p:txBody>
      </p:sp>
      <p:sp>
        <p:nvSpPr>
          <p:cNvPr id="3" name="Содержимое 2"/>
          <p:cNvSpPr>
            <a:spLocks noGrp="1"/>
          </p:cNvSpPr>
          <p:nvPr>
            <p:ph idx="1"/>
          </p:nvPr>
        </p:nvSpPr>
        <p:spPr>
          <a:xfrm>
            <a:off x="457200" y="1935480"/>
            <a:ext cx="8363272" cy="4589864"/>
          </a:xfrm>
        </p:spPr>
        <p:txBody>
          <a:bodyPr>
            <a:normAutofit fontScale="85000" lnSpcReduction="20000"/>
          </a:bodyPr>
          <a:lstStyle/>
          <a:p>
            <a:pPr algn="just"/>
            <a:r>
              <a:rPr lang="ru-RU" dirty="0" smtClean="0"/>
              <a:t>     Дружба и сплочённость всех народов стала важным источником победы над врагами в Великой Отечественной войне. </a:t>
            </a:r>
          </a:p>
          <a:p>
            <a:pPr algn="just"/>
            <a:r>
              <a:rPr lang="ru-RU" b="1" i="1" dirty="0" smtClean="0"/>
              <a:t>      За мужество и героизм звания Героя Советского Союза на фронтах войны были удостоены 11600 человек:</a:t>
            </a:r>
            <a:r>
              <a:rPr lang="ru-RU" dirty="0" smtClean="0"/>
              <a:t> русские - 8160 человек; украинцев было 2069 человек, белорусов 309, татар 161, евреев 104, казахов 96, грузин 90, армян 90, узбеков 69, мордвин 61, чувашей 44, азербайджанцев 43, башкир 39, осетин 32, марийцев 18, туркмен 18, литовцев 15, таджиков 14, латышей 13, киргизов 12, удмуртов 10, карелов 9, эстонцев 8, калмыков 8, кабардинцев 7, адыгейцев 7, адыгейцев 6, абхазцев 5, якутов 3, молдаван 2.</a:t>
            </a:r>
          </a:p>
          <a:p>
            <a:pPr algn="just"/>
            <a:r>
              <a:rPr lang="ru-RU" dirty="0" smtClean="0"/>
              <a:t>    Все нации и народности нашей страны внесли свой вклад в победу над врагом, продемонстрировав великую силу единого сплочённого многонационального государства. </a:t>
            </a:r>
            <a:endParaRPr lang="ru-RU"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Герои Советского Союза</a:t>
            </a:r>
            <a:endParaRPr lang="ru-RU" dirty="0"/>
          </a:p>
        </p:txBody>
      </p:sp>
      <p:sp>
        <p:nvSpPr>
          <p:cNvPr id="3" name="Содержимое 2"/>
          <p:cNvSpPr>
            <a:spLocks noGrp="1"/>
          </p:cNvSpPr>
          <p:nvPr>
            <p:ph idx="1"/>
          </p:nvPr>
        </p:nvSpPr>
        <p:spPr/>
        <p:txBody>
          <a:bodyPr>
            <a:normAutofit/>
          </a:bodyPr>
          <a:lstStyle/>
          <a:p>
            <a:r>
              <a:rPr lang="ru-RU" sz="2000" dirty="0" smtClean="0"/>
              <a:t>И.С. </a:t>
            </a:r>
            <a:r>
              <a:rPr lang="ru-RU" sz="2000" dirty="0" err="1" smtClean="0"/>
              <a:t>Полбин</a:t>
            </a:r>
            <a:r>
              <a:rPr lang="ru-RU" sz="2000" dirty="0" smtClean="0"/>
              <a:t>, Г.П. </a:t>
            </a:r>
            <a:r>
              <a:rPr lang="ru-RU" sz="2000" dirty="0" err="1" smtClean="0"/>
              <a:t>Карюкин</a:t>
            </a:r>
            <a:r>
              <a:rPr lang="ru-RU" sz="2000" dirty="0" smtClean="0"/>
              <a:t>, А.К. </a:t>
            </a:r>
            <a:r>
              <a:rPr lang="ru-RU" sz="2000" dirty="0" err="1" smtClean="0"/>
              <a:t>Абдразаков</a:t>
            </a:r>
            <a:r>
              <a:rPr lang="ru-RU" sz="2000" dirty="0" smtClean="0"/>
              <a:t>, З.С. Хусаинов</a:t>
            </a:r>
            <a:endParaRPr lang="ru-RU" sz="2000" dirty="0"/>
          </a:p>
        </p:txBody>
      </p:sp>
      <p:pic>
        <p:nvPicPr>
          <p:cNvPr id="4" name="Picture 22" descr=" "/>
          <p:cNvPicPr>
            <a:picLocks noChangeAspect="1" noChangeArrowheads="1"/>
          </p:cNvPicPr>
          <p:nvPr/>
        </p:nvPicPr>
        <p:blipFill>
          <a:blip r:embed="rId2" cstate="email"/>
          <a:srcRect/>
          <a:stretch>
            <a:fillRect/>
          </a:stretch>
        </p:blipFill>
        <p:spPr bwMode="auto">
          <a:xfrm>
            <a:off x="179512" y="3284984"/>
            <a:ext cx="2095500" cy="2952750"/>
          </a:xfrm>
          <a:prstGeom prst="rect">
            <a:avLst/>
          </a:prstGeom>
          <a:noFill/>
          <a:ln w="9525">
            <a:noFill/>
            <a:miter lim="800000"/>
            <a:headEnd/>
            <a:tailEnd/>
          </a:ln>
        </p:spPr>
      </p:pic>
      <p:pic>
        <p:nvPicPr>
          <p:cNvPr id="5" name="Picture 16" descr="5"/>
          <p:cNvPicPr>
            <a:picLocks noChangeAspect="1" noChangeArrowheads="1"/>
          </p:cNvPicPr>
          <p:nvPr/>
        </p:nvPicPr>
        <p:blipFill>
          <a:blip r:embed="rId3" cstate="email"/>
          <a:srcRect/>
          <a:stretch>
            <a:fillRect/>
          </a:stretch>
        </p:blipFill>
        <p:spPr bwMode="auto">
          <a:xfrm>
            <a:off x="2339752" y="2636912"/>
            <a:ext cx="2169195" cy="2736304"/>
          </a:xfrm>
          <a:prstGeom prst="rect">
            <a:avLst/>
          </a:prstGeom>
          <a:noFill/>
        </p:spPr>
      </p:pic>
      <p:sp>
        <p:nvSpPr>
          <p:cNvPr id="43010" name="AutoShape 2" descr="Картинки по запросу фото Героя Советского Союза ВОв А.К.Абдрезаков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3012" name="AutoShape 4" descr="Картинки по запросу фото Героя Советского Союза ВОв А.К.Абдрезаков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Picture 12" descr="AbdrezakovAK"/>
          <p:cNvPicPr>
            <a:picLocks noChangeAspect="1" noChangeArrowheads="1"/>
          </p:cNvPicPr>
          <p:nvPr/>
        </p:nvPicPr>
        <p:blipFill>
          <a:blip r:embed="rId4" cstate="email"/>
          <a:srcRect/>
          <a:stretch>
            <a:fillRect/>
          </a:stretch>
        </p:blipFill>
        <p:spPr bwMode="auto">
          <a:xfrm>
            <a:off x="4572000" y="3429000"/>
            <a:ext cx="2149385" cy="2880320"/>
          </a:xfrm>
          <a:prstGeom prst="rect">
            <a:avLst/>
          </a:prstGeom>
          <a:noFill/>
        </p:spPr>
      </p:pic>
      <p:pic>
        <p:nvPicPr>
          <p:cNvPr id="43014" name="Picture 6" descr="http://stkulatka.ulregion.ru/images/ifcimages/%D0%93%D0%B5%D1%80%D0%BE%D0%B8%20%D0%92%D0%9E%D0%92/husainov%20Z.jpg"/>
          <p:cNvPicPr>
            <a:picLocks noChangeAspect="1" noChangeArrowheads="1"/>
          </p:cNvPicPr>
          <p:nvPr/>
        </p:nvPicPr>
        <p:blipFill>
          <a:blip r:embed="rId5" cstate="email"/>
          <a:srcRect/>
          <a:stretch>
            <a:fillRect/>
          </a:stretch>
        </p:blipFill>
        <p:spPr bwMode="auto">
          <a:xfrm>
            <a:off x="6732240" y="2569964"/>
            <a:ext cx="2160240" cy="3316260"/>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3014"/>
                                        </p:tgtEl>
                                        <p:attrNameLst>
                                          <p:attrName>style.visibility</p:attrName>
                                        </p:attrNameLst>
                                      </p:cBhvr>
                                      <p:to>
                                        <p:strVal val="visible"/>
                                      </p:to>
                                    </p:set>
                                    <p:animEffect transition="in" filter="blinds(horizontal)">
                                      <p:cBhvr>
                                        <p:cTn id="33"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292864"/>
          </a:xfrm>
        </p:spPr>
        <p:txBody>
          <a:bodyPr>
            <a:normAutofit fontScale="90000"/>
          </a:bodyPr>
          <a:lstStyle/>
          <a:p>
            <a:pPr algn="r"/>
            <a:r>
              <a:rPr lang="ru-RU" sz="2000" dirty="0" smtClean="0"/>
              <a:t>«Поволжский край, моя земля </a:t>
            </a:r>
            <a:br>
              <a:rPr lang="ru-RU" sz="2000" dirty="0" smtClean="0"/>
            </a:br>
            <a:r>
              <a:rPr lang="ru-RU" sz="2000" dirty="0" smtClean="0"/>
              <a:t>Родимые просторы! </a:t>
            </a:r>
            <a:br>
              <a:rPr lang="ru-RU" sz="2000" dirty="0" smtClean="0"/>
            </a:br>
            <a:r>
              <a:rPr lang="ru-RU" sz="2000" dirty="0" smtClean="0"/>
              <a:t>У нас и реки и поля </a:t>
            </a:r>
            <a:br>
              <a:rPr lang="ru-RU" sz="2000" dirty="0" smtClean="0"/>
            </a:br>
            <a:r>
              <a:rPr lang="ru-RU" sz="2000" dirty="0" smtClean="0"/>
              <a:t>Холмы, леса и горы </a:t>
            </a:r>
            <a:br>
              <a:rPr lang="ru-RU" sz="2000" dirty="0" smtClean="0"/>
            </a:br>
            <a:r>
              <a:rPr lang="ru-RU" sz="2000" dirty="0" smtClean="0"/>
              <a:t>Народы, как одна семья </a:t>
            </a:r>
            <a:br>
              <a:rPr lang="ru-RU" sz="2000" dirty="0" smtClean="0"/>
            </a:br>
            <a:r>
              <a:rPr lang="ru-RU" sz="2000" dirty="0" smtClean="0"/>
              <a:t>Хотя язык их разный,</a:t>
            </a:r>
            <a:br>
              <a:rPr lang="ru-RU" sz="2000" dirty="0" smtClean="0"/>
            </a:br>
            <a:r>
              <a:rPr lang="ru-RU" sz="2000" dirty="0" smtClean="0"/>
              <a:t>Но дружбой мы своей сильны, </a:t>
            </a:r>
            <a:br>
              <a:rPr lang="ru-RU" sz="2000" dirty="0" smtClean="0"/>
            </a:br>
            <a:r>
              <a:rPr lang="ru-RU" sz="2000" dirty="0" smtClean="0"/>
              <a:t>И мы живем прекрасно!»</a:t>
            </a:r>
            <a:endParaRPr lang="ru-RU" sz="2000" dirty="0"/>
          </a:p>
        </p:txBody>
      </p:sp>
      <p:sp>
        <p:nvSpPr>
          <p:cNvPr id="3" name="Содержимое 2"/>
          <p:cNvSpPr>
            <a:spLocks noGrp="1"/>
          </p:cNvSpPr>
          <p:nvPr>
            <p:ph idx="1"/>
          </p:nvPr>
        </p:nvSpPr>
        <p:spPr>
          <a:xfrm>
            <a:off x="457200" y="3356992"/>
            <a:ext cx="8229600" cy="2967608"/>
          </a:xfrm>
        </p:spPr>
        <p:txBody>
          <a:bodyPr/>
          <a:lstStyle/>
          <a:p>
            <a:r>
              <a:rPr lang="ru-RU" b="1" dirty="0" smtClean="0"/>
              <a:t>Цель нашей работы</a:t>
            </a:r>
            <a:endParaRPr lang="ru-RU" dirty="0" smtClean="0"/>
          </a:p>
          <a:p>
            <a:pPr>
              <a:buNone/>
            </a:pPr>
            <a:r>
              <a:rPr lang="ru-RU" dirty="0" smtClean="0"/>
              <a:t>   Познакомиться с народами Поволжья.</a:t>
            </a:r>
          </a:p>
          <a:p>
            <a:endParaRPr lang="ru-RU"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3">
                                            <p:txEl>
                                              <p:pRg st="0" end="0"/>
                                            </p:tx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 presetClass="emph" presetSubtype="2" fill="hold" grpId="0" nodeType="clickEffect">
                                  <p:stCondLst>
                                    <p:cond delay="0"/>
                                  </p:stCondLst>
                                  <p:childTnLst>
                                    <p:anim to="1.5" calcmode="lin" valueType="num">
                                      <p:cBhvr override="childStyle">
                                        <p:cTn id="16" dur="2000" fill="hold"/>
                                        <p:tgtEl>
                                          <p:spTgt spid="3">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487888"/>
          </a:xfrm>
        </p:spPr>
        <p:txBody>
          <a:bodyPr>
            <a:normAutofit lnSpcReduction="10000"/>
          </a:bodyPr>
          <a:lstStyle/>
          <a:p>
            <a:pPr algn="just">
              <a:buNone/>
            </a:pPr>
            <a:r>
              <a:rPr lang="ru-RU" dirty="0" smtClean="0"/>
              <a:t>          Мы имеем разные национальности и исповедуем </a:t>
            </a:r>
            <a:r>
              <a:rPr lang="ru-RU" b="1" dirty="0" smtClean="0"/>
              <a:t> </a:t>
            </a:r>
            <a:r>
              <a:rPr lang="ru-RU" dirty="0" smtClean="0"/>
              <a:t>разную религию, но при всем этом, живем в одном многонациональном государстве.</a:t>
            </a:r>
          </a:p>
          <a:p>
            <a:pPr algn="just">
              <a:buNone/>
            </a:pPr>
            <a:r>
              <a:rPr lang="ru-RU" dirty="0" smtClean="0"/>
              <a:t>         Сколько знаменитых людей разных национальностей – ученых, поэтов, писателей, композиторов – стали гордостью государства.</a:t>
            </a:r>
          </a:p>
          <a:p>
            <a:pPr algn="just"/>
            <a:r>
              <a:rPr lang="ru-RU" dirty="0" smtClean="0"/>
              <a:t> известный чувашский просветитель </a:t>
            </a:r>
            <a:r>
              <a:rPr lang="ru-RU" b="1" dirty="0" smtClean="0"/>
              <a:t>И.Я.Яковлев,</a:t>
            </a:r>
          </a:p>
          <a:p>
            <a:pPr algn="just"/>
            <a:r>
              <a:rPr lang="ru-RU" dirty="0" smtClean="0"/>
              <a:t>выдающийся скульптор XX века, </a:t>
            </a:r>
            <a:r>
              <a:rPr lang="ru-RU" b="1" dirty="0" smtClean="0"/>
              <a:t>С. Д. Нефёдов</a:t>
            </a:r>
            <a:r>
              <a:rPr lang="ru-RU" dirty="0" smtClean="0"/>
              <a:t>, известен всему миру под именем </a:t>
            </a:r>
            <a:r>
              <a:rPr lang="ru-RU" dirty="0" err="1" smtClean="0"/>
              <a:t>Эрьзя</a:t>
            </a:r>
            <a:r>
              <a:rPr lang="ru-RU" dirty="0" smtClean="0"/>
              <a:t>,</a:t>
            </a:r>
          </a:p>
          <a:p>
            <a:pPr algn="just"/>
            <a:r>
              <a:rPr lang="ru-RU" dirty="0" smtClean="0"/>
              <a:t>русские писатели </a:t>
            </a:r>
            <a:r>
              <a:rPr lang="ru-RU" b="1" dirty="0" smtClean="0"/>
              <a:t>Н.М.Карамзин и И.А.Гончаров,</a:t>
            </a:r>
          </a:p>
          <a:p>
            <a:pPr algn="just"/>
            <a:r>
              <a:rPr lang="ru-RU" dirty="0" smtClean="0"/>
              <a:t>из </a:t>
            </a:r>
            <a:r>
              <a:rPr lang="ru-RU" dirty="0" err="1" smtClean="0"/>
              <a:t>Симбирской</a:t>
            </a:r>
            <a:r>
              <a:rPr lang="ru-RU" dirty="0" smtClean="0"/>
              <a:t> татарской общины вышли известные в своё время фамилии купцов </a:t>
            </a:r>
            <a:r>
              <a:rPr lang="ru-RU" b="1" dirty="0" err="1" smtClean="0"/>
              <a:t>Акчуриных</a:t>
            </a:r>
            <a:r>
              <a:rPr lang="ru-RU" dirty="0" smtClean="0"/>
              <a:t>, религиозных деятелей </a:t>
            </a:r>
            <a:r>
              <a:rPr lang="ru-RU" b="1" dirty="0" smtClean="0"/>
              <a:t>Гафаровых</a:t>
            </a:r>
            <a:r>
              <a:rPr lang="ru-RU" dirty="0" smtClean="0"/>
              <a:t>, общественных деятелей </a:t>
            </a:r>
            <a:r>
              <a:rPr lang="ru-RU" b="1" dirty="0" err="1" smtClean="0"/>
              <a:t>Бахтеевых</a:t>
            </a:r>
            <a:r>
              <a:rPr lang="ru-RU" dirty="0" smtClean="0"/>
              <a:t> и другие.</a:t>
            </a:r>
          </a:p>
          <a:p>
            <a:endParaRPr lang="ru-RU" dirty="0" smtClean="0"/>
          </a:p>
          <a:p>
            <a:endParaRPr lang="ru-RU"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19256" cy="1572784"/>
          </a:xfrm>
        </p:spPr>
        <p:txBody>
          <a:bodyPr>
            <a:normAutofit fontScale="90000"/>
          </a:bodyPr>
          <a:lstStyle/>
          <a:p>
            <a:r>
              <a:rPr lang="ru-RU" sz="3600" b="1" dirty="0" smtClean="0"/>
              <a:t>Памятники великим представителям народов Поволжья</a:t>
            </a:r>
            <a:r>
              <a:rPr lang="ru-RU" sz="3600" dirty="0" smtClean="0"/>
              <a:t/>
            </a:r>
            <a:br>
              <a:rPr lang="ru-RU" sz="3600" dirty="0" smtClean="0"/>
            </a:br>
            <a:endParaRPr lang="ru-RU" sz="3600" dirty="0"/>
          </a:p>
        </p:txBody>
      </p:sp>
      <p:sp>
        <p:nvSpPr>
          <p:cNvPr id="3" name="Содержимое 2"/>
          <p:cNvSpPr>
            <a:spLocks noGrp="1"/>
          </p:cNvSpPr>
          <p:nvPr>
            <p:ph idx="1"/>
          </p:nvPr>
        </p:nvSpPr>
        <p:spPr/>
        <p:txBody>
          <a:bodyPr>
            <a:normAutofit fontScale="92500" lnSpcReduction="20000"/>
          </a:bodyPr>
          <a:lstStyle/>
          <a:p>
            <a:r>
              <a:rPr lang="ru-RU" b="1" dirty="0" smtClean="0"/>
              <a:t>Памятник Мусе </a:t>
            </a:r>
            <a:r>
              <a:rPr lang="ru-RU" b="1" dirty="0" err="1" smtClean="0"/>
              <a:t>Джалилю</a:t>
            </a:r>
            <a:endParaRPr lang="ru-RU" b="1" dirty="0" smtClean="0"/>
          </a:p>
          <a:p>
            <a:pPr>
              <a:buNone/>
            </a:pPr>
            <a:r>
              <a:rPr lang="ru-RU" dirty="0" smtClean="0"/>
              <a:t>   </a:t>
            </a:r>
            <a:r>
              <a:rPr lang="ru-RU" sz="2000" dirty="0" err="1" smtClean="0"/>
              <a:t>Залилов</a:t>
            </a:r>
            <a:r>
              <a:rPr lang="ru-RU" sz="2000" dirty="0" smtClean="0"/>
              <a:t> </a:t>
            </a:r>
            <a:r>
              <a:rPr lang="ru-RU" sz="2000" dirty="0" err="1" smtClean="0"/>
              <a:t>Муса</a:t>
            </a:r>
            <a:r>
              <a:rPr lang="ru-RU" sz="2000" dirty="0" smtClean="0"/>
              <a:t> </a:t>
            </a:r>
            <a:r>
              <a:rPr lang="ru-RU" sz="2000" dirty="0" err="1" smtClean="0"/>
              <a:t>Мустафович</a:t>
            </a:r>
            <a:r>
              <a:rPr lang="ru-RU" sz="2000" dirty="0" smtClean="0"/>
              <a:t> (литературный</a:t>
            </a:r>
          </a:p>
          <a:p>
            <a:pPr>
              <a:buNone/>
            </a:pPr>
            <a:r>
              <a:rPr lang="ru-RU" sz="2000" dirty="0" smtClean="0"/>
              <a:t> псевдоним </a:t>
            </a:r>
            <a:r>
              <a:rPr lang="ru-RU" sz="2000" dirty="0" err="1" smtClean="0"/>
              <a:t>Муса</a:t>
            </a:r>
            <a:r>
              <a:rPr lang="ru-RU" sz="2000" dirty="0" smtClean="0"/>
              <a:t> </a:t>
            </a:r>
            <a:r>
              <a:rPr lang="ru-RU" sz="2000" dirty="0" err="1" smtClean="0"/>
              <a:t>Джалиль</a:t>
            </a:r>
            <a:r>
              <a:rPr lang="ru-RU" sz="2000" dirty="0" smtClean="0"/>
              <a:t>) - татарский поэт. </a:t>
            </a:r>
            <a:endParaRPr lang="ru-RU" sz="2000" b="1" dirty="0" smtClean="0"/>
          </a:p>
          <a:p>
            <a:pPr algn="r"/>
            <a:endParaRPr lang="ru-RU" b="1" dirty="0" smtClean="0"/>
          </a:p>
          <a:p>
            <a:pPr algn="r">
              <a:buNone/>
            </a:pPr>
            <a:endParaRPr lang="ru-RU" b="1" dirty="0" smtClean="0"/>
          </a:p>
          <a:p>
            <a:pPr algn="r">
              <a:buNone/>
            </a:pPr>
            <a:endParaRPr lang="ru-RU" b="1" dirty="0" smtClean="0"/>
          </a:p>
          <a:p>
            <a:pPr algn="r"/>
            <a:r>
              <a:rPr lang="ru-RU" b="1" dirty="0" smtClean="0"/>
              <a:t>Памятник </a:t>
            </a:r>
            <a:r>
              <a:rPr lang="ru-RU" b="1" i="1" dirty="0" smtClean="0">
                <a:hlinkClick r:id="rId2"/>
              </a:rPr>
              <a:t> </a:t>
            </a:r>
            <a:r>
              <a:rPr lang="ru-RU" b="1" dirty="0" smtClean="0"/>
              <a:t>И.Я. Яковлеву</a:t>
            </a:r>
            <a:r>
              <a:rPr lang="ru-RU" dirty="0" smtClean="0"/>
              <a:t> </a:t>
            </a:r>
          </a:p>
          <a:p>
            <a:pPr algn="r">
              <a:buNone/>
            </a:pPr>
            <a:r>
              <a:rPr lang="ru-RU" sz="2000" dirty="0" smtClean="0"/>
              <a:t>    Иван Яковлевич Яковлев – </a:t>
            </a:r>
          </a:p>
          <a:p>
            <a:pPr algn="r">
              <a:buNone/>
            </a:pPr>
            <a:r>
              <a:rPr lang="ru-RU" sz="2000" dirty="0" smtClean="0"/>
              <a:t>основоположник новой чувашской</a:t>
            </a:r>
          </a:p>
          <a:p>
            <a:pPr algn="r">
              <a:buNone/>
            </a:pPr>
            <a:r>
              <a:rPr lang="ru-RU" sz="2000" dirty="0" smtClean="0"/>
              <a:t> письменности. </a:t>
            </a:r>
            <a:endParaRPr lang="ru-RU" sz="2000" b="1" dirty="0" smtClean="0"/>
          </a:p>
          <a:p>
            <a:pPr>
              <a:buNone/>
            </a:pPr>
            <a:endParaRPr lang="ru-RU" dirty="0" smtClean="0"/>
          </a:p>
          <a:p>
            <a:pPr>
              <a:buNone/>
            </a:pPr>
            <a:r>
              <a:rPr lang="ru-RU" b="1" dirty="0" smtClean="0"/>
              <a:t>  </a:t>
            </a:r>
            <a:endParaRPr lang="ru-RU" dirty="0" smtClean="0"/>
          </a:p>
          <a:p>
            <a:endParaRPr lang="ru-RU" dirty="0"/>
          </a:p>
        </p:txBody>
      </p:sp>
      <p:pic>
        <p:nvPicPr>
          <p:cNvPr id="47106" name="Picture 2" descr="http://www.kzn.ru/upload/htmleditor/images/tp_424.bmp"/>
          <p:cNvPicPr>
            <a:picLocks noChangeAspect="1" noChangeArrowheads="1"/>
          </p:cNvPicPr>
          <p:nvPr/>
        </p:nvPicPr>
        <p:blipFill>
          <a:blip r:embed="rId3" r:link="rId4" cstate="email"/>
          <a:srcRect/>
          <a:stretch>
            <a:fillRect/>
          </a:stretch>
        </p:blipFill>
        <p:spPr bwMode="auto">
          <a:xfrm>
            <a:off x="5868144" y="1292496"/>
            <a:ext cx="1728192" cy="2307464"/>
          </a:xfrm>
          <a:prstGeom prst="rect">
            <a:avLst/>
          </a:prstGeom>
          <a:noFill/>
          <a:ln w="9525">
            <a:noFill/>
            <a:miter lim="800000"/>
            <a:headEnd/>
            <a:tailEnd/>
          </a:ln>
        </p:spPr>
      </p:pic>
      <p:pic>
        <p:nvPicPr>
          <p:cNvPr id="47107" name="Picture 3" descr="http://upload.wikimedia.org/wikipedia/commons/thumb/5/53/Monument_I_Y_Yakovlev.jpg/350px-Monument_I_Y_Yakovlev.jpg"/>
          <p:cNvPicPr>
            <a:picLocks noChangeAspect="1" noChangeArrowheads="1"/>
          </p:cNvPicPr>
          <p:nvPr/>
        </p:nvPicPr>
        <p:blipFill>
          <a:blip r:embed="rId5" r:link="rId6" cstate="email"/>
          <a:srcRect/>
          <a:stretch>
            <a:fillRect/>
          </a:stretch>
        </p:blipFill>
        <p:spPr bwMode="auto">
          <a:xfrm>
            <a:off x="971600" y="3789040"/>
            <a:ext cx="3240360" cy="2444183"/>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47106"/>
                                        </p:tgtEl>
                                        <p:attrNameLst>
                                          <p:attrName>style.visibility</p:attrName>
                                        </p:attrNameLst>
                                      </p:cBhvr>
                                      <p:to>
                                        <p:strVal val="visible"/>
                                      </p:to>
                                    </p:set>
                                    <p:animEffect transition="in" filter="wedge">
                                      <p:cBhvr>
                                        <p:cTn id="24" dur="2000"/>
                                        <p:tgtEl>
                                          <p:spTgt spid="4710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47107"/>
                                        </p:tgtEl>
                                        <p:attrNameLst>
                                          <p:attrName>style.visibility</p:attrName>
                                        </p:attrNameLst>
                                      </p:cBhvr>
                                      <p:to>
                                        <p:strVal val="visible"/>
                                      </p:to>
                                    </p:set>
                                    <p:animEffect transition="in" filter="wedge">
                                      <p:cBhvr>
                                        <p:cTn id="43" dur="2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980728"/>
            <a:ext cx="8219256" cy="5343872"/>
          </a:xfrm>
        </p:spPr>
        <p:txBody>
          <a:bodyPr>
            <a:normAutofit fontScale="92500" lnSpcReduction="10000"/>
          </a:bodyPr>
          <a:lstStyle/>
          <a:p>
            <a:r>
              <a:rPr lang="ru-RU" b="1" i="1" dirty="0" smtClean="0"/>
              <a:t>Памятника Гончарову И.А.</a:t>
            </a:r>
          </a:p>
          <a:p>
            <a:pPr>
              <a:buNone/>
            </a:pPr>
            <a:r>
              <a:rPr lang="ru-RU" sz="2000" dirty="0" smtClean="0"/>
              <a:t>         </a:t>
            </a:r>
            <a:r>
              <a:rPr lang="ru-RU" sz="2000" dirty="0" err="1" smtClean="0"/>
              <a:t>Ива́н</a:t>
            </a:r>
            <a:r>
              <a:rPr lang="ru-RU" sz="2000" dirty="0" smtClean="0"/>
              <a:t> </a:t>
            </a:r>
            <a:r>
              <a:rPr lang="ru-RU" sz="2000" dirty="0" err="1" smtClean="0"/>
              <a:t>Алекса́ндрович</a:t>
            </a:r>
            <a:r>
              <a:rPr lang="ru-RU" sz="2000" dirty="0" smtClean="0"/>
              <a:t> </a:t>
            </a:r>
            <a:r>
              <a:rPr lang="ru-RU" sz="2000" dirty="0" err="1" smtClean="0"/>
              <a:t>Гончаро́в</a:t>
            </a:r>
            <a:r>
              <a:rPr lang="ru-RU" sz="2000" dirty="0" smtClean="0"/>
              <a:t> —</a:t>
            </a:r>
          </a:p>
          <a:p>
            <a:pPr>
              <a:buNone/>
            </a:pPr>
            <a:r>
              <a:rPr lang="ru-RU" sz="2000" dirty="0" smtClean="0"/>
              <a:t> русский писатель; член-корреспондент</a:t>
            </a:r>
          </a:p>
          <a:p>
            <a:pPr>
              <a:buNone/>
            </a:pPr>
            <a:r>
              <a:rPr lang="ru-RU" sz="2000" dirty="0" smtClean="0"/>
              <a:t> Петербургской академии наук по разряду</a:t>
            </a:r>
          </a:p>
          <a:p>
            <a:pPr>
              <a:buNone/>
            </a:pPr>
            <a:r>
              <a:rPr lang="ru-RU" sz="2000" dirty="0" smtClean="0"/>
              <a:t> русского языка и словесности</a:t>
            </a:r>
          </a:p>
          <a:p>
            <a:pPr>
              <a:buNone/>
            </a:pPr>
            <a:endParaRPr lang="ru-RU" sz="2000" dirty="0" smtClean="0"/>
          </a:p>
          <a:p>
            <a:pPr>
              <a:buNone/>
            </a:pPr>
            <a:endParaRPr lang="ru-RU" sz="2000" dirty="0" smtClean="0"/>
          </a:p>
          <a:p>
            <a:pPr>
              <a:buNone/>
            </a:pPr>
            <a:endParaRPr lang="ru-RU" sz="2000" dirty="0" smtClean="0"/>
          </a:p>
          <a:p>
            <a:pPr algn="r"/>
            <a:r>
              <a:rPr lang="ru-RU" b="1" i="1" dirty="0" smtClean="0"/>
              <a:t>Памятник </a:t>
            </a:r>
            <a:r>
              <a:rPr lang="ru-RU" b="1" i="1" dirty="0" err="1" smtClean="0"/>
              <a:t>Пластову</a:t>
            </a:r>
            <a:r>
              <a:rPr lang="ru-RU" b="1" i="1" dirty="0" smtClean="0"/>
              <a:t> А.А.</a:t>
            </a:r>
            <a:endParaRPr lang="ru-RU" dirty="0" smtClean="0"/>
          </a:p>
          <a:p>
            <a:pPr algn="r">
              <a:buNone/>
            </a:pPr>
            <a:r>
              <a:rPr lang="ru-RU" sz="2000" dirty="0" smtClean="0"/>
              <a:t>        Аркадий Александрович </a:t>
            </a:r>
            <a:r>
              <a:rPr lang="ru-RU" sz="2000" dirty="0" err="1" smtClean="0"/>
              <a:t>Пла́стов</a:t>
            </a:r>
            <a:r>
              <a:rPr lang="ru-RU" sz="2000" dirty="0" smtClean="0"/>
              <a:t> — </a:t>
            </a:r>
          </a:p>
          <a:p>
            <a:pPr algn="r">
              <a:buNone/>
            </a:pPr>
            <a:r>
              <a:rPr lang="ru-RU" sz="2000" dirty="0" smtClean="0"/>
              <a:t>советский живописец. </a:t>
            </a:r>
          </a:p>
          <a:p>
            <a:pPr algn="r">
              <a:buNone/>
            </a:pPr>
            <a:r>
              <a:rPr lang="ru-RU" sz="2000" dirty="0" smtClean="0"/>
              <a:t>Народный художник СССР.</a:t>
            </a:r>
          </a:p>
          <a:p>
            <a:endParaRPr lang="ru-RU" b="1" i="1" dirty="0" smtClean="0"/>
          </a:p>
          <a:p>
            <a:endParaRPr lang="ru-RU" b="1" dirty="0" smtClean="0"/>
          </a:p>
          <a:p>
            <a:pPr algn="just">
              <a:buNone/>
            </a:pPr>
            <a:r>
              <a:rPr lang="ru-RU" sz="2000" dirty="0" smtClean="0"/>
              <a:t>        </a:t>
            </a:r>
          </a:p>
          <a:p>
            <a:pPr algn="just">
              <a:buNone/>
            </a:pPr>
            <a:endParaRPr lang="ru-RU" sz="2000" dirty="0"/>
          </a:p>
        </p:txBody>
      </p:sp>
      <p:pic>
        <p:nvPicPr>
          <p:cNvPr id="48130" name="Picture 2" descr="http://mosaica.ru/sites/default/files/news/preview/2012/05/30/%D0%93%D0%BE%D0%BD%D1%87%D0%B0%D1%80%D0%BE%D0%B2.jpg"/>
          <p:cNvPicPr>
            <a:picLocks noChangeAspect="1" noChangeArrowheads="1"/>
          </p:cNvPicPr>
          <p:nvPr/>
        </p:nvPicPr>
        <p:blipFill>
          <a:blip r:embed="rId2" r:link="rId3" cstate="email"/>
          <a:srcRect/>
          <a:stretch>
            <a:fillRect/>
          </a:stretch>
        </p:blipFill>
        <p:spPr bwMode="auto">
          <a:xfrm>
            <a:off x="5436096" y="980728"/>
            <a:ext cx="3456384" cy="2473429"/>
          </a:xfrm>
          <a:prstGeom prst="rect">
            <a:avLst/>
          </a:prstGeom>
          <a:noFill/>
          <a:ln w="9525">
            <a:noFill/>
            <a:miter lim="800000"/>
            <a:headEnd/>
            <a:tailEnd/>
          </a:ln>
        </p:spPr>
      </p:pic>
      <p:pic>
        <p:nvPicPr>
          <p:cNvPr id="48131" name="Picture 3" descr="plastov-ulyanovsk01"/>
          <p:cNvPicPr>
            <a:picLocks noChangeAspect="1" noChangeArrowheads="1"/>
          </p:cNvPicPr>
          <p:nvPr/>
        </p:nvPicPr>
        <p:blipFill>
          <a:blip r:embed="rId4" cstate="email"/>
          <a:srcRect/>
          <a:stretch>
            <a:fillRect/>
          </a:stretch>
        </p:blipFill>
        <p:spPr bwMode="auto">
          <a:xfrm>
            <a:off x="539552" y="3789040"/>
            <a:ext cx="3737620" cy="280321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48130"/>
                                        </p:tgtEl>
                                        <p:attrNameLst>
                                          <p:attrName>style.visibility</p:attrName>
                                        </p:attrNameLst>
                                      </p:cBhvr>
                                      <p:to>
                                        <p:strVal val="visible"/>
                                      </p:to>
                                    </p:set>
                                    <p:animEffect transition="in" filter="wedge">
                                      <p:cBhvr>
                                        <p:cTn id="24" dur="2000"/>
                                        <p:tgtEl>
                                          <p:spTgt spid="481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down)">
                                      <p:cBhvr>
                                        <p:cTn id="35" dur="500"/>
                                        <p:tgtEl>
                                          <p:spTgt spid="3">
                                            <p:txEl>
                                              <p:pRg st="10" end="10"/>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wipe(down)">
                                      <p:cBhvr>
                                        <p:cTn id="38" dur="5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48131"/>
                                        </p:tgtEl>
                                        <p:attrNameLst>
                                          <p:attrName>style.visibility</p:attrName>
                                        </p:attrNameLst>
                                      </p:cBhvr>
                                      <p:to>
                                        <p:strVal val="visible"/>
                                      </p:to>
                                    </p:set>
                                    <p:animEffect transition="in" filter="wedge">
                                      <p:cBhvr>
                                        <p:cTn id="43" dur="20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631904"/>
          </a:xfrm>
        </p:spPr>
        <p:txBody>
          <a:bodyPr/>
          <a:lstStyle/>
          <a:p>
            <a:r>
              <a:rPr lang="ru-RU" b="1" i="1" dirty="0" smtClean="0"/>
              <a:t>Памятник Д. А. </a:t>
            </a:r>
            <a:r>
              <a:rPr lang="ru-RU" b="1" i="1" dirty="0" err="1" smtClean="0"/>
              <a:t>Разумо́вскому</a:t>
            </a:r>
            <a:endParaRPr lang="ru-RU" b="1" i="1" dirty="0" smtClean="0"/>
          </a:p>
          <a:p>
            <a:endParaRPr lang="ru-RU" b="1" i="1" dirty="0" smtClean="0"/>
          </a:p>
          <a:p>
            <a:pPr>
              <a:buNone/>
            </a:pPr>
            <a:r>
              <a:rPr lang="ru-RU" sz="2000" b="1" dirty="0" err="1" smtClean="0"/>
              <a:t>Дми́трий</a:t>
            </a:r>
            <a:r>
              <a:rPr lang="ru-RU" sz="2000" b="1" dirty="0" smtClean="0"/>
              <a:t> </a:t>
            </a:r>
            <a:r>
              <a:rPr lang="ru-RU" sz="2000" b="1" dirty="0" err="1" smtClean="0"/>
              <a:t>Алекса́ндрович</a:t>
            </a:r>
            <a:r>
              <a:rPr lang="ru-RU" sz="2000" b="1" dirty="0" smtClean="0"/>
              <a:t> </a:t>
            </a:r>
            <a:r>
              <a:rPr lang="ru-RU" sz="2000" b="1" dirty="0" err="1" smtClean="0"/>
              <a:t>Разумо́вский</a:t>
            </a:r>
            <a:r>
              <a:rPr lang="ru-RU" sz="2000" dirty="0" smtClean="0"/>
              <a:t> (16 марта 1968 года, г. Ульяновск, СССР — 3 сентября 2004 года, г. Беслан, Северная Осетия – Алания - Россия) — российский военнослужащий, начальник отделения </a:t>
            </a:r>
          </a:p>
          <a:p>
            <a:pPr>
              <a:buNone/>
            </a:pPr>
            <a:r>
              <a:rPr lang="ru-RU" sz="2000" dirty="0" smtClean="0"/>
              <a:t>Управления «В» («Вымпел») </a:t>
            </a:r>
          </a:p>
          <a:p>
            <a:pPr>
              <a:buNone/>
            </a:pPr>
            <a:r>
              <a:rPr lang="ru-RU" sz="2000" dirty="0" smtClean="0"/>
              <a:t>Центра специального назначения</a:t>
            </a:r>
          </a:p>
          <a:p>
            <a:pPr>
              <a:buNone/>
            </a:pPr>
            <a:r>
              <a:rPr lang="ru-RU" sz="2000" dirty="0" smtClean="0"/>
              <a:t> ФСБ Российской, подполковник, </a:t>
            </a:r>
          </a:p>
          <a:p>
            <a:pPr>
              <a:buNone/>
            </a:pPr>
            <a:r>
              <a:rPr lang="ru-RU" sz="2000" dirty="0" smtClean="0"/>
              <a:t>погибший при освобождении</a:t>
            </a:r>
          </a:p>
          <a:p>
            <a:pPr>
              <a:buNone/>
            </a:pPr>
            <a:r>
              <a:rPr lang="ru-RU" sz="2000" dirty="0" smtClean="0"/>
              <a:t> заложников во время теракта в </a:t>
            </a:r>
          </a:p>
          <a:p>
            <a:pPr>
              <a:buNone/>
            </a:pPr>
            <a:r>
              <a:rPr lang="ru-RU" sz="2000" dirty="0" smtClean="0"/>
              <a:t>Беслане. Посмертно удостоен </a:t>
            </a:r>
          </a:p>
          <a:p>
            <a:pPr>
              <a:buNone/>
            </a:pPr>
            <a:r>
              <a:rPr lang="ru-RU" sz="2000" dirty="0" smtClean="0"/>
              <a:t>звания Героя Российской Федерации.</a:t>
            </a:r>
          </a:p>
          <a:p>
            <a:endParaRPr lang="ru-RU" dirty="0"/>
          </a:p>
        </p:txBody>
      </p:sp>
      <p:pic>
        <p:nvPicPr>
          <p:cNvPr id="49154" name="Picture 2" descr="Памятник в Ульяновске (вид 2)"/>
          <p:cNvPicPr>
            <a:picLocks noChangeAspect="1" noChangeArrowheads="1"/>
          </p:cNvPicPr>
          <p:nvPr/>
        </p:nvPicPr>
        <p:blipFill>
          <a:blip r:embed="rId2" cstate="email"/>
          <a:srcRect/>
          <a:stretch>
            <a:fillRect/>
          </a:stretch>
        </p:blipFill>
        <p:spPr bwMode="auto">
          <a:xfrm>
            <a:off x="4860032" y="2852936"/>
            <a:ext cx="3761077" cy="29523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49154"/>
                                        </p:tgtEl>
                                        <p:attrNameLst>
                                          <p:attrName>style.visibility</p:attrName>
                                        </p:attrNameLst>
                                      </p:cBhvr>
                                      <p:to>
                                        <p:strVal val="visible"/>
                                      </p:to>
                                    </p:set>
                                    <p:animEffect transition="in" filter="wedge">
                                      <p:cBhvr>
                                        <p:cTn id="38" dur="2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24712"/>
          </a:xfrm>
        </p:spPr>
        <p:txBody>
          <a:bodyPr/>
          <a:lstStyle/>
          <a:p>
            <a:r>
              <a:rPr lang="ru-RU" b="1" dirty="0" smtClean="0"/>
              <a:t>Вывод: </a:t>
            </a:r>
            <a:endParaRPr lang="ru-RU" dirty="0"/>
          </a:p>
        </p:txBody>
      </p:sp>
      <p:sp>
        <p:nvSpPr>
          <p:cNvPr id="3" name="Содержимое 2"/>
          <p:cNvSpPr>
            <a:spLocks noGrp="1"/>
          </p:cNvSpPr>
          <p:nvPr>
            <p:ph idx="1"/>
          </p:nvPr>
        </p:nvSpPr>
        <p:spPr>
          <a:xfrm>
            <a:off x="457200" y="1484784"/>
            <a:ext cx="8229600" cy="4839816"/>
          </a:xfrm>
        </p:spPr>
        <p:txBody>
          <a:bodyPr/>
          <a:lstStyle/>
          <a:p>
            <a:pPr>
              <a:buNone/>
            </a:pPr>
            <a:endParaRPr lang="ru-RU" dirty="0" smtClean="0"/>
          </a:p>
          <a:p>
            <a:r>
              <a:rPr lang="ru-RU" b="1" dirty="0" smtClean="0"/>
              <a:t> У каждого народа есть свои герои, все они совершали подвиги ради нашей общей родины, и мы должны помнить героические подвиги многонационального народа России и передавать эту память из поколения в поколение. Одна из лучших духовных традиций многонационального народа России – помнить о подвигах героев и чтить память погибших за Родину.</a:t>
            </a:r>
            <a:endParaRPr lang="ru-RU" dirty="0" smtClean="0"/>
          </a:p>
          <a:p>
            <a:endParaRPr lang="ru-RU"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487888"/>
          </a:xfrm>
        </p:spPr>
        <p:txBody>
          <a:bodyPr>
            <a:normAutofit/>
          </a:bodyPr>
          <a:lstStyle/>
          <a:p>
            <a:r>
              <a:rPr lang="ru-RU" dirty="0" smtClean="0"/>
              <a:t>Прощение,  милосердие, сотрудничество, сопереживание, уважение прав других, взаимопонимание и уважение, сострадание и теплота сердец, принятие другого таким, какой он есть. Всё это способно объединить наши народы в любых испытаниях и бедах.</a:t>
            </a:r>
            <a:r>
              <a:rPr lang="ru-RU" b="1" dirty="0" smtClean="0"/>
              <a:t> </a:t>
            </a:r>
            <a:endParaRPr lang="ru-RU" dirty="0" smtClean="0"/>
          </a:p>
          <a:p>
            <a:r>
              <a:rPr lang="ru-RU" dirty="0" smtClean="0"/>
              <a:t>Приглядитесь друг к другу повнимательнее и вы найдёте много общего,  подумайте на досуге о том, как вы относитесь к другим людям.  Помните, что разрушить стену непонимания может даже одно сказанное слово.</a:t>
            </a:r>
          </a:p>
          <a:p>
            <a:r>
              <a:rPr lang="ru-RU" b="1" dirty="0" smtClean="0"/>
              <a:t> Вывод: мы разные – в этом наше богатство, мы вместе – в этом наша сила!</a:t>
            </a:r>
            <a:endParaRPr lang="ru-RU" dirty="0" smtClean="0"/>
          </a:p>
          <a:p>
            <a:endParaRPr lang="ru-RU" dirty="0" smtClean="0"/>
          </a:p>
          <a:p>
            <a:endParaRPr lang="ru-RU"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932824"/>
          </a:xfrm>
        </p:spPr>
        <p:txBody>
          <a:bodyPr>
            <a:normAutofit fontScale="90000"/>
          </a:bodyPr>
          <a:lstStyle/>
          <a:p>
            <a:r>
              <a:rPr lang="ru-RU" b="1" dirty="0" smtClean="0"/>
              <a:t>В результате нашей работы мы пришли к выводам:</a:t>
            </a:r>
            <a:r>
              <a:rPr lang="ru-RU" dirty="0" smtClean="0"/>
              <a:t/>
            </a:r>
            <a:br>
              <a:rPr lang="ru-RU" dirty="0" smtClean="0"/>
            </a:br>
            <a:endParaRPr lang="ru-RU" dirty="0"/>
          </a:p>
        </p:txBody>
      </p:sp>
      <p:sp>
        <p:nvSpPr>
          <p:cNvPr id="3" name="Содержимое 2"/>
          <p:cNvSpPr>
            <a:spLocks noGrp="1"/>
          </p:cNvSpPr>
          <p:nvPr>
            <p:ph idx="1"/>
          </p:nvPr>
        </p:nvSpPr>
        <p:spPr>
          <a:xfrm>
            <a:off x="457200" y="1484784"/>
            <a:ext cx="8229600" cy="4839816"/>
          </a:xfrm>
        </p:spPr>
        <p:txBody>
          <a:bodyPr>
            <a:normAutofit/>
          </a:bodyPr>
          <a:lstStyle/>
          <a:p>
            <a:pPr>
              <a:buNone/>
            </a:pPr>
            <a:endParaRPr lang="ru-RU" dirty="0" smtClean="0"/>
          </a:p>
          <a:p>
            <a:pPr lvl="0"/>
            <a:r>
              <a:rPr lang="ru-RU" b="1" dirty="0" smtClean="0"/>
              <a:t>Быт и обычаи основных народов Поволжья имеют много общего</a:t>
            </a:r>
            <a:endParaRPr lang="ru-RU" dirty="0" smtClean="0"/>
          </a:p>
          <a:p>
            <a:pPr lvl="0"/>
            <a:r>
              <a:rPr lang="ru-RU" b="1" dirty="0" smtClean="0"/>
              <a:t>Взаимопонимание и уважение, сострадание и теплота сердец, способны объединить наши народы в любых испытаниях и бедах.</a:t>
            </a:r>
            <a:endParaRPr lang="ru-RU" dirty="0" smtClean="0"/>
          </a:p>
          <a:p>
            <a:pPr lvl="0"/>
            <a:r>
              <a:rPr lang="ru-RU" b="1" dirty="0" smtClean="0"/>
              <a:t>Одна из лучших духовных традиций многонационального народа России –помнить о подвигах героев и чтить память погибших за Родину.</a:t>
            </a:r>
          </a:p>
          <a:p>
            <a:pPr marL="0" indent="0">
              <a:buNone/>
            </a:pPr>
            <a:r>
              <a:rPr lang="ru-RU" b="1" dirty="0" smtClean="0"/>
              <a:t>       Все выводы подтверждают нашу гипотезу. </a:t>
            </a:r>
            <a:endParaRPr lang="ru-RU" dirty="0" smtClean="0"/>
          </a:p>
          <a:p>
            <a:endParaRPr lang="ru-RU"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368152"/>
          </a:xfrm>
        </p:spPr>
        <p:txBody>
          <a:bodyPr>
            <a:normAutofit/>
          </a:bodyPr>
          <a:lstStyle/>
          <a:p>
            <a:r>
              <a:rPr lang="ru-RU" sz="6600" dirty="0" smtClean="0"/>
              <a:t>Спасибо за внимание!</a:t>
            </a:r>
            <a:endParaRPr lang="ru-RU" sz="6600" dirty="0"/>
          </a:p>
        </p:txBody>
      </p:sp>
      <p:pic>
        <p:nvPicPr>
          <p:cNvPr id="4" name="Picture 14" descr="1м"/>
          <p:cNvPicPr>
            <a:picLocks noChangeAspect="1" noChangeArrowheads="1"/>
          </p:cNvPicPr>
          <p:nvPr/>
        </p:nvPicPr>
        <p:blipFill>
          <a:blip r:embed="rId2" cstate="email"/>
          <a:srcRect/>
          <a:stretch>
            <a:fillRect/>
          </a:stretch>
        </p:blipFill>
        <p:spPr bwMode="auto">
          <a:xfrm>
            <a:off x="2915816" y="2996952"/>
            <a:ext cx="2857500" cy="2838450"/>
          </a:xfrm>
          <a:prstGeom prst="rect">
            <a:avLst/>
          </a:prstGeom>
          <a:noFill/>
        </p:spPr>
      </p:pic>
      <p:pic>
        <p:nvPicPr>
          <p:cNvPr id="1026" name="Picture 2" descr="C:\Users\Zhanna\Desktop\Школа первоклассника\ФОТО 1 кл\Фото3645.jpg"/>
          <p:cNvPicPr>
            <a:picLocks noChangeAspect="1" noChangeArrowheads="1"/>
          </p:cNvPicPr>
          <p:nvPr/>
        </p:nvPicPr>
        <p:blipFill>
          <a:blip r:embed="rId3" cstate="email"/>
          <a:srcRect/>
          <a:stretch>
            <a:fillRect/>
          </a:stretch>
        </p:blipFill>
        <p:spPr bwMode="auto">
          <a:xfrm>
            <a:off x="755576" y="4797152"/>
            <a:ext cx="2304256" cy="1728191"/>
          </a:xfrm>
          <a:prstGeom prst="rect">
            <a:avLst/>
          </a:prstGeom>
          <a:noFill/>
        </p:spPr>
      </p:pic>
      <p:pic>
        <p:nvPicPr>
          <p:cNvPr id="1027" name="Picture 3" descr="C:\Users\Zhanna\Desktop\Школа первоклассника\ФОТО 1 кл\Фото3644.jpg"/>
          <p:cNvPicPr>
            <a:picLocks noChangeAspect="1" noChangeArrowheads="1"/>
          </p:cNvPicPr>
          <p:nvPr/>
        </p:nvPicPr>
        <p:blipFill>
          <a:blip r:embed="rId4" cstate="email"/>
          <a:srcRect/>
          <a:stretch>
            <a:fillRect/>
          </a:stretch>
        </p:blipFill>
        <p:spPr bwMode="auto">
          <a:xfrm>
            <a:off x="395536" y="3068960"/>
            <a:ext cx="2304256" cy="1728192"/>
          </a:xfrm>
          <a:prstGeom prst="rect">
            <a:avLst/>
          </a:prstGeom>
          <a:noFill/>
        </p:spPr>
      </p:pic>
      <p:pic>
        <p:nvPicPr>
          <p:cNvPr id="1028" name="Picture 4" descr="C:\Users\Zhanna\Desktop\Школа первоклассника\ФОТО 1 кл\Фото3642.jpg"/>
          <p:cNvPicPr>
            <a:picLocks noChangeAspect="1" noChangeArrowheads="1"/>
          </p:cNvPicPr>
          <p:nvPr/>
        </p:nvPicPr>
        <p:blipFill>
          <a:blip r:embed="rId5" cstate="email"/>
          <a:srcRect/>
          <a:stretch>
            <a:fillRect/>
          </a:stretch>
        </p:blipFill>
        <p:spPr bwMode="auto">
          <a:xfrm>
            <a:off x="1187624" y="1700808"/>
            <a:ext cx="2304256" cy="1728192"/>
          </a:xfrm>
          <a:prstGeom prst="rect">
            <a:avLst/>
          </a:prstGeom>
          <a:noFill/>
        </p:spPr>
      </p:pic>
      <p:pic>
        <p:nvPicPr>
          <p:cNvPr id="1029" name="Picture 5" descr="C:\Users\Zhanna\Desktop\Школа первоклассника\ФОТО 1 кл\Фото3646.jpg"/>
          <p:cNvPicPr>
            <a:picLocks noChangeAspect="1" noChangeArrowheads="1"/>
          </p:cNvPicPr>
          <p:nvPr/>
        </p:nvPicPr>
        <p:blipFill>
          <a:blip r:embed="rId6" cstate="email"/>
          <a:srcRect/>
          <a:stretch>
            <a:fillRect/>
          </a:stretch>
        </p:blipFill>
        <p:spPr bwMode="auto">
          <a:xfrm>
            <a:off x="5724128" y="1916832"/>
            <a:ext cx="2784309" cy="2088232"/>
          </a:xfrm>
          <a:prstGeom prst="rect">
            <a:avLst/>
          </a:prstGeom>
          <a:noFill/>
        </p:spPr>
      </p:pic>
      <p:pic>
        <p:nvPicPr>
          <p:cNvPr id="1030" name="Picture 6" descr="C:\Users\Zhanna\Desktop\Школа первоклассника\ФОТО 1 кл\Фото3690.jpg"/>
          <p:cNvPicPr>
            <a:picLocks noChangeAspect="1" noChangeArrowheads="1"/>
          </p:cNvPicPr>
          <p:nvPr/>
        </p:nvPicPr>
        <p:blipFill>
          <a:blip r:embed="rId7" cstate="email"/>
          <a:srcRect/>
          <a:stretch>
            <a:fillRect/>
          </a:stretch>
        </p:blipFill>
        <p:spPr bwMode="auto">
          <a:xfrm>
            <a:off x="6084168" y="4221088"/>
            <a:ext cx="2815861" cy="211189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500776"/>
          </a:xfrm>
        </p:spPr>
        <p:txBody>
          <a:bodyPr>
            <a:normAutofit fontScale="90000"/>
          </a:bodyPr>
          <a:lstStyle/>
          <a:p>
            <a:r>
              <a:rPr lang="ru-RU" b="1" dirty="0" smtClean="0"/>
              <a:t>Задачи:</a:t>
            </a:r>
            <a:r>
              <a:rPr lang="ru-RU" dirty="0" smtClean="0"/>
              <a:t/>
            </a:r>
            <a:br>
              <a:rPr lang="ru-RU" dirty="0" smtClean="0"/>
            </a:br>
            <a:endParaRPr lang="ru-RU" dirty="0"/>
          </a:p>
        </p:txBody>
      </p:sp>
      <p:sp>
        <p:nvSpPr>
          <p:cNvPr id="3" name="Содержимое 2"/>
          <p:cNvSpPr>
            <a:spLocks noGrp="1"/>
          </p:cNvSpPr>
          <p:nvPr>
            <p:ph idx="1"/>
          </p:nvPr>
        </p:nvSpPr>
        <p:spPr>
          <a:xfrm>
            <a:off x="457200" y="2204864"/>
            <a:ext cx="8229600" cy="4119736"/>
          </a:xfrm>
        </p:spPr>
        <p:txBody>
          <a:bodyPr/>
          <a:lstStyle/>
          <a:p>
            <a:pPr lvl="0"/>
            <a:r>
              <a:rPr lang="ru-RU" dirty="0" smtClean="0"/>
              <a:t>Исследовать национальный состав класса, Ульяновской области.</a:t>
            </a:r>
          </a:p>
          <a:p>
            <a:pPr lvl="0"/>
            <a:r>
              <a:rPr lang="ru-RU" dirty="0" smtClean="0"/>
              <a:t>Познакомиться с пословицами разных народов.</a:t>
            </a:r>
          </a:p>
          <a:p>
            <a:pPr lvl="0"/>
            <a:r>
              <a:rPr lang="ru-RU" dirty="0" smtClean="0"/>
              <a:t>Узнать о быте и обычаях основных народов Поволжья.</a:t>
            </a:r>
          </a:p>
          <a:p>
            <a:pPr lvl="0"/>
            <a:r>
              <a:rPr lang="ru-RU" dirty="0" smtClean="0"/>
              <a:t>Лучшие представители народов Поволжья.</a:t>
            </a:r>
          </a:p>
          <a:p>
            <a:endParaRPr lang="ru-RU"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500776"/>
          </a:xfrm>
        </p:spPr>
        <p:txBody>
          <a:bodyPr>
            <a:normAutofit fontScale="90000"/>
          </a:bodyPr>
          <a:lstStyle/>
          <a:p>
            <a:r>
              <a:rPr lang="ru-RU" b="1" dirty="0" smtClean="0"/>
              <a:t>Гипотеза</a:t>
            </a:r>
            <a:r>
              <a:rPr lang="ru-RU" dirty="0" smtClean="0"/>
              <a:t/>
            </a:r>
            <a:br>
              <a:rPr lang="ru-RU" dirty="0" smtClean="0"/>
            </a:br>
            <a:endParaRPr lang="ru-RU" dirty="0"/>
          </a:p>
        </p:txBody>
      </p:sp>
      <p:sp>
        <p:nvSpPr>
          <p:cNvPr id="3" name="Содержимое 2"/>
          <p:cNvSpPr>
            <a:spLocks noGrp="1"/>
          </p:cNvSpPr>
          <p:nvPr>
            <p:ph idx="1"/>
          </p:nvPr>
        </p:nvSpPr>
        <p:spPr>
          <a:xfrm>
            <a:off x="457200" y="2276872"/>
            <a:ext cx="8229600" cy="3024336"/>
          </a:xfrm>
        </p:spPr>
        <p:txBody>
          <a:bodyPr>
            <a:normAutofit/>
          </a:bodyPr>
          <a:lstStyle/>
          <a:p>
            <a:r>
              <a:rPr lang="ru-RU" dirty="0" smtClean="0"/>
              <a:t>Нужно знать традиции и обычаи не только своего народа, но и всех народов, населяющих нашу необъятную Родину. И тогда нам с Вами будет легче понимать друг друга и не оскорблять чувства собственного достоинства людей других национальностей.</a:t>
            </a:r>
          </a:p>
          <a:p>
            <a:endParaRPr lang="ru-RU" sz="16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lgn="ctr"/>
            <a:r>
              <a:rPr lang="ru-RU" sz="2800" dirty="0" smtClean="0"/>
              <a:t>Исследование национального состава классов </a:t>
            </a:r>
            <a:br>
              <a:rPr lang="ru-RU" sz="2800" dirty="0" smtClean="0"/>
            </a:br>
            <a:endParaRPr lang="ru-RU" sz="2800" dirty="0"/>
          </a:p>
        </p:txBody>
      </p:sp>
      <p:sp>
        <p:nvSpPr>
          <p:cNvPr id="3" name="Содержимое 2"/>
          <p:cNvSpPr>
            <a:spLocks noGrp="1"/>
          </p:cNvSpPr>
          <p:nvPr>
            <p:ph idx="1"/>
          </p:nvPr>
        </p:nvSpPr>
        <p:spPr/>
        <p:txBody>
          <a:bodyPr>
            <a:normAutofit fontScale="92500" lnSpcReduction="20000"/>
          </a:bodyPr>
          <a:lstStyle/>
          <a:p>
            <a:pPr algn="just"/>
            <a:r>
              <a:rPr lang="ru-RU" dirty="0" smtClean="0"/>
              <a:t>         По результатам опроса учащихся 3 А класса только 1 татарин (</a:t>
            </a:r>
            <a:r>
              <a:rPr lang="ru-RU" dirty="0" err="1" smtClean="0"/>
              <a:t>Аюпов</a:t>
            </a:r>
            <a:r>
              <a:rPr lang="ru-RU" dirty="0" smtClean="0"/>
              <a:t> </a:t>
            </a:r>
            <a:r>
              <a:rPr lang="ru-RU" dirty="0" err="1" smtClean="0"/>
              <a:t>Ильнур</a:t>
            </a:r>
            <a:r>
              <a:rPr lang="ru-RU" dirty="0" smtClean="0"/>
              <a:t>), а остальные – русские. У </a:t>
            </a:r>
            <a:r>
              <a:rPr lang="ru-RU" dirty="0" err="1" smtClean="0"/>
              <a:t>Мордвинова</a:t>
            </a:r>
            <a:r>
              <a:rPr lang="ru-RU" dirty="0" smtClean="0"/>
              <a:t> Артура мама татарка, а папа русский.</a:t>
            </a:r>
          </a:p>
          <a:p>
            <a:pPr algn="just"/>
            <a:r>
              <a:rPr lang="ru-RU" dirty="0" smtClean="0"/>
              <a:t>         Проведя опрос учеников 1 В класса, мы выяснили, что в нашем  классе: 23 человека - русские, 4 человека – татары. Но есть семьи, где родители разных национальностей, например, у </a:t>
            </a:r>
            <a:r>
              <a:rPr lang="ru-RU" dirty="0" err="1" smtClean="0"/>
              <a:t>Винайкина</a:t>
            </a:r>
            <a:r>
              <a:rPr lang="ru-RU" dirty="0" smtClean="0"/>
              <a:t> Александра мама русская, а папа мордвин, у </a:t>
            </a:r>
            <a:r>
              <a:rPr lang="ru-RU" dirty="0" err="1" smtClean="0"/>
              <a:t>Тазировой</a:t>
            </a:r>
            <a:r>
              <a:rPr lang="ru-RU" dirty="0" smtClean="0"/>
              <a:t> Амины мама русская, а папа татарин. </a:t>
            </a:r>
            <a:r>
              <a:rPr lang="ru-RU" b="1" dirty="0" smtClean="0"/>
              <a:t>И это доказывает нам, что люди разных национальностей живут дружно не только как соседи, проживающие на одной улице или в одном городе, а могут создавать семьи, воспитывать детей.</a:t>
            </a:r>
          </a:p>
          <a:p>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487888"/>
          </a:xfrm>
        </p:spPr>
        <p:txBody>
          <a:bodyPr>
            <a:normAutofit/>
          </a:bodyPr>
          <a:lstStyle/>
          <a:p>
            <a:r>
              <a:rPr lang="ru-RU" dirty="0" smtClean="0"/>
              <a:t> В Ульяновской области проживают представители более 100 национальностей. Согласно Всероссийской переписи населения 2010 года, национальный состав Ульяновской области следующий:</a:t>
            </a:r>
          </a:p>
          <a:p>
            <a:pPr lvl="0"/>
            <a:r>
              <a:rPr lang="ru-RU" u="sng" dirty="0" smtClean="0">
                <a:solidFill>
                  <a:schemeClr val="accent1">
                    <a:lumMod val="50000"/>
                  </a:schemeClr>
                </a:solidFill>
              </a:rPr>
              <a:t>Русские</a:t>
            </a:r>
            <a:r>
              <a:rPr lang="ru-RU" dirty="0" smtClean="0"/>
              <a:t>— 901 272 (73,6 %)</a:t>
            </a:r>
          </a:p>
          <a:p>
            <a:pPr lvl="0"/>
            <a:r>
              <a:rPr lang="ru-RU" u="sng" dirty="0" smtClean="0">
                <a:solidFill>
                  <a:schemeClr val="accent1">
                    <a:lumMod val="50000"/>
                  </a:schemeClr>
                </a:solidFill>
              </a:rPr>
              <a:t>Татары</a:t>
            </a:r>
            <a:r>
              <a:rPr lang="ru-RU" dirty="0" smtClean="0"/>
              <a:t>— 149 873 (12,2 %)</a:t>
            </a:r>
          </a:p>
          <a:p>
            <a:pPr lvl="0"/>
            <a:r>
              <a:rPr lang="ru-RU" u="sng" dirty="0" smtClean="0">
                <a:solidFill>
                  <a:schemeClr val="accent1">
                    <a:lumMod val="50000"/>
                  </a:schemeClr>
                </a:solidFill>
              </a:rPr>
              <a:t>Чуваши</a:t>
            </a:r>
            <a:r>
              <a:rPr lang="ru-RU" dirty="0" smtClean="0"/>
              <a:t>— 94 970 (7,7 %)</a:t>
            </a:r>
          </a:p>
          <a:p>
            <a:pPr lvl="0"/>
            <a:r>
              <a:rPr lang="ru-RU" u="sng" dirty="0" smtClean="0">
                <a:solidFill>
                  <a:schemeClr val="accent1">
                    <a:lumMod val="50000"/>
                  </a:schemeClr>
                </a:solidFill>
              </a:rPr>
              <a:t>Мордва</a:t>
            </a:r>
            <a:r>
              <a:rPr lang="ru-RU" dirty="0" smtClean="0"/>
              <a:t>— 38 977 (3,2 %)</a:t>
            </a:r>
          </a:p>
          <a:p>
            <a:pPr lvl="0"/>
            <a:r>
              <a:rPr lang="ru-RU" u="sng" dirty="0" smtClean="0">
                <a:solidFill>
                  <a:schemeClr val="accent1">
                    <a:lumMod val="50000"/>
                  </a:schemeClr>
                </a:solidFill>
              </a:rPr>
              <a:t>Украинцы</a:t>
            </a:r>
            <a:r>
              <a:rPr lang="ru-RU" dirty="0" smtClean="0"/>
              <a:t> — 10 484 (0,9 %)</a:t>
            </a:r>
          </a:p>
          <a:p>
            <a:pPr lvl="0"/>
            <a:r>
              <a:rPr lang="ru-RU" u="sng" dirty="0" smtClean="0">
                <a:solidFill>
                  <a:schemeClr val="accent1">
                    <a:lumMod val="50000"/>
                  </a:schemeClr>
                </a:solidFill>
              </a:rPr>
              <a:t>Азербайджанцы</a:t>
            </a:r>
            <a:r>
              <a:rPr lang="ru-RU" dirty="0" smtClean="0"/>
              <a:t>— 5 006 (0,36 %)</a:t>
            </a:r>
          </a:p>
          <a:p>
            <a:pPr lvl="0"/>
            <a:r>
              <a:rPr lang="ru-RU" dirty="0" smtClean="0"/>
              <a:t>Другие национальности — 20 164 (1,6 %)</a:t>
            </a:r>
            <a:endParaRPr lang="ru-RU" dirty="0"/>
          </a:p>
        </p:txBody>
      </p:sp>
      <p:pic>
        <p:nvPicPr>
          <p:cNvPr id="4" name="Picture 4" descr="Картинка 2 из 95590">
            <a:hlinkClick r:id="rId2"/>
          </p:cNvPr>
          <p:cNvPicPr>
            <a:picLocks noChangeAspect="1" noChangeArrowheads="1"/>
          </p:cNvPicPr>
          <p:nvPr/>
        </p:nvPicPr>
        <p:blipFill>
          <a:blip r:embed="rId3" cstate="email">
            <a:clrChange>
              <a:clrFrom>
                <a:srgbClr val="EBF4F9"/>
              </a:clrFrom>
              <a:clrTo>
                <a:srgbClr val="EBF4F9">
                  <a:alpha val="0"/>
                </a:srgbClr>
              </a:clrTo>
            </a:clrChange>
          </a:blip>
          <a:srcRect/>
          <a:stretch>
            <a:fillRect/>
          </a:stretch>
        </p:blipFill>
        <p:spPr bwMode="auto">
          <a:xfrm>
            <a:off x="5940152" y="2636912"/>
            <a:ext cx="2952750" cy="277336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linds(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linds(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linds(horizont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nodeType="clickEffect">
                                  <p:stCondLst>
                                    <p:cond delay="0"/>
                                  </p:stCondLst>
                                  <p:childTnLst>
                                    <p:animRot by="21600000">
                                      <p:cBhvr>
                                        <p:cTn id="53"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511328"/>
          </a:xfrm>
        </p:spPr>
        <p:txBody>
          <a:bodyPr/>
          <a:lstStyle/>
          <a:p>
            <a:pPr marL="273050" indent="722313" algn="just"/>
            <a:r>
              <a:rPr lang="ru-RU" dirty="0"/>
              <a:t>При этом с гордостью говорим, что в Ульяновской области равно свободно живётся всем народам, что здесь людей не делят по этническим и религиозным признакам. В нашей жизни мы очень дорожим такими отношениями, радуемся успехам каждой ульяновской семьи. </a:t>
            </a:r>
          </a:p>
          <a:p>
            <a:endParaRPr lang="ru-RU" dirty="0"/>
          </a:p>
        </p:txBody>
      </p:sp>
      <p:pic>
        <p:nvPicPr>
          <p:cNvPr id="4" name="Picture 32" descr="14535_239_16_1377104545"/>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483768" y="3414602"/>
            <a:ext cx="4330040" cy="30630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605123"/>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Поволжье </a:t>
            </a:r>
            <a:r>
              <a:rPr lang="ru-RU" dirty="0"/>
              <a:t/>
            </a:r>
            <a:br>
              <a:rPr lang="ru-RU" dirty="0"/>
            </a:br>
            <a:endParaRPr lang="ru-RU" dirty="0"/>
          </a:p>
        </p:txBody>
      </p:sp>
      <p:sp>
        <p:nvSpPr>
          <p:cNvPr id="3" name="Объект 2"/>
          <p:cNvSpPr>
            <a:spLocks noGrp="1"/>
          </p:cNvSpPr>
          <p:nvPr>
            <p:ph idx="1"/>
          </p:nvPr>
        </p:nvSpPr>
        <p:spPr>
          <a:xfrm>
            <a:off x="323528" y="1124744"/>
            <a:ext cx="8229600" cy="2592288"/>
          </a:xfrm>
        </p:spPr>
        <p:txBody>
          <a:bodyPr>
            <a:normAutofit/>
          </a:bodyPr>
          <a:lstStyle/>
          <a:p>
            <a:pPr marL="0" indent="0">
              <a:buNone/>
            </a:pPr>
            <a:r>
              <a:rPr lang="ru-RU" b="1" i="1" dirty="0" smtClean="0"/>
              <a:t> </a:t>
            </a:r>
            <a:endParaRPr lang="ru-RU" dirty="0"/>
          </a:p>
          <a:p>
            <a:r>
              <a:rPr lang="ru-RU" dirty="0" smtClean="0"/>
              <a:t>Народы</a:t>
            </a:r>
            <a:r>
              <a:rPr lang="ru-RU" dirty="0"/>
              <a:t>, селившиеся вдоль берегов реки Волги: МОРДВА, МАРИЙЦЫ, УДМУРТЫ  –  финно-</a:t>
            </a:r>
            <a:r>
              <a:rPr lang="ru-RU" dirty="0" err="1"/>
              <a:t>угры</a:t>
            </a:r>
            <a:r>
              <a:rPr lang="ru-RU" dirty="0"/>
              <a:t>, ЧУВАШИ, КАЗАНСКИЕ  (ПОВОЛЖСКИЕ)  ТАТАРЫ.</a:t>
            </a:r>
          </a:p>
          <a:p>
            <a:endParaRPr lang="ru-RU" dirty="0"/>
          </a:p>
        </p:txBody>
      </p:sp>
      <p:pic>
        <p:nvPicPr>
          <p:cNvPr id="4" name="Picture 5" descr="http://travelel.ru/wp-content/uploads/2011/06/Volga_basin-985x1024.pn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355976" y="2996951"/>
            <a:ext cx="4002856" cy="37239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3304835"/>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Другая 1">
      <a:majorFont>
        <a:latin typeface="Times New Roman"/>
        <a:ea typeface=""/>
        <a:cs typeface=""/>
      </a:majorFont>
      <a:minorFont>
        <a:latin typeface="Constantia"/>
        <a:ea typeface=""/>
        <a:cs typeface=""/>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386</TotalTime>
  <Words>1202</Words>
  <Application>Microsoft Office PowerPoint</Application>
  <PresentationFormat>Экран (4:3)</PresentationFormat>
  <Paragraphs>159</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Поток</vt:lpstr>
      <vt:lpstr>Здравствуйте!</vt:lpstr>
      <vt:lpstr>Проект Мы – представители народов Поволжья</vt:lpstr>
      <vt:lpstr>«Поволжский край, моя земля  Родимые просторы!  У нас и реки и поля  Холмы, леса и горы  Народы, как одна семья  Хотя язык их разный, Но дружбой мы своей сильны,  И мы живем прекрасно!»</vt:lpstr>
      <vt:lpstr>Задачи: </vt:lpstr>
      <vt:lpstr>Гипотеза </vt:lpstr>
      <vt:lpstr>Исследование национального состава классов  </vt:lpstr>
      <vt:lpstr>Слайд 7</vt:lpstr>
      <vt:lpstr>Слайд 8</vt:lpstr>
      <vt:lpstr>Поволжье  </vt:lpstr>
      <vt:lpstr>Слайд 10</vt:lpstr>
      <vt:lpstr>Слайд 11</vt:lpstr>
      <vt:lpstr>Русские                                 Мордва                     Татары                                          Чуваши   </vt:lpstr>
      <vt:lpstr>Что для жизни нужно? Солнце! Что для дружбы нужно? Сердце! Что для сердца нужно? Счастье! Что для счастья нужно? Мир!</vt:lpstr>
      <vt:lpstr>Народы Поволжья гостеприимные, трудолюбивые люди. Труд они считают главным делом своей жизни.                            Пословицы и поговорки разных народов  </vt:lpstr>
      <vt:lpstr>У каждого из нас   есть общие ценности, которые помогают всем нам  жить, и становиться лучше. </vt:lpstr>
      <vt:lpstr>Вывод:</vt:lpstr>
      <vt:lpstr>Краткая историческая справка заселения края татарами </vt:lpstr>
      <vt:lpstr>Обычаи и праздники </vt:lpstr>
      <vt:lpstr>Слайд 19</vt:lpstr>
      <vt:lpstr>Православные праздники</vt:lpstr>
      <vt:lpstr>Слайд 21</vt:lpstr>
      <vt:lpstr>Слайд 22</vt:lpstr>
      <vt:lpstr>Вывод: </vt:lpstr>
      <vt:lpstr>Традиционные ремёсла народов Поволжья </vt:lpstr>
      <vt:lpstr>Слайд 25</vt:lpstr>
      <vt:lpstr>Слайд 26</vt:lpstr>
      <vt:lpstr>Вывод: </vt:lpstr>
      <vt:lpstr>Лучшие представители народов Поволжья. </vt:lpstr>
      <vt:lpstr>Герои Советского Союза</vt:lpstr>
      <vt:lpstr>Слайд 30</vt:lpstr>
      <vt:lpstr>Памятники великим представителям народов Поволжья </vt:lpstr>
      <vt:lpstr>Слайд 32</vt:lpstr>
      <vt:lpstr>Слайд 33</vt:lpstr>
      <vt:lpstr>Вывод: </vt:lpstr>
      <vt:lpstr>Слайд 35</vt:lpstr>
      <vt:lpstr>В результате нашей работы мы пришли к выводам: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Мы – представители Поволжья</dc:title>
  <dc:creator>Zhanna</dc:creator>
  <cp:lastModifiedBy>Zhanna</cp:lastModifiedBy>
  <cp:revision>54</cp:revision>
  <dcterms:created xsi:type="dcterms:W3CDTF">2015-10-25T12:24:57Z</dcterms:created>
  <dcterms:modified xsi:type="dcterms:W3CDTF">2015-11-03T16:40:54Z</dcterms:modified>
</cp:coreProperties>
</file>