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sldIdLst>
    <p:sldId id="256" r:id="rId2"/>
    <p:sldId id="267" r:id="rId3"/>
    <p:sldId id="260" r:id="rId4"/>
    <p:sldId id="266" r:id="rId5"/>
    <p:sldId id="257" r:id="rId6"/>
    <p:sldId id="258" r:id="rId7"/>
    <p:sldId id="269" r:id="rId8"/>
    <p:sldId id="270" r:id="rId9"/>
    <p:sldId id="271" r:id="rId10"/>
    <p:sldId id="259" r:id="rId11"/>
    <p:sldId id="262" r:id="rId12"/>
    <p:sldId id="263" r:id="rId13"/>
    <p:sldId id="265" r:id="rId14"/>
    <p:sldId id="261" r:id="rId15"/>
    <p:sldId id="264" r:id="rId16"/>
    <p:sldId id="268" r:id="rId17"/>
    <p:sldId id="272" r:id="rId18"/>
    <p:sldId id="273" r:id="rId19"/>
    <p:sldId id="274" r:id="rId20"/>
    <p:sldId id="275"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4D4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66562" name="Group 2"/>
          <p:cNvGrpSpPr>
            <a:grpSpLocks/>
          </p:cNvGrpSpPr>
          <p:nvPr/>
        </p:nvGrpSpPr>
        <p:grpSpPr bwMode="auto">
          <a:xfrm>
            <a:off x="0" y="2438400"/>
            <a:ext cx="9009063" cy="1052513"/>
            <a:chOff x="0" y="1536"/>
            <a:chExt cx="5675" cy="663"/>
          </a:xfrm>
        </p:grpSpPr>
        <p:grpSp>
          <p:nvGrpSpPr>
            <p:cNvPr id="66563" name="Group 3"/>
            <p:cNvGrpSpPr>
              <a:grpSpLocks/>
            </p:cNvGrpSpPr>
            <p:nvPr/>
          </p:nvGrpSpPr>
          <p:grpSpPr bwMode="auto">
            <a:xfrm>
              <a:off x="183" y="1604"/>
              <a:ext cx="448" cy="299"/>
              <a:chOff x="720" y="336"/>
              <a:chExt cx="624" cy="432"/>
            </a:xfrm>
          </p:grpSpPr>
          <p:sp>
            <p:nvSpPr>
              <p:cNvPr id="66564"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ru-RU"/>
              </a:p>
            </p:txBody>
          </p:sp>
          <p:sp>
            <p:nvSpPr>
              <p:cNvPr id="66565"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ru-RU"/>
              </a:p>
            </p:txBody>
          </p:sp>
        </p:grpSp>
        <p:grpSp>
          <p:nvGrpSpPr>
            <p:cNvPr id="66566" name="Group 6"/>
            <p:cNvGrpSpPr>
              <a:grpSpLocks/>
            </p:cNvGrpSpPr>
            <p:nvPr/>
          </p:nvGrpSpPr>
          <p:grpSpPr bwMode="auto">
            <a:xfrm>
              <a:off x="261" y="1870"/>
              <a:ext cx="465" cy="299"/>
              <a:chOff x="912" y="2640"/>
              <a:chExt cx="672" cy="432"/>
            </a:xfrm>
          </p:grpSpPr>
          <p:sp>
            <p:nvSpPr>
              <p:cNvPr id="66567"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ru-RU"/>
              </a:p>
            </p:txBody>
          </p:sp>
          <p:sp>
            <p:nvSpPr>
              <p:cNvPr id="66568"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ru-RU"/>
              </a:p>
            </p:txBody>
          </p:sp>
        </p:grpSp>
        <p:sp>
          <p:nvSpPr>
            <p:cNvPr id="66569"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ru-RU"/>
            </a:p>
          </p:txBody>
        </p:sp>
        <p:sp>
          <p:nvSpPr>
            <p:cNvPr id="66570"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ru-RU"/>
            </a:p>
          </p:txBody>
        </p:sp>
        <p:sp>
          <p:nvSpPr>
            <p:cNvPr id="66571"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grpSp>
      <p:sp>
        <p:nvSpPr>
          <p:cNvPr id="66572" name="Rectangle 12"/>
          <p:cNvSpPr>
            <a:spLocks noGrp="1" noChangeArrowheads="1"/>
          </p:cNvSpPr>
          <p:nvPr>
            <p:ph type="ctrTitle"/>
          </p:nvPr>
        </p:nvSpPr>
        <p:spPr>
          <a:xfrm>
            <a:off x="990600" y="1676400"/>
            <a:ext cx="7772400" cy="1462088"/>
          </a:xfrm>
        </p:spPr>
        <p:txBody>
          <a:bodyPr/>
          <a:lstStyle>
            <a:lvl1pPr>
              <a:defRPr/>
            </a:lvl1pPr>
          </a:lstStyle>
          <a:p>
            <a:r>
              <a:rPr lang="ru-RU"/>
              <a:t>Образец заголовка</a:t>
            </a:r>
          </a:p>
        </p:txBody>
      </p:sp>
      <p:sp>
        <p:nvSpPr>
          <p:cNvPr id="66573"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66574"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ru-RU"/>
          </a:p>
        </p:txBody>
      </p:sp>
      <p:sp>
        <p:nvSpPr>
          <p:cNvPr id="66575"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ru-RU"/>
          </a:p>
        </p:txBody>
      </p:sp>
      <p:sp>
        <p:nvSpPr>
          <p:cNvPr id="66576"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A18E43DA-50CA-4E11-8C9E-40AEC1D312ED}"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8A793F0-7435-4180-B502-9BB718BEA742}"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004050" y="214313"/>
            <a:ext cx="1951038" cy="5918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150938" y="214313"/>
            <a:ext cx="5700712" cy="5918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1E13010-1B75-4B23-BDEF-064ED12999DA}"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450EA79-CF85-4442-8240-C06AA7CF6BD6}"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270DF2E-8A1D-40B2-BFD8-F3DC5E6A5559}"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A881D79-0104-4192-AB09-004E16F11E29}"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8295CF56-7AFD-476C-965C-A1CCAF83BDE6}"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3A1E5041-769D-4D2F-8BBC-F7EE1069CF2E}"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B921559A-67BF-4AB6-A695-63E1513641A8}"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0E5D6D97-B016-4B4D-9C20-606A1FA8373C}"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6A48CB4-868C-4373-B0C6-F85DB722A09F}"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a:endParaRPr kumimoji="1" lang="ru-RU" sz="2400"/>
          </a:p>
        </p:txBody>
      </p:sp>
      <p:sp>
        <p:nvSpPr>
          <p:cNvPr id="65539"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endParaRPr kumimoji="1" lang="ru-RU" sz="2400"/>
          </a:p>
        </p:txBody>
      </p:sp>
      <p:sp>
        <p:nvSpPr>
          <p:cNvPr id="65540"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a:endParaRPr kumimoji="1" lang="ru-RU" sz="2400"/>
          </a:p>
        </p:txBody>
      </p:sp>
      <p:sp>
        <p:nvSpPr>
          <p:cNvPr id="65541"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kumimoji="1" lang="ru-RU" sz="2400"/>
          </a:p>
        </p:txBody>
      </p:sp>
      <p:sp>
        <p:nvSpPr>
          <p:cNvPr id="65542"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endParaRPr kumimoji="1" lang="ru-RU" sz="2400"/>
          </a:p>
        </p:txBody>
      </p:sp>
      <p:sp>
        <p:nvSpPr>
          <p:cNvPr id="65543"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endParaRPr kumimoji="1" lang="ru-RU" sz="2400"/>
          </a:p>
        </p:txBody>
      </p:sp>
      <p:sp>
        <p:nvSpPr>
          <p:cNvPr id="65544"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endParaRPr kumimoji="1" lang="ru-RU" sz="2400"/>
          </a:p>
        </p:txBody>
      </p:sp>
      <p:sp>
        <p:nvSpPr>
          <p:cNvPr id="65545"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65546"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5547"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endParaRPr lang="ru-RU"/>
          </a:p>
        </p:txBody>
      </p:sp>
      <p:sp>
        <p:nvSpPr>
          <p:cNvPr id="65548"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endParaRPr lang="ru-RU"/>
          </a:p>
        </p:txBody>
      </p:sp>
      <p:sp>
        <p:nvSpPr>
          <p:cNvPr id="65549"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7DCE2323-B052-4E0E-A4B0-096C257D1A7A}"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gera-costume.ru/img_gall/odna.jpg" TargetMode="External"/><Relationship Id="rId2" Type="http://schemas.openxmlformats.org/officeDocument/2006/relationships/image" Target="http://www.tns-counter.ru/V13a****yandex_ru/ru/CP1251/tmsec=yandex_images/0"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ru-RU"/>
              <a:t>Русский народный костюм </a:t>
            </a:r>
          </a:p>
        </p:txBody>
      </p:sp>
      <p:sp>
        <p:nvSpPr>
          <p:cNvPr id="2051" name="Rectangle 3"/>
          <p:cNvSpPr>
            <a:spLocks noGrp="1" noChangeArrowheads="1"/>
          </p:cNvSpPr>
          <p:nvPr>
            <p:ph type="subTitle" idx="1"/>
          </p:nvPr>
        </p:nvSpPr>
        <p:spPr>
          <a:xfrm>
            <a:off x="2743200" y="6426200"/>
            <a:ext cx="6400800" cy="431800"/>
          </a:xfrm>
        </p:spPr>
        <p:txBody>
          <a:bodyPr/>
          <a:lstStyle/>
          <a:p>
            <a:pPr algn="r">
              <a:lnSpc>
                <a:spcPct val="90000"/>
              </a:lnSpc>
            </a:pPr>
            <a:r>
              <a:rPr lang="ru-RU" sz="1600">
                <a:solidFill>
                  <a:srgbClr val="4D4D4D"/>
                </a:solidFill>
              </a:rPr>
              <a:t>Сенин В.Г., МОУ «СОШ №4»</a:t>
            </a:r>
          </a:p>
        </p:txBody>
      </p:sp>
      <p:sp>
        <p:nvSpPr>
          <p:cNvPr id="2052" name="Text Box 4"/>
          <p:cNvSpPr txBox="1">
            <a:spLocks noChangeArrowheads="1"/>
          </p:cNvSpPr>
          <p:nvPr/>
        </p:nvSpPr>
        <p:spPr bwMode="auto">
          <a:xfrm>
            <a:off x="1476375" y="3644900"/>
            <a:ext cx="7343775" cy="1552575"/>
          </a:xfrm>
          <a:prstGeom prst="rect">
            <a:avLst/>
          </a:prstGeom>
          <a:noFill/>
          <a:ln w="9525">
            <a:noFill/>
            <a:miter lim="800000"/>
            <a:headEnd/>
            <a:tailEnd/>
          </a:ln>
          <a:effectLst/>
        </p:spPr>
        <p:txBody>
          <a:bodyPr>
            <a:spAutoFit/>
          </a:bodyPr>
          <a:lstStyle/>
          <a:p>
            <a:pPr>
              <a:spcBef>
                <a:spcPct val="50000"/>
              </a:spcBef>
            </a:pPr>
            <a:r>
              <a:rPr lang="ru-RU" sz="2400"/>
              <a:t>Старинная русская одежда по покрою была одинакова как у царей, так и у крестьян, носила одни и те же названия и отличалась только степенью убранства. </a:t>
            </a:r>
          </a:p>
        </p:txBody>
      </p:sp>
      <p:pic>
        <p:nvPicPr>
          <p:cNvPr id="2053" name="Picture 5" descr="logo"/>
          <p:cNvPicPr>
            <a:picLocks noChangeAspect="1" noChangeArrowheads="1"/>
          </p:cNvPicPr>
          <p:nvPr/>
        </p:nvPicPr>
        <p:blipFill>
          <a:blip r:embed="rId2" cstate="print"/>
          <a:srcRect/>
          <a:stretch>
            <a:fillRect/>
          </a:stretch>
        </p:blipFill>
        <p:spPr bwMode="auto">
          <a:xfrm>
            <a:off x="6156325" y="476250"/>
            <a:ext cx="1727200" cy="18192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link="rId2" cstate="print"/>
          <a:srcRect/>
          <a:tile tx="0" ty="0" sx="100000" sy="100000" flip="none" algn="tl"/>
        </a:blip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ru-RU"/>
              <a:t>Юбка - понева</a:t>
            </a:r>
          </a:p>
        </p:txBody>
      </p:sp>
      <p:sp>
        <p:nvSpPr>
          <p:cNvPr id="69635" name="Rectangle 3"/>
          <p:cNvSpPr>
            <a:spLocks noGrp="1" noChangeArrowheads="1"/>
          </p:cNvSpPr>
          <p:nvPr>
            <p:ph type="body" idx="1"/>
          </p:nvPr>
        </p:nvSpPr>
        <p:spPr>
          <a:xfrm>
            <a:off x="5076825" y="2017713"/>
            <a:ext cx="3878263" cy="4114800"/>
          </a:xfrm>
        </p:spPr>
        <p:txBody>
          <a:bodyPr/>
          <a:lstStyle/>
          <a:p>
            <a:pPr>
              <a:lnSpc>
                <a:spcPct val="80000"/>
              </a:lnSpc>
            </a:pPr>
            <a:r>
              <a:rPr lang="ru-RU" sz="2000"/>
              <a:t>Древнее юбки была на Руси понева. Это то же, только полы, как правило, были не сшиты. Такую несшитую спереди поневу называли распашонкой. Держалась понева на гашнике (ремне, веревке, шнуре, тесьме). Изготовляли их из клетчатой домотканой шерсти. Поневы делились на синятки (однотонные синие) и краснятки с браным узором. </a:t>
            </a:r>
          </a:p>
        </p:txBody>
      </p:sp>
      <p:pic>
        <p:nvPicPr>
          <p:cNvPr id="69637" name="Picture 5" descr="Картинка 5 из 21">
            <a:hlinkClick r:id="rId3"/>
          </p:cNvPr>
          <p:cNvPicPr>
            <a:picLocks noChangeAspect="1" noChangeArrowheads="1"/>
          </p:cNvPicPr>
          <p:nvPr/>
        </p:nvPicPr>
        <p:blipFill>
          <a:blip r:embed="rId4" cstate="print"/>
          <a:srcRect/>
          <a:stretch>
            <a:fillRect/>
          </a:stretch>
        </p:blipFill>
        <p:spPr bwMode="auto">
          <a:xfrm>
            <a:off x="2038350" y="2060575"/>
            <a:ext cx="2984500" cy="4608513"/>
          </a:xfrm>
          <a:prstGeom prst="rect">
            <a:avLst/>
          </a:prstGeom>
          <a:noFill/>
          <a:ln w="9525">
            <a:solidFill>
              <a:srgbClr val="333333"/>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ru-RU"/>
              <a:t>Кокошник</a:t>
            </a:r>
          </a:p>
        </p:txBody>
      </p:sp>
      <p:sp>
        <p:nvSpPr>
          <p:cNvPr id="72707" name="Rectangle 3"/>
          <p:cNvSpPr>
            <a:spLocks noGrp="1" noChangeArrowheads="1"/>
          </p:cNvSpPr>
          <p:nvPr>
            <p:ph type="body" idx="1"/>
          </p:nvPr>
        </p:nvSpPr>
        <p:spPr>
          <a:xfrm>
            <a:off x="323850" y="2276475"/>
            <a:ext cx="1870075" cy="2592388"/>
          </a:xfrm>
        </p:spPr>
        <p:txBody>
          <a:bodyPr/>
          <a:lstStyle/>
          <a:p>
            <a:pPr>
              <a:buFont typeface="Wingdings" pitchFamily="2" charset="2"/>
              <a:buNone/>
            </a:pPr>
            <a:r>
              <a:rPr lang="ru-RU" sz="2000"/>
              <a:t>Кокошник и оплечье</a:t>
            </a:r>
          </a:p>
          <a:p>
            <a:pPr>
              <a:buFont typeface="Wingdings" pitchFamily="2" charset="2"/>
              <a:buNone/>
            </a:pPr>
            <a:r>
              <a:rPr lang="ru-RU" sz="2000"/>
              <a:t>украшенные парчёй,</a:t>
            </a:r>
          </a:p>
          <a:p>
            <a:pPr>
              <a:buFont typeface="Wingdings" pitchFamily="2" charset="2"/>
              <a:buNone/>
            </a:pPr>
            <a:r>
              <a:rPr lang="ru-RU" sz="2000"/>
              <a:t>жемчугом,</a:t>
            </a:r>
          </a:p>
          <a:p>
            <a:pPr>
              <a:buFont typeface="Wingdings" pitchFamily="2" charset="2"/>
              <a:buNone/>
            </a:pPr>
            <a:r>
              <a:rPr lang="ru-RU" sz="2000"/>
              <a:t>блёстками. </a:t>
            </a:r>
          </a:p>
        </p:txBody>
      </p:sp>
      <p:pic>
        <p:nvPicPr>
          <p:cNvPr id="72709" name="Picture 5" descr="kokoshnikioplechye-1"/>
          <p:cNvPicPr>
            <a:picLocks noChangeAspect="1" noChangeArrowheads="1"/>
          </p:cNvPicPr>
          <p:nvPr/>
        </p:nvPicPr>
        <p:blipFill>
          <a:blip r:embed="rId2" cstate="print"/>
          <a:srcRect/>
          <a:stretch>
            <a:fillRect/>
          </a:stretch>
        </p:blipFill>
        <p:spPr bwMode="auto">
          <a:xfrm>
            <a:off x="2362200" y="1989138"/>
            <a:ext cx="3073400" cy="4608512"/>
          </a:xfrm>
          <a:prstGeom prst="rect">
            <a:avLst/>
          </a:prstGeom>
          <a:noFill/>
          <a:ln w="9525">
            <a:solidFill>
              <a:srgbClr val="333333"/>
            </a:solidFill>
            <a:miter lim="800000"/>
            <a:headEnd/>
            <a:tailEnd/>
          </a:ln>
        </p:spPr>
      </p:pic>
      <p:pic>
        <p:nvPicPr>
          <p:cNvPr id="72710" name="Picture 6" descr="63"/>
          <p:cNvPicPr>
            <a:picLocks noChangeAspect="1" noChangeArrowheads="1"/>
          </p:cNvPicPr>
          <p:nvPr/>
        </p:nvPicPr>
        <p:blipFill>
          <a:blip r:embed="rId3" cstate="print"/>
          <a:srcRect/>
          <a:stretch>
            <a:fillRect/>
          </a:stretch>
        </p:blipFill>
        <p:spPr bwMode="auto">
          <a:xfrm>
            <a:off x="5724525" y="1989138"/>
            <a:ext cx="3071813" cy="4608512"/>
          </a:xfrm>
          <a:prstGeom prst="rect">
            <a:avLst/>
          </a:prstGeom>
          <a:noFill/>
          <a:ln w="9525">
            <a:solidFill>
              <a:srgbClr val="333333"/>
            </a:solid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ru-RU"/>
              <a:t>Рубахи</a:t>
            </a:r>
          </a:p>
        </p:txBody>
      </p:sp>
      <p:sp>
        <p:nvSpPr>
          <p:cNvPr id="73731" name="Rectangle 3"/>
          <p:cNvSpPr>
            <a:spLocks noGrp="1" noChangeArrowheads="1"/>
          </p:cNvSpPr>
          <p:nvPr>
            <p:ph type="body" idx="1"/>
          </p:nvPr>
        </p:nvSpPr>
        <p:spPr>
          <a:xfrm>
            <a:off x="5076825" y="2017713"/>
            <a:ext cx="3878263" cy="4114800"/>
          </a:xfrm>
        </p:spPr>
        <p:txBody>
          <a:bodyPr/>
          <a:lstStyle/>
          <a:p>
            <a:pPr>
              <a:lnSpc>
                <a:spcPct val="80000"/>
              </a:lnSpc>
            </a:pPr>
            <a:r>
              <a:rPr lang="ru-RU" sz="2400"/>
              <a:t>Все украшения рубах несли обереговый характер. Рубахи передавали из поколения в поколение, из рубахи отца шили рубаху сыну, из рубахи матери - дочери. Берегли венчальные и боевые рубахи. В них обряжали в последний путь. </a:t>
            </a:r>
          </a:p>
        </p:txBody>
      </p:sp>
      <p:pic>
        <p:nvPicPr>
          <p:cNvPr id="73736" name="Picture 8" descr="rub5"/>
          <p:cNvPicPr>
            <a:picLocks noChangeAspect="1" noChangeArrowheads="1"/>
          </p:cNvPicPr>
          <p:nvPr/>
        </p:nvPicPr>
        <p:blipFill>
          <a:blip r:embed="rId2" cstate="print"/>
          <a:srcRect/>
          <a:stretch>
            <a:fillRect/>
          </a:stretch>
        </p:blipFill>
        <p:spPr bwMode="auto">
          <a:xfrm>
            <a:off x="323850" y="2387600"/>
            <a:ext cx="5008563" cy="3470275"/>
          </a:xfrm>
          <a:prstGeom prst="rect">
            <a:avLst/>
          </a:prstGeom>
          <a:noFill/>
          <a:ln w="9525">
            <a:solidFill>
              <a:srgbClr val="333333"/>
            </a:solid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ru-RU"/>
              <a:t>Рубахи</a:t>
            </a:r>
          </a:p>
        </p:txBody>
      </p:sp>
      <p:sp>
        <p:nvSpPr>
          <p:cNvPr id="75779" name="Rectangle 3"/>
          <p:cNvSpPr>
            <a:spLocks noGrp="1" noChangeArrowheads="1"/>
          </p:cNvSpPr>
          <p:nvPr>
            <p:ph type="body" idx="1"/>
          </p:nvPr>
        </p:nvSpPr>
        <p:spPr>
          <a:xfrm>
            <a:off x="5076825" y="2017713"/>
            <a:ext cx="3878263" cy="4114800"/>
          </a:xfrm>
        </p:spPr>
        <p:txBody>
          <a:bodyPr/>
          <a:lstStyle/>
          <a:p>
            <a:endParaRPr lang="ru-RU"/>
          </a:p>
        </p:txBody>
      </p:sp>
      <p:pic>
        <p:nvPicPr>
          <p:cNvPr id="75781" name="Picture 5" descr="rub6"/>
          <p:cNvPicPr>
            <a:picLocks noChangeAspect="1" noChangeArrowheads="1"/>
          </p:cNvPicPr>
          <p:nvPr/>
        </p:nvPicPr>
        <p:blipFill>
          <a:blip r:embed="rId2" cstate="print"/>
          <a:srcRect/>
          <a:stretch>
            <a:fillRect/>
          </a:stretch>
        </p:blipFill>
        <p:spPr bwMode="auto">
          <a:xfrm>
            <a:off x="323850" y="3429000"/>
            <a:ext cx="4649788" cy="2911475"/>
          </a:xfrm>
          <a:prstGeom prst="rect">
            <a:avLst/>
          </a:prstGeom>
          <a:noFill/>
        </p:spPr>
      </p:pic>
      <p:pic>
        <p:nvPicPr>
          <p:cNvPr id="75783" name="Picture 7" descr="rubaha7"/>
          <p:cNvPicPr>
            <a:picLocks noChangeAspect="1" noChangeArrowheads="1"/>
          </p:cNvPicPr>
          <p:nvPr/>
        </p:nvPicPr>
        <p:blipFill>
          <a:blip r:embed="rId3" cstate="print"/>
          <a:srcRect/>
          <a:stretch>
            <a:fillRect/>
          </a:stretch>
        </p:blipFill>
        <p:spPr bwMode="auto">
          <a:xfrm>
            <a:off x="5076825" y="1916113"/>
            <a:ext cx="3895725" cy="4465637"/>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ru-RU" sz="4800"/>
              <a:t>Мужская рубаха</a:t>
            </a:r>
          </a:p>
        </p:txBody>
      </p:sp>
      <p:sp>
        <p:nvSpPr>
          <p:cNvPr id="71683" name="Rectangle 3"/>
          <p:cNvSpPr>
            <a:spLocks noGrp="1" noChangeArrowheads="1"/>
          </p:cNvSpPr>
          <p:nvPr>
            <p:ph type="body" idx="1"/>
          </p:nvPr>
        </p:nvSpPr>
        <p:spPr>
          <a:xfrm>
            <a:off x="5076825" y="2017713"/>
            <a:ext cx="3878263" cy="4114800"/>
          </a:xfrm>
        </p:spPr>
        <p:txBody>
          <a:bodyPr/>
          <a:lstStyle/>
          <a:p>
            <a:pPr>
              <a:lnSpc>
                <a:spcPct val="80000"/>
              </a:lnSpc>
            </a:pPr>
            <a:r>
              <a:rPr lang="ru-RU" sz="1800"/>
              <a:t>Мужская рубаха древних славян была примерно по колено длиной. Её всегда подпоясывали, при этом поддёргивая, так что получалось нечто вроде мешка для необходимых предметов. Учёные пишут, что рубахи горожан были несколько короче крестьянских. Женские рубахи кроились обычно до полу (по мнению некоторых авторов, отсюда и происходит «подол»). Их тоже обязательно подпоясывали, при этом нижний край чаще всего оказывался посередине икры. Иногда, во время работы, рубахи подтягивали и по колено. </a:t>
            </a:r>
          </a:p>
        </p:txBody>
      </p:sp>
      <p:pic>
        <p:nvPicPr>
          <p:cNvPr id="71685" name="Picture 5" descr="od_3"/>
          <p:cNvPicPr>
            <a:picLocks noChangeAspect="1" noChangeArrowheads="1"/>
          </p:cNvPicPr>
          <p:nvPr/>
        </p:nvPicPr>
        <p:blipFill>
          <a:blip r:embed="rId2" cstate="print"/>
          <a:srcRect/>
          <a:stretch>
            <a:fillRect/>
          </a:stretch>
        </p:blipFill>
        <p:spPr bwMode="auto">
          <a:xfrm>
            <a:off x="1349375" y="2060575"/>
            <a:ext cx="3871913" cy="4176713"/>
          </a:xfrm>
          <a:prstGeom prst="rect">
            <a:avLst/>
          </a:prstGeom>
          <a:noFill/>
          <a:ln w="9525">
            <a:solidFill>
              <a:srgbClr val="333333"/>
            </a:solid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ru-RU" b="1"/>
              <a:t>Ткани, цвет, орнамент</a:t>
            </a:r>
            <a:r>
              <a:rPr lang="ru-RU"/>
              <a:t> </a:t>
            </a:r>
          </a:p>
        </p:txBody>
      </p:sp>
      <p:sp>
        <p:nvSpPr>
          <p:cNvPr id="74755" name="Rectangle 3"/>
          <p:cNvSpPr>
            <a:spLocks noGrp="1" noChangeArrowheads="1"/>
          </p:cNvSpPr>
          <p:nvPr>
            <p:ph type="body" idx="1"/>
          </p:nvPr>
        </p:nvSpPr>
        <p:spPr>
          <a:xfrm>
            <a:off x="5003800" y="1989138"/>
            <a:ext cx="3878263" cy="4114800"/>
          </a:xfrm>
        </p:spPr>
        <p:txBody>
          <a:bodyPr/>
          <a:lstStyle/>
          <a:p>
            <a:pPr>
              <a:lnSpc>
                <a:spcPct val="80000"/>
              </a:lnSpc>
            </a:pPr>
            <a:r>
              <a:rPr lang="ru-RU" sz="1800"/>
              <a:t>В южнорусском костюме прослеживается пристрастие русского народа к красному цвету. Здесь так же, как и в северных и центральных регионах, в праздничной одежде мажорно звучит гамма красного. „Красное" сливалось в понятии народа с „прекрасным", что нашло свое отражение в таких определениях, как „красна девица", „красно солнышко", „красный угол". Самая красивая, главная площадь Москвы названа „Красной". </a:t>
            </a:r>
          </a:p>
        </p:txBody>
      </p:sp>
      <p:pic>
        <p:nvPicPr>
          <p:cNvPr id="74759" name="Picture 7" descr="kokoshnik2"/>
          <p:cNvPicPr>
            <a:picLocks noChangeAspect="1" noChangeArrowheads="1"/>
          </p:cNvPicPr>
          <p:nvPr/>
        </p:nvPicPr>
        <p:blipFill>
          <a:blip r:embed="rId2" cstate="print"/>
          <a:srcRect/>
          <a:stretch>
            <a:fillRect/>
          </a:stretch>
        </p:blipFill>
        <p:spPr bwMode="auto">
          <a:xfrm>
            <a:off x="539750" y="2205038"/>
            <a:ext cx="3140075" cy="41941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ru-RU"/>
              <a:t>Обувь</a:t>
            </a:r>
          </a:p>
        </p:txBody>
      </p:sp>
      <p:sp>
        <p:nvSpPr>
          <p:cNvPr id="78851" name="Rectangle 3"/>
          <p:cNvSpPr>
            <a:spLocks noGrp="1" noChangeArrowheads="1"/>
          </p:cNvSpPr>
          <p:nvPr>
            <p:ph type="body" idx="1"/>
          </p:nvPr>
        </p:nvSpPr>
        <p:spPr>
          <a:xfrm>
            <a:off x="5076825" y="2017713"/>
            <a:ext cx="3878263" cy="4114800"/>
          </a:xfrm>
        </p:spPr>
        <p:txBody>
          <a:bodyPr/>
          <a:lstStyle/>
          <a:p>
            <a:pPr>
              <a:lnSpc>
                <a:spcPct val="80000"/>
              </a:lnSpc>
            </a:pPr>
            <a:r>
              <a:rPr lang="ru-RU" sz="2800"/>
              <a:t>Основной обувью для мужчин и женщин служили преимущественно лапти и лыковые ступни на деревянной подошве. Плели русские лапти из трех лык в три ряда. </a:t>
            </a:r>
          </a:p>
        </p:txBody>
      </p:sp>
      <p:pic>
        <p:nvPicPr>
          <p:cNvPr id="78853" name="Picture 5" descr="obuv"/>
          <p:cNvPicPr>
            <a:picLocks noChangeAspect="1" noChangeArrowheads="1"/>
          </p:cNvPicPr>
          <p:nvPr/>
        </p:nvPicPr>
        <p:blipFill>
          <a:blip r:embed="rId2" cstate="print"/>
          <a:srcRect/>
          <a:stretch>
            <a:fillRect/>
          </a:stretch>
        </p:blipFill>
        <p:spPr bwMode="auto">
          <a:xfrm>
            <a:off x="1870075" y="1989138"/>
            <a:ext cx="2932113" cy="460851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ru-RU"/>
              <a:t>Мужской костюм</a:t>
            </a:r>
          </a:p>
        </p:txBody>
      </p:sp>
      <p:sp>
        <p:nvSpPr>
          <p:cNvPr id="82947" name="Rectangle 3"/>
          <p:cNvSpPr>
            <a:spLocks noGrp="1" noChangeArrowheads="1"/>
          </p:cNvSpPr>
          <p:nvPr>
            <p:ph type="body" idx="1"/>
          </p:nvPr>
        </p:nvSpPr>
        <p:spPr>
          <a:xfrm>
            <a:off x="5003800" y="2017713"/>
            <a:ext cx="3951288" cy="4114800"/>
          </a:xfrm>
        </p:spPr>
        <p:txBody>
          <a:bodyPr/>
          <a:lstStyle/>
          <a:p>
            <a:pPr>
              <a:lnSpc>
                <a:spcPct val="90000"/>
              </a:lnSpc>
            </a:pPr>
            <a:r>
              <a:rPr lang="ru-RU"/>
              <a:t>Мужской костюм состоял из рубахи-косоворотки с невысокой стойкой или без нее и нешироких штанов из холста или крашенины. </a:t>
            </a:r>
          </a:p>
        </p:txBody>
      </p:sp>
      <p:pic>
        <p:nvPicPr>
          <p:cNvPr id="82949" name="Picture 5" descr="Русский народный крестьянский костюм"/>
          <p:cNvPicPr>
            <a:picLocks noChangeAspect="1" noChangeArrowheads="1"/>
          </p:cNvPicPr>
          <p:nvPr/>
        </p:nvPicPr>
        <p:blipFill>
          <a:blip r:embed="rId2" cstate="print"/>
          <a:srcRect/>
          <a:stretch>
            <a:fillRect/>
          </a:stretch>
        </p:blipFill>
        <p:spPr bwMode="auto">
          <a:xfrm>
            <a:off x="2217738" y="2060575"/>
            <a:ext cx="2387600" cy="446405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ru-RU"/>
              <a:t>Зипун</a:t>
            </a:r>
          </a:p>
        </p:txBody>
      </p:sp>
      <p:sp>
        <p:nvSpPr>
          <p:cNvPr id="83971" name="Rectangle 3"/>
          <p:cNvSpPr>
            <a:spLocks noGrp="1" noChangeArrowheads="1"/>
          </p:cNvSpPr>
          <p:nvPr>
            <p:ph type="body" idx="1"/>
          </p:nvPr>
        </p:nvSpPr>
        <p:spPr>
          <a:xfrm>
            <a:off x="5076825" y="2017713"/>
            <a:ext cx="3878263" cy="4114800"/>
          </a:xfrm>
        </p:spPr>
        <p:txBody>
          <a:bodyPr/>
          <a:lstStyle/>
          <a:p>
            <a:pPr>
              <a:lnSpc>
                <a:spcPct val="90000"/>
              </a:lnSpc>
            </a:pPr>
            <a:r>
              <a:rPr lang="ru-RU"/>
              <a:t>Поверх рубахи надевали </a:t>
            </a:r>
            <a:r>
              <a:rPr lang="ru-RU" b="1"/>
              <a:t>зипун</a:t>
            </a:r>
            <a:r>
              <a:rPr lang="ru-RU"/>
              <a:t> — распашную одежду полуприлегающего, расширенного книзу силуэта с застежкой встык </a:t>
            </a:r>
          </a:p>
        </p:txBody>
      </p:sp>
      <p:pic>
        <p:nvPicPr>
          <p:cNvPr id="83973" name="Picture 5" descr="Костюм Московской Руси XV-XVII веков"/>
          <p:cNvPicPr>
            <a:picLocks noChangeAspect="1" noChangeArrowheads="1"/>
          </p:cNvPicPr>
          <p:nvPr/>
        </p:nvPicPr>
        <p:blipFill>
          <a:blip r:embed="rId2" cstate="print"/>
          <a:srcRect/>
          <a:stretch>
            <a:fillRect/>
          </a:stretch>
        </p:blipFill>
        <p:spPr bwMode="auto">
          <a:xfrm>
            <a:off x="1590675" y="2205038"/>
            <a:ext cx="3225800" cy="4392612"/>
          </a:xfrm>
          <a:prstGeom prst="rect">
            <a:avLst/>
          </a:prstGeom>
          <a:noFill/>
          <a:ln w="9525">
            <a:solidFill>
              <a:srgbClr val="808080"/>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ru-RU"/>
              <a:t>Шуба</a:t>
            </a:r>
          </a:p>
        </p:txBody>
      </p:sp>
      <p:sp>
        <p:nvSpPr>
          <p:cNvPr id="84995" name="Rectangle 3"/>
          <p:cNvSpPr>
            <a:spLocks noGrp="1" noChangeArrowheads="1"/>
          </p:cNvSpPr>
          <p:nvPr>
            <p:ph type="body" idx="1"/>
          </p:nvPr>
        </p:nvSpPr>
        <p:spPr>
          <a:xfrm>
            <a:off x="5076825" y="2017713"/>
            <a:ext cx="3878263" cy="4114800"/>
          </a:xfrm>
        </p:spPr>
        <p:txBody>
          <a:bodyPr/>
          <a:lstStyle/>
          <a:p>
            <a:pPr>
              <a:lnSpc>
                <a:spcPct val="90000"/>
              </a:lnSpc>
            </a:pPr>
            <a:r>
              <a:rPr lang="ru-RU" sz="2400"/>
              <a:t>Характерной мужской одеждой этого периода была также </a:t>
            </a:r>
            <a:r>
              <a:rPr lang="ru-RU" sz="2400" b="1"/>
              <a:t>шуба</a:t>
            </a:r>
            <a:r>
              <a:rPr lang="ru-RU" sz="2400"/>
              <a:t> — распашное изделие объемного, расширенного книзу силуэта с длинными широкими рукавами и отложным меховым воротником </a:t>
            </a:r>
          </a:p>
        </p:txBody>
      </p:sp>
      <p:pic>
        <p:nvPicPr>
          <p:cNvPr id="84997" name="Picture 5" descr="Костюм Московской Руси XV-XVII веков шуба"/>
          <p:cNvPicPr>
            <a:picLocks noChangeAspect="1" noChangeArrowheads="1"/>
          </p:cNvPicPr>
          <p:nvPr/>
        </p:nvPicPr>
        <p:blipFill>
          <a:blip r:embed="rId2" cstate="print"/>
          <a:srcRect/>
          <a:stretch>
            <a:fillRect/>
          </a:stretch>
        </p:blipFill>
        <p:spPr bwMode="auto">
          <a:xfrm>
            <a:off x="2547938" y="1989138"/>
            <a:ext cx="2414587" cy="4679950"/>
          </a:xfrm>
          <a:prstGeom prst="rect">
            <a:avLst/>
          </a:prstGeom>
          <a:noFill/>
          <a:ln w="9525">
            <a:solidFill>
              <a:srgbClr val="808080"/>
            </a:solid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ru-RU"/>
              <a:t>Орнамент</a:t>
            </a:r>
          </a:p>
        </p:txBody>
      </p:sp>
      <p:sp>
        <p:nvSpPr>
          <p:cNvPr id="77827" name="Rectangle 3"/>
          <p:cNvSpPr>
            <a:spLocks noGrp="1" noChangeArrowheads="1"/>
          </p:cNvSpPr>
          <p:nvPr>
            <p:ph type="body" idx="1"/>
          </p:nvPr>
        </p:nvSpPr>
        <p:spPr>
          <a:xfrm>
            <a:off x="5003800" y="2017713"/>
            <a:ext cx="3951288" cy="4114800"/>
          </a:xfrm>
        </p:spPr>
        <p:txBody>
          <a:bodyPr/>
          <a:lstStyle/>
          <a:p>
            <a:pPr>
              <a:lnSpc>
                <a:spcPct val="80000"/>
              </a:lnSpc>
            </a:pPr>
            <a:r>
              <a:rPr lang="ru-RU" sz="2800"/>
              <a:t>Наиболее распространенные элементы орнамента: ромбы, косые кресты, восьмиугольные звезды, розетки, елочки, кустики, стилизованные фигуры женщины, птицы, коня, оленя</a:t>
            </a:r>
          </a:p>
        </p:txBody>
      </p:sp>
      <p:pic>
        <p:nvPicPr>
          <p:cNvPr id="77829" name="Picture 5" descr="Русский народный крестьянский костюм"/>
          <p:cNvPicPr>
            <a:picLocks noChangeAspect="1" noChangeArrowheads="1"/>
          </p:cNvPicPr>
          <p:nvPr/>
        </p:nvPicPr>
        <p:blipFill>
          <a:blip r:embed="rId2" cstate="print"/>
          <a:srcRect/>
          <a:stretch>
            <a:fillRect/>
          </a:stretch>
        </p:blipFill>
        <p:spPr bwMode="auto">
          <a:xfrm>
            <a:off x="900113" y="2060575"/>
            <a:ext cx="3892550" cy="30988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ru-RU"/>
              <a:t>Пример</a:t>
            </a:r>
          </a:p>
        </p:txBody>
      </p:sp>
      <p:sp>
        <p:nvSpPr>
          <p:cNvPr id="87043" name="Rectangle 3"/>
          <p:cNvSpPr>
            <a:spLocks noGrp="1" noChangeArrowheads="1"/>
          </p:cNvSpPr>
          <p:nvPr>
            <p:ph type="body" idx="1"/>
          </p:nvPr>
        </p:nvSpPr>
        <p:spPr>
          <a:xfrm>
            <a:off x="5435600" y="2017713"/>
            <a:ext cx="3519488" cy="4114800"/>
          </a:xfrm>
        </p:spPr>
        <p:txBody>
          <a:bodyPr/>
          <a:lstStyle/>
          <a:p>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ru-RU" b="1"/>
              <a:t>Женский костюм</a:t>
            </a:r>
          </a:p>
        </p:txBody>
      </p:sp>
      <p:sp>
        <p:nvSpPr>
          <p:cNvPr id="70659" name="Rectangle 3"/>
          <p:cNvSpPr>
            <a:spLocks noGrp="1" noChangeArrowheads="1"/>
          </p:cNvSpPr>
          <p:nvPr>
            <p:ph type="body" idx="1"/>
          </p:nvPr>
        </p:nvSpPr>
        <p:spPr>
          <a:xfrm>
            <a:off x="5076825" y="2017713"/>
            <a:ext cx="3878263" cy="4114800"/>
          </a:xfrm>
        </p:spPr>
        <p:txBody>
          <a:bodyPr/>
          <a:lstStyle/>
          <a:p>
            <a:pPr>
              <a:lnSpc>
                <a:spcPct val="80000"/>
              </a:lnSpc>
            </a:pPr>
            <a:r>
              <a:rPr lang="ru-RU" sz="2000"/>
              <a:t>В прошлом  отчетливо прослеживался средневеликорусский комплекс одежды. Для него характерны: женская рубаха с прямыми поликами, косоклинный (распашной) сарафан и более поздний прямой  "московский", тип плетеной обуви (лапти, ступни), кокошник с закругленным верхом и пр.   </a:t>
            </a:r>
          </a:p>
        </p:txBody>
      </p:sp>
      <p:pic>
        <p:nvPicPr>
          <p:cNvPr id="70661" name="Picture 5" descr="dress2"/>
          <p:cNvPicPr>
            <a:picLocks noChangeAspect="1" noChangeArrowheads="1"/>
          </p:cNvPicPr>
          <p:nvPr/>
        </p:nvPicPr>
        <p:blipFill>
          <a:blip r:embed="rId2" cstate="print"/>
          <a:srcRect/>
          <a:stretch>
            <a:fillRect/>
          </a:stretch>
        </p:blipFill>
        <p:spPr bwMode="auto">
          <a:xfrm>
            <a:off x="1619250" y="1989138"/>
            <a:ext cx="1968500" cy="4535487"/>
          </a:xfrm>
          <a:prstGeom prst="rect">
            <a:avLst/>
          </a:prstGeom>
          <a:noFill/>
          <a:ln w="9525">
            <a:solidFill>
              <a:srgbClr val="808080"/>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ru-RU"/>
              <a:t>Сарафаны</a:t>
            </a:r>
          </a:p>
        </p:txBody>
      </p:sp>
      <p:sp>
        <p:nvSpPr>
          <p:cNvPr id="76803" name="Rectangle 3"/>
          <p:cNvSpPr>
            <a:spLocks noGrp="1" noChangeArrowheads="1"/>
          </p:cNvSpPr>
          <p:nvPr>
            <p:ph type="body" idx="1"/>
          </p:nvPr>
        </p:nvSpPr>
        <p:spPr>
          <a:xfrm>
            <a:off x="5076825" y="2017713"/>
            <a:ext cx="3878263" cy="4114800"/>
          </a:xfrm>
        </p:spPr>
        <p:txBody>
          <a:bodyPr/>
          <a:lstStyle/>
          <a:p>
            <a:r>
              <a:rPr lang="ru-RU" u="sng"/>
              <a:t>Сарафаны</a:t>
            </a:r>
            <a:r>
              <a:rPr lang="ru-RU"/>
              <a:t> до середины ХIХ века были большей частью косоклинные, распашные. </a:t>
            </a:r>
          </a:p>
        </p:txBody>
      </p:sp>
      <p:pic>
        <p:nvPicPr>
          <p:cNvPr id="76805" name="Picture 5" descr="dress3"/>
          <p:cNvPicPr>
            <a:picLocks noChangeAspect="1" noChangeArrowheads="1"/>
          </p:cNvPicPr>
          <p:nvPr/>
        </p:nvPicPr>
        <p:blipFill>
          <a:blip r:embed="rId2" cstate="print"/>
          <a:srcRect/>
          <a:stretch>
            <a:fillRect/>
          </a:stretch>
        </p:blipFill>
        <p:spPr bwMode="auto">
          <a:xfrm>
            <a:off x="2727325" y="2060575"/>
            <a:ext cx="2244725" cy="4464050"/>
          </a:xfrm>
          <a:prstGeom prst="rect">
            <a:avLst/>
          </a:prstGeom>
          <a:noFill/>
          <a:ln w="9525">
            <a:solidFill>
              <a:srgbClr val="808080"/>
            </a:solid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ru-RU" sz="3600"/>
              <a:t>Вологодский костюм </a:t>
            </a:r>
            <a:br>
              <a:rPr lang="ru-RU" sz="3600"/>
            </a:br>
            <a:r>
              <a:rPr lang="ru-RU" sz="3600"/>
              <a:t>с шелковым сарафаном </a:t>
            </a:r>
          </a:p>
        </p:txBody>
      </p:sp>
      <p:sp>
        <p:nvSpPr>
          <p:cNvPr id="22531" name="Rectangle 3"/>
          <p:cNvSpPr>
            <a:spLocks noGrp="1" noChangeArrowheads="1"/>
          </p:cNvSpPr>
          <p:nvPr>
            <p:ph type="body" idx="1"/>
          </p:nvPr>
        </p:nvSpPr>
        <p:spPr>
          <a:xfrm>
            <a:off x="1182688" y="2017713"/>
            <a:ext cx="3317875" cy="4291012"/>
          </a:xfrm>
        </p:spPr>
        <p:txBody>
          <a:bodyPr/>
          <a:lstStyle/>
          <a:p>
            <a:pPr>
              <a:lnSpc>
                <a:spcPct val="80000"/>
              </a:lnSpc>
            </a:pPr>
            <a:r>
              <a:rPr lang="ru-RU" sz="2400"/>
              <a:t>Костюм касается фигуры в основном в области плечей и таким образом скрывает строение фигуры, создавая впечатление плавности и величия. Силуэтные изображения выражают динамику формы костюма. </a:t>
            </a:r>
          </a:p>
        </p:txBody>
      </p:sp>
      <p:pic>
        <p:nvPicPr>
          <p:cNvPr id="22533" name="Picture 5" descr="R179"/>
          <p:cNvPicPr>
            <a:picLocks noChangeAspect="1" noChangeArrowheads="1"/>
          </p:cNvPicPr>
          <p:nvPr/>
        </p:nvPicPr>
        <p:blipFill>
          <a:blip r:embed="rId2" cstate="print"/>
          <a:srcRect/>
          <a:stretch>
            <a:fillRect/>
          </a:stretch>
        </p:blipFill>
        <p:spPr bwMode="auto">
          <a:xfrm>
            <a:off x="5292725" y="1916113"/>
            <a:ext cx="2563813" cy="4721225"/>
          </a:xfrm>
          <a:prstGeom prst="rect">
            <a:avLst/>
          </a:prstGeom>
          <a:noFill/>
          <a:ln w="9525">
            <a:solidFill>
              <a:srgbClr val="808080"/>
            </a:solid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150938" y="214313"/>
            <a:ext cx="7993062" cy="1462087"/>
          </a:xfrm>
        </p:spPr>
        <p:txBody>
          <a:bodyPr/>
          <a:lstStyle/>
          <a:p>
            <a:r>
              <a:rPr lang="ru-RU" sz="3600"/>
              <a:t>Вологодский костюм с сарафаном из холста с набивным рисунком </a:t>
            </a:r>
          </a:p>
        </p:txBody>
      </p:sp>
      <p:sp>
        <p:nvSpPr>
          <p:cNvPr id="67587" name="Rectangle 3"/>
          <p:cNvSpPr>
            <a:spLocks noGrp="1" noChangeArrowheads="1"/>
          </p:cNvSpPr>
          <p:nvPr>
            <p:ph type="body" idx="1"/>
          </p:nvPr>
        </p:nvSpPr>
        <p:spPr>
          <a:xfrm>
            <a:off x="1182688" y="2017713"/>
            <a:ext cx="4973637" cy="4114800"/>
          </a:xfrm>
        </p:spPr>
        <p:txBody>
          <a:bodyPr/>
          <a:lstStyle/>
          <a:p>
            <a:pPr>
              <a:lnSpc>
                <a:spcPct val="90000"/>
              </a:lnSpc>
            </a:pPr>
            <a:r>
              <a:rPr lang="ru-RU" sz="2400"/>
              <a:t>Кокошник и обувь в соединении с одеждой составляют единую замкнутую систему русского народного северного костюма, который дополнялся платком из белого домотканого холста с красным орнаментом, одеваемым поверх кокошника.</a:t>
            </a:r>
          </a:p>
        </p:txBody>
      </p:sp>
      <p:pic>
        <p:nvPicPr>
          <p:cNvPr id="67589" name="Picture 5" descr="R180"/>
          <p:cNvPicPr>
            <a:picLocks noChangeAspect="1" noChangeArrowheads="1"/>
          </p:cNvPicPr>
          <p:nvPr/>
        </p:nvPicPr>
        <p:blipFill>
          <a:blip r:embed="rId2" cstate="print"/>
          <a:srcRect/>
          <a:stretch>
            <a:fillRect/>
          </a:stretch>
        </p:blipFill>
        <p:spPr bwMode="auto">
          <a:xfrm>
            <a:off x="6948488" y="1844675"/>
            <a:ext cx="1676400" cy="4822825"/>
          </a:xfrm>
          <a:prstGeom prst="rect">
            <a:avLst/>
          </a:prstGeom>
          <a:noFill/>
          <a:ln w="9525">
            <a:solidFill>
              <a:srgbClr val="808080"/>
            </a:solid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ru-RU"/>
              <a:t>Сарафан</a:t>
            </a:r>
          </a:p>
        </p:txBody>
      </p:sp>
      <p:sp>
        <p:nvSpPr>
          <p:cNvPr id="79875" name="Rectangle 3"/>
          <p:cNvSpPr>
            <a:spLocks noGrp="1" noChangeArrowheads="1"/>
          </p:cNvSpPr>
          <p:nvPr>
            <p:ph type="body" idx="1"/>
          </p:nvPr>
        </p:nvSpPr>
        <p:spPr>
          <a:xfrm>
            <a:off x="5076825" y="2017713"/>
            <a:ext cx="3878263" cy="4114800"/>
          </a:xfrm>
        </p:spPr>
        <p:txBody>
          <a:bodyPr/>
          <a:lstStyle/>
          <a:p>
            <a:pPr>
              <a:lnSpc>
                <a:spcPct val="80000"/>
              </a:lnSpc>
            </a:pPr>
            <a:r>
              <a:rPr lang="ru-RU" sz="2000"/>
              <a:t>Наиболее распространенным был сарафан со швом посередине переда, отделанным узорными лентами, мишурным кружевом и вертикальным рядом медных и оловянных пуговиц. Такой сарафан имел силуэт усеченного конуса с большим расширением книзу (до 6 м), придающий фигуре стройность.</a:t>
            </a:r>
            <a:br>
              <a:rPr lang="ru-RU" sz="2000"/>
            </a:br>
            <a:endParaRPr lang="ru-RU" sz="2000"/>
          </a:p>
        </p:txBody>
      </p:sp>
      <p:pic>
        <p:nvPicPr>
          <p:cNvPr id="79877" name="Picture 5" descr="Русский народный крестьянский костюм"/>
          <p:cNvPicPr>
            <a:picLocks noChangeAspect="1" noChangeArrowheads="1"/>
          </p:cNvPicPr>
          <p:nvPr/>
        </p:nvPicPr>
        <p:blipFill>
          <a:blip r:embed="rId2" cstate="print"/>
          <a:srcRect/>
          <a:stretch>
            <a:fillRect/>
          </a:stretch>
        </p:blipFill>
        <p:spPr bwMode="auto">
          <a:xfrm>
            <a:off x="1733550" y="1989138"/>
            <a:ext cx="3303588" cy="4608512"/>
          </a:xfrm>
          <a:prstGeom prst="rect">
            <a:avLst/>
          </a:prstGeom>
          <a:noFill/>
          <a:ln w="9525">
            <a:solidFill>
              <a:srgbClr val="808080"/>
            </a:solid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ru-RU"/>
              <a:t>Костюм крестьянки Орловской губернии: </a:t>
            </a:r>
          </a:p>
        </p:txBody>
      </p:sp>
      <p:sp>
        <p:nvSpPr>
          <p:cNvPr id="80899" name="Rectangle 3"/>
          <p:cNvSpPr>
            <a:spLocks noGrp="1" noChangeArrowheads="1"/>
          </p:cNvSpPr>
          <p:nvPr>
            <p:ph type="body" idx="1"/>
          </p:nvPr>
        </p:nvSpPr>
        <p:spPr>
          <a:xfrm>
            <a:off x="5003800" y="2017713"/>
            <a:ext cx="3951288" cy="4114800"/>
          </a:xfrm>
        </p:spPr>
        <p:txBody>
          <a:bodyPr/>
          <a:lstStyle/>
          <a:p>
            <a:pPr>
              <a:lnSpc>
                <a:spcPct val="90000"/>
              </a:lnSpc>
            </a:pPr>
            <a:r>
              <a:rPr lang="ru-RU" sz="2400"/>
              <a:t>домотканая холщовая рубаха со сплошь вышитыми узорными рукавами; богато украшенный передник-занавеска; синяя клетчатая понева с цветными нашивками и узорной тесьмой по подолу; головной убор — «сорока» с платком сверху. </a:t>
            </a:r>
          </a:p>
        </p:txBody>
      </p:sp>
      <p:pic>
        <p:nvPicPr>
          <p:cNvPr id="80901" name="Picture 5" descr="Русский народный крестьянский костюм"/>
          <p:cNvPicPr>
            <a:picLocks noChangeAspect="1" noChangeArrowheads="1"/>
          </p:cNvPicPr>
          <p:nvPr/>
        </p:nvPicPr>
        <p:blipFill>
          <a:blip r:embed="rId2" cstate="print"/>
          <a:srcRect/>
          <a:stretch>
            <a:fillRect/>
          </a:stretch>
        </p:blipFill>
        <p:spPr bwMode="auto">
          <a:xfrm>
            <a:off x="1187450" y="2133600"/>
            <a:ext cx="3560763" cy="3525838"/>
          </a:xfrm>
          <a:prstGeom prst="rect">
            <a:avLst/>
          </a:prstGeom>
          <a:noFill/>
          <a:ln w="9525">
            <a:solidFill>
              <a:srgbClr val="808080"/>
            </a:solid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ru-RU"/>
              <a:t>Юбка - понева</a:t>
            </a:r>
          </a:p>
        </p:txBody>
      </p:sp>
      <p:sp>
        <p:nvSpPr>
          <p:cNvPr id="81923" name="Rectangle 3"/>
          <p:cNvSpPr>
            <a:spLocks noGrp="1" noChangeArrowheads="1"/>
          </p:cNvSpPr>
          <p:nvPr>
            <p:ph type="body" idx="1"/>
          </p:nvPr>
        </p:nvSpPr>
        <p:spPr>
          <a:xfrm>
            <a:off x="4932363" y="2017713"/>
            <a:ext cx="4022725" cy="4114800"/>
          </a:xfrm>
        </p:spPr>
        <p:txBody>
          <a:bodyPr/>
          <a:lstStyle/>
          <a:p>
            <a:pPr>
              <a:lnSpc>
                <a:spcPct val="80000"/>
              </a:lnSpc>
            </a:pPr>
            <a:r>
              <a:rPr lang="ru-RU" sz="2800"/>
              <a:t>По конструкции понева представляет собой три — пять полотнищ ткани, сшитых по кромке. Верхний край широко подогнут для вздержки шнурка (гашника), укрепляемого на талии. </a:t>
            </a:r>
          </a:p>
        </p:txBody>
      </p:sp>
      <p:pic>
        <p:nvPicPr>
          <p:cNvPr id="81925" name="Picture 5" descr="Русский народный крестьянский костюм"/>
          <p:cNvPicPr>
            <a:picLocks noChangeAspect="1" noChangeArrowheads="1"/>
          </p:cNvPicPr>
          <p:nvPr/>
        </p:nvPicPr>
        <p:blipFill>
          <a:blip r:embed="rId2" cstate="print"/>
          <a:srcRect/>
          <a:stretch>
            <a:fillRect/>
          </a:stretch>
        </p:blipFill>
        <p:spPr bwMode="auto">
          <a:xfrm>
            <a:off x="1647825" y="2060575"/>
            <a:ext cx="3219450" cy="4537075"/>
          </a:xfrm>
          <a:prstGeom prst="rect">
            <a:avLst/>
          </a:prstGeom>
          <a:noFill/>
          <a:ln w="9525">
            <a:solidFill>
              <a:srgbClr val="808080"/>
            </a:solidFill>
            <a:miter lim="800000"/>
            <a:headEnd/>
            <a:tailEnd/>
          </a:ln>
        </p:spPr>
      </p:pic>
    </p:spTree>
  </p:cSld>
  <p:clrMapOvr>
    <a:masterClrMapping/>
  </p:clrMapOvr>
</p:sld>
</file>

<file path=ppt/theme/theme1.xml><?xml version="1.0" encoding="utf-8"?>
<a:theme xmlns:a="http://schemas.openxmlformats.org/drawingml/2006/main" name="Палитра">
  <a:themeElements>
    <a:clrScheme name="Палитра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Палитра">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алитра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Палитра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Палитра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Палитра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Палитра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Палитра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Blends</Template>
  <TotalTime>100</TotalTime>
  <Words>585</Words>
  <Application>Microsoft Office PowerPoint</Application>
  <PresentationFormat>Экран (4:3)</PresentationFormat>
  <Paragraphs>42</Paragraphs>
  <Slides>20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20</vt:i4>
      </vt:variant>
    </vt:vector>
  </HeadingPairs>
  <TitlesOfParts>
    <vt:vector size="24" baseType="lpstr">
      <vt:lpstr>Arial</vt:lpstr>
      <vt:lpstr>Tahoma</vt:lpstr>
      <vt:lpstr>Wingdings</vt:lpstr>
      <vt:lpstr>Палитра</vt:lpstr>
      <vt:lpstr>Русский народный костюм </vt:lpstr>
      <vt:lpstr>Орнамент</vt:lpstr>
      <vt:lpstr>Женский костюм</vt:lpstr>
      <vt:lpstr>Сарафаны</vt:lpstr>
      <vt:lpstr>Вологодский костюм  с шелковым сарафаном </vt:lpstr>
      <vt:lpstr>Вологодский костюм с сарафаном из холста с набивным рисунком </vt:lpstr>
      <vt:lpstr>Сарафан</vt:lpstr>
      <vt:lpstr>Костюм крестьянки Орловской губернии: </vt:lpstr>
      <vt:lpstr>Юбка - понева</vt:lpstr>
      <vt:lpstr>Юбка - понева</vt:lpstr>
      <vt:lpstr>Кокошник</vt:lpstr>
      <vt:lpstr>Рубахи</vt:lpstr>
      <vt:lpstr>Рубахи</vt:lpstr>
      <vt:lpstr>Мужская рубаха</vt:lpstr>
      <vt:lpstr>Ткани, цвет, орнамент </vt:lpstr>
      <vt:lpstr>Обувь</vt:lpstr>
      <vt:lpstr>Мужской костюм</vt:lpstr>
      <vt:lpstr>Зипун</vt:lpstr>
      <vt:lpstr>Шуба</vt:lpstr>
      <vt:lpstr>Пример</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Вологодский народный костюм </dc:title>
  <dc:creator>svg</dc:creator>
  <cp:lastModifiedBy>Admin</cp:lastModifiedBy>
  <cp:revision>27</cp:revision>
  <dcterms:created xsi:type="dcterms:W3CDTF">2008-11-15T07:38:11Z</dcterms:created>
  <dcterms:modified xsi:type="dcterms:W3CDTF">2010-10-07T02:04:21Z</dcterms:modified>
</cp:coreProperties>
</file>