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9" r:id="rId2"/>
    <p:sldId id="258" r:id="rId3"/>
    <p:sldId id="256" r:id="rId4"/>
    <p:sldId id="257" r:id="rId5"/>
    <p:sldId id="260" r:id="rId6"/>
    <p:sldId id="261"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6" d="100"/>
          <a:sy n="46" d="100"/>
        </p:scale>
        <p:origin x="-1310" y="-8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5B106E36-FD25-4E2D-B0AA-010F637433A0}" type="datetimeFigureOut">
              <a:rPr lang="ru-RU" smtClean="0"/>
              <a:pPr/>
              <a:t>01.11.2015</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725C68B6-61C2-468F-89AB-4B9F7531AA68}" type="slidenum">
              <a:rPr lang="ru-RU" smtClean="0"/>
              <a:pPr/>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01.11.2015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01.11.2015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01.11.2015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01.11.2015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01.11.2015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01.11.2015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01.11.2015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01.11.2015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01.11.2015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01.11.2015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5B106E36-FD25-4E2D-B0AA-010F637433A0}" type="datetimeFigureOut">
              <a:rPr lang="ru-RU" smtClean="0"/>
              <a:pPr/>
              <a:t>01.11.2015</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25C68B6-61C2-468F-89AB-4B9F7531AA68}"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виталий\Desktop\ГРУППА 4\для оформления\ELNkr433r9w.jpg"/>
          <p:cNvPicPr>
            <a:picLocks noGrp="1" noChangeAspect="1" noChangeArrowheads="1"/>
          </p:cNvPicPr>
          <p:nvPr>
            <p:ph idx="4294967295"/>
          </p:nvPr>
        </p:nvPicPr>
        <p:blipFill>
          <a:blip r:embed="rId2" cstate="print"/>
          <a:srcRect/>
          <a:stretch>
            <a:fillRect/>
          </a:stretch>
        </p:blipFill>
        <p:spPr bwMode="auto">
          <a:xfrm>
            <a:off x="107950" y="0"/>
            <a:ext cx="9036050" cy="6553200"/>
          </a:xfrm>
          <a:prstGeom prst="rect">
            <a:avLst/>
          </a:prstGeom>
          <a:ln>
            <a:noFill/>
          </a:ln>
          <a:effectLst>
            <a:softEdge rad="112500"/>
          </a:effectLst>
        </p:spPr>
      </p:pic>
      <p:sp>
        <p:nvSpPr>
          <p:cNvPr id="8" name="Подзаголовок 7"/>
          <p:cNvSpPr>
            <a:spLocks noGrp="1"/>
          </p:cNvSpPr>
          <p:nvPr>
            <p:ph type="subTitle" idx="1"/>
          </p:nvPr>
        </p:nvSpPr>
        <p:spPr>
          <a:xfrm>
            <a:off x="214282" y="0"/>
            <a:ext cx="8572560" cy="928670"/>
          </a:xfrm>
        </p:spPr>
        <p:txBody>
          <a:bodyPr>
            <a:normAutofit/>
          </a:bodyPr>
          <a:lstStyle/>
          <a:p>
            <a:r>
              <a:rPr lang="tt-RU" dirty="0" smtClean="0">
                <a:solidFill>
                  <a:schemeClr val="bg1"/>
                </a:solidFill>
                <a:latin typeface="Times New Roman" pitchFamily="18" charset="0"/>
                <a:cs typeface="Times New Roman" pitchFamily="18" charset="0"/>
              </a:rPr>
              <a:t>МАДОУ </a:t>
            </a:r>
            <a:r>
              <a:rPr lang="tt-RU" dirty="0" smtClean="0">
                <a:solidFill>
                  <a:schemeClr val="bg1"/>
                </a:solidFill>
                <a:latin typeface="Times New Roman" pitchFamily="18" charset="0"/>
                <a:cs typeface="Times New Roman" pitchFamily="18" charset="0"/>
              </a:rPr>
              <a:t>“Детский сад </a:t>
            </a:r>
            <a:r>
              <a:rPr lang="tt-RU" dirty="0" smtClean="0">
                <a:solidFill>
                  <a:schemeClr val="bg1"/>
                </a:solidFill>
                <a:latin typeface="Times New Roman" pitchFamily="18" charset="0"/>
                <a:cs typeface="Times New Roman" pitchFamily="18" charset="0"/>
              </a:rPr>
              <a:t>общеразвивающего вида № 58”.</a:t>
            </a:r>
            <a:endParaRPr lang="ru-RU" dirty="0">
              <a:solidFill>
                <a:schemeClr val="bg1"/>
              </a:solidFill>
            </a:endParaRPr>
          </a:p>
        </p:txBody>
      </p:sp>
      <p:sp>
        <p:nvSpPr>
          <p:cNvPr id="6" name="Прямоугольник 5"/>
          <p:cNvSpPr/>
          <p:nvPr/>
        </p:nvSpPr>
        <p:spPr>
          <a:xfrm>
            <a:off x="357158" y="2143116"/>
            <a:ext cx="8280920" cy="2062103"/>
          </a:xfrm>
          <a:prstGeom prst="rect">
            <a:avLst/>
          </a:prstGeom>
        </p:spPr>
        <p:txBody>
          <a:bodyPr wrap="square">
            <a:spAutoFit/>
          </a:bodyPr>
          <a:lstStyle/>
          <a:p>
            <a:pPr algn="ctr"/>
            <a:r>
              <a:rPr lang="ru-RU" sz="3200" i="1" dirty="0" smtClean="0">
                <a:ln>
                  <a:solidFill>
                    <a:sysClr val="windowText" lastClr="000000"/>
                  </a:solidFill>
                </a:ln>
                <a:solidFill>
                  <a:schemeClr val="bg1"/>
                </a:solidFill>
              </a:rPr>
              <a:t>Выступление на педагогическом совете : «Сказка, как инструмент формирования элементарных математических представлений».</a:t>
            </a:r>
          </a:p>
        </p:txBody>
      </p:sp>
      <p:sp>
        <p:nvSpPr>
          <p:cNvPr id="5" name="Прямоугольник 4"/>
          <p:cNvSpPr/>
          <p:nvPr/>
        </p:nvSpPr>
        <p:spPr>
          <a:xfrm>
            <a:off x="357158" y="5929330"/>
            <a:ext cx="8280920" cy="461665"/>
          </a:xfrm>
          <a:prstGeom prst="rect">
            <a:avLst/>
          </a:prstGeom>
        </p:spPr>
        <p:txBody>
          <a:bodyPr wrap="square">
            <a:spAutoFit/>
          </a:bodyPr>
          <a:lstStyle/>
          <a:p>
            <a:pPr algn="ctr"/>
            <a:r>
              <a:rPr lang="ru-RU" sz="2400" i="1" dirty="0" smtClean="0">
                <a:ln>
                  <a:solidFill>
                    <a:sysClr val="windowText" lastClr="000000"/>
                  </a:solidFill>
                </a:ln>
                <a:solidFill>
                  <a:schemeClr val="bg1"/>
                </a:solidFill>
              </a:rPr>
              <a:t>Декабрь 2013 год</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371600" y="764704"/>
            <a:ext cx="6400800" cy="4874096"/>
          </a:xfrm>
        </p:spPr>
        <p:txBody>
          <a:bodyPr>
            <a:normAutofit/>
          </a:bodyPr>
          <a:lstStyle/>
          <a:p>
            <a:endParaRPr lang="ru-RU" dirty="0">
              <a:solidFill>
                <a:sysClr val="windowText" lastClr="000000"/>
              </a:solidFill>
            </a:endParaRPr>
          </a:p>
        </p:txBody>
      </p:sp>
      <p:pic>
        <p:nvPicPr>
          <p:cNvPr id="2050" name="Picture 2" descr="C:\Users\виталий\Desktop\ГРУППА 4\для оформления\vs62VsjLOnA.jpg"/>
          <p:cNvPicPr>
            <a:picLocks noChangeAspect="1" noChangeArrowheads="1"/>
          </p:cNvPicPr>
          <p:nvPr/>
        </p:nvPicPr>
        <p:blipFill>
          <a:blip r:embed="rId2" cstate="print"/>
          <a:srcRect/>
          <a:stretch>
            <a:fillRect/>
          </a:stretch>
        </p:blipFill>
        <p:spPr bwMode="auto">
          <a:xfrm>
            <a:off x="107504" y="116632"/>
            <a:ext cx="8928992" cy="6552728"/>
          </a:xfrm>
          <a:prstGeom prst="rect">
            <a:avLst/>
          </a:prstGeom>
          <a:ln>
            <a:noFill/>
          </a:ln>
          <a:effectLst>
            <a:softEdge rad="112500"/>
          </a:effectLst>
        </p:spPr>
      </p:pic>
      <p:sp>
        <p:nvSpPr>
          <p:cNvPr id="5" name="Прямоугольник 4"/>
          <p:cNvSpPr/>
          <p:nvPr/>
        </p:nvSpPr>
        <p:spPr>
          <a:xfrm>
            <a:off x="467544" y="260648"/>
            <a:ext cx="8280920" cy="2954655"/>
          </a:xfrm>
          <a:prstGeom prst="rect">
            <a:avLst/>
          </a:prstGeom>
        </p:spPr>
        <p:txBody>
          <a:bodyPr wrap="square">
            <a:spAutoFit/>
          </a:bodyPr>
          <a:lstStyle/>
          <a:p>
            <a:r>
              <a:rPr lang="ru-RU" sz="2800" b="1" dirty="0" smtClean="0">
                <a:ln w="12700">
                  <a:solidFill>
                    <a:srgbClr val="FF0000"/>
                  </a:solidFill>
                  <a:prstDash val="solid"/>
                </a:ln>
                <a:solidFill>
                  <a:sysClr val="windowText" lastClr="000000"/>
                </a:solidFill>
                <a:effectLst>
                  <a:outerShdw blurRad="41275" dist="20320" dir="1800000" algn="tl" rotWithShape="0">
                    <a:srgbClr val="000000">
                      <a:alpha val="40000"/>
                    </a:srgbClr>
                  </a:outerShdw>
                </a:effectLst>
              </a:rPr>
              <a:t>«Сказка выполняет важнейшую роль в развитии воображения – способности, без которой невозможна ни умственная деятельность ребёнка в период школьного обучения, ни любая творческая деятельность взрослого» </a:t>
            </a:r>
          </a:p>
          <a:p>
            <a:r>
              <a:rPr lang="ru-RU" sz="2800" b="1" dirty="0" smtClean="0">
                <a:ln w="12700">
                  <a:solidFill>
                    <a:srgbClr val="FF0000"/>
                  </a:solidFill>
                  <a:prstDash val="solid"/>
                </a:ln>
                <a:solidFill>
                  <a:sysClr val="windowText" lastClr="000000"/>
                </a:solidFill>
                <a:effectLst>
                  <a:outerShdw blurRad="41275" dist="20320" dir="1800000" algn="tl" rotWithShape="0">
                    <a:srgbClr val="000000">
                      <a:alpha val="40000"/>
                    </a:srgbClr>
                  </a:outerShdw>
                </a:effectLst>
              </a:rPr>
              <a:t>                                                             А.В. Запорожец</a:t>
            </a:r>
          </a:p>
          <a:p>
            <a:endParaRPr lang="ru-RU" dirty="0">
              <a:solidFill>
                <a:sysClr val="windowText" lastClr="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виталий\Desktop\ГРУППА 4\для оформления\C_poEhbWLJQ.jpg"/>
          <p:cNvPicPr>
            <a:picLocks noChangeAspect="1" noChangeArrowheads="1"/>
          </p:cNvPicPr>
          <p:nvPr/>
        </p:nvPicPr>
        <p:blipFill>
          <a:blip r:embed="rId2" cstate="print"/>
          <a:srcRect/>
          <a:stretch>
            <a:fillRect/>
          </a:stretch>
        </p:blipFill>
        <p:spPr bwMode="auto">
          <a:xfrm>
            <a:off x="179512" y="116632"/>
            <a:ext cx="8712968" cy="6552728"/>
          </a:xfrm>
          <a:prstGeom prst="rect">
            <a:avLst/>
          </a:prstGeom>
          <a:ln>
            <a:noFill/>
          </a:ln>
          <a:effectLst>
            <a:softEdge rad="112500"/>
          </a:effectLst>
        </p:spPr>
      </p:pic>
      <p:sp>
        <p:nvSpPr>
          <p:cNvPr id="3" name="Подзаголовок 2"/>
          <p:cNvSpPr>
            <a:spLocks noGrp="1"/>
          </p:cNvSpPr>
          <p:nvPr>
            <p:ph type="subTitle" idx="1"/>
          </p:nvPr>
        </p:nvSpPr>
        <p:spPr>
          <a:xfrm>
            <a:off x="683568" y="476672"/>
            <a:ext cx="7632848" cy="5616624"/>
          </a:xfrm>
        </p:spPr>
        <p:txBody>
          <a:bodyPr>
            <a:noAutofit/>
          </a:bodyPr>
          <a:lstStyle/>
          <a:p>
            <a:pPr indent="358775" algn="just">
              <a:lnSpc>
                <a:spcPct val="150000"/>
              </a:lnSpc>
            </a:pPr>
            <a:r>
              <a:rPr lang="ru-RU" sz="1600" b="1" dirty="0" smtClean="0">
                <a:solidFill>
                  <a:schemeClr val="bg1"/>
                </a:solidFill>
              </a:rPr>
              <a:t>Математика является мощным фактором интеллектуального развития ребёнка, формирования его познавательных и творческих способностей. Её изучение способствует развитию мышления, памяти, речи, воображения, эмоций; формирует волевые качества, творческий потенциал личности. От эффективности математического развития ребёнка в дошкольном возрасте зависит в дальнейшем успешность обучения математике в начальной школе.</a:t>
            </a:r>
          </a:p>
          <a:p>
            <a:pPr indent="358775" algn="just">
              <a:lnSpc>
                <a:spcPct val="150000"/>
              </a:lnSpc>
            </a:pPr>
            <a:r>
              <a:rPr lang="ru-RU" sz="1600" b="1" dirty="0" smtClean="0">
                <a:solidFill>
                  <a:schemeClr val="bg1"/>
                </a:solidFill>
              </a:rPr>
              <a:t>Одним из основных принципов обучения детей основам математики является наглядность. Когда ребёнок видит, ощущает, щупает предмет, обучать его математике значительно легче. Практика показывает, что на успешность усвоения материала влияет также содержание предлагаемого материала и форма подачи, которая способна вызвать заинтересованность и познавательную активность детей. Чем любит заниматься ребёнок больше всего? Играть и слушать сказки.</a:t>
            </a:r>
          </a:p>
          <a:p>
            <a:pPr indent="358775">
              <a:lnSpc>
                <a:spcPct val="150000"/>
              </a:lnSpc>
            </a:pPr>
            <a:endParaRPr lang="ru-RU" sz="1400" b="1"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виталий\Desktop\ГРУППА 4\для оформления\C_poEhbWLJQ.jpg"/>
          <p:cNvPicPr>
            <a:picLocks noChangeAspect="1" noChangeArrowheads="1"/>
          </p:cNvPicPr>
          <p:nvPr/>
        </p:nvPicPr>
        <p:blipFill>
          <a:blip r:embed="rId2" cstate="print"/>
          <a:srcRect/>
          <a:stretch>
            <a:fillRect/>
          </a:stretch>
        </p:blipFill>
        <p:spPr bwMode="auto">
          <a:xfrm>
            <a:off x="179512" y="116632"/>
            <a:ext cx="8712968" cy="6552728"/>
          </a:xfrm>
          <a:prstGeom prst="rect">
            <a:avLst/>
          </a:prstGeom>
          <a:ln>
            <a:noFill/>
          </a:ln>
          <a:effectLst>
            <a:softEdge rad="112500"/>
          </a:effectLst>
        </p:spPr>
      </p:pic>
      <p:sp>
        <p:nvSpPr>
          <p:cNvPr id="3" name="Содержимое 2"/>
          <p:cNvSpPr>
            <a:spLocks noGrp="1"/>
          </p:cNvSpPr>
          <p:nvPr>
            <p:ph idx="1"/>
          </p:nvPr>
        </p:nvSpPr>
        <p:spPr>
          <a:xfrm>
            <a:off x="457200" y="548680"/>
            <a:ext cx="8229600" cy="5577483"/>
          </a:xfrm>
        </p:spPr>
        <p:txBody>
          <a:bodyPr>
            <a:normAutofit/>
          </a:bodyPr>
          <a:lstStyle/>
          <a:p>
            <a:pPr marL="0" indent="447675" algn="just">
              <a:lnSpc>
                <a:spcPct val="150000"/>
              </a:lnSpc>
              <a:buNone/>
            </a:pPr>
            <a:r>
              <a:rPr lang="ru-RU" sz="1600" b="1" dirty="0" smtClean="0">
                <a:solidFill>
                  <a:schemeClr val="bg1"/>
                </a:solidFill>
                <a:latin typeface="Times New Roman" pitchFamily="18" charset="0"/>
                <a:cs typeface="Times New Roman" pitchFamily="18" charset="0"/>
              </a:rPr>
              <a:t>Практика дошкольного воспитания показала, что на успешность обучения детей, влияет не только содержание предлагаемого материала, но также форма подачи, которая способна вызвать заинтересованность детей и познавательную активность. </a:t>
            </a:r>
          </a:p>
          <a:p>
            <a:pPr marL="0" indent="447675" algn="just">
              <a:lnSpc>
                <a:spcPct val="150000"/>
              </a:lnSpc>
              <a:buNone/>
            </a:pPr>
            <a:r>
              <a:rPr lang="ru-RU" sz="1600" b="1" dirty="0" smtClean="0">
                <a:solidFill>
                  <a:schemeClr val="bg1"/>
                </a:solidFill>
                <a:latin typeface="Times New Roman" pitchFamily="18" charset="0"/>
                <a:cs typeface="Times New Roman" pitchFamily="18" charset="0"/>
              </a:rPr>
              <a:t>Такая организация непосредственно образовательной деятельности, свободной деятельности детей способствует тому, что ребенок из пассивного, бездеятельного наблюдателя превращается в активного участника, происходит отход от застывших школьно-урочных форм обучения и поиск разнообразных вариантов организации воспитательно-образовательного процесса, что способствует созданию устойчивой положительной мотивации у дошкольников к изучению математики.</a:t>
            </a:r>
          </a:p>
          <a:p>
            <a:pPr marL="0" indent="447675" algn="just">
              <a:lnSpc>
                <a:spcPct val="150000"/>
              </a:lnSpc>
              <a:buNone/>
            </a:pPr>
            <a:r>
              <a:rPr lang="ru-RU" sz="1600" b="1" dirty="0" smtClean="0">
                <a:solidFill>
                  <a:schemeClr val="bg1"/>
                </a:solidFill>
                <a:latin typeface="Times New Roman" pitchFamily="18" charset="0"/>
                <a:cs typeface="Times New Roman" pitchFamily="18" charset="0"/>
              </a:rPr>
              <a:t>Дети находят глубокое удовлетворение в том, что их мысль живёт в мире сказочных образов. И, возможности влияния сказочных сюжетов на процесс воспитания и обучения в дошкольном детстве сейчас наиболее актуальны, так как сказка способствует органичному вхождению ребенка в мир математики.</a:t>
            </a:r>
          </a:p>
          <a:p>
            <a:pPr marL="0" indent="447675" algn="just">
              <a:buNone/>
            </a:pPr>
            <a:endParaRPr lang="ru-RU" sz="1400" dirty="0" smtClean="0">
              <a:solidFill>
                <a:schemeClr val="bg1"/>
              </a:solidFill>
              <a:latin typeface="Times New Roman" pitchFamily="18" charset="0"/>
              <a:cs typeface="Times New Roman" pitchFamily="18" charset="0"/>
            </a:endParaRPr>
          </a:p>
          <a:p>
            <a:endParaRPr lang="ru-RU" dirty="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виталий\Desktop\ГРУППА 4\для оформления\C_poEhbWLJQ.jpg"/>
          <p:cNvPicPr>
            <a:picLocks noChangeAspect="1" noChangeArrowheads="1"/>
          </p:cNvPicPr>
          <p:nvPr/>
        </p:nvPicPr>
        <p:blipFill>
          <a:blip r:embed="rId2" cstate="print"/>
          <a:srcRect/>
          <a:stretch>
            <a:fillRect/>
          </a:stretch>
        </p:blipFill>
        <p:spPr bwMode="auto">
          <a:xfrm>
            <a:off x="179512" y="116632"/>
            <a:ext cx="8712968" cy="6552728"/>
          </a:xfrm>
          <a:prstGeom prst="rect">
            <a:avLst/>
          </a:prstGeom>
          <a:ln>
            <a:noFill/>
          </a:ln>
          <a:effectLst>
            <a:softEdge rad="112500"/>
          </a:effectLst>
        </p:spPr>
      </p:pic>
      <p:sp>
        <p:nvSpPr>
          <p:cNvPr id="6" name="Содержимое 5"/>
          <p:cNvSpPr>
            <a:spLocks noGrp="1"/>
          </p:cNvSpPr>
          <p:nvPr>
            <p:ph idx="1"/>
          </p:nvPr>
        </p:nvSpPr>
        <p:spPr>
          <a:xfrm>
            <a:off x="457200" y="620688"/>
            <a:ext cx="8229600" cy="5688672"/>
          </a:xfrm>
        </p:spPr>
        <p:txBody>
          <a:bodyPr>
            <a:normAutofit/>
          </a:bodyPr>
          <a:lstStyle/>
          <a:p>
            <a:pPr marL="88900" indent="269875" algn="just">
              <a:lnSpc>
                <a:spcPct val="150000"/>
              </a:lnSpc>
              <a:buNone/>
            </a:pPr>
            <a:r>
              <a:rPr lang="ru-RU" sz="1600" dirty="0" smtClean="0">
                <a:solidFill>
                  <a:schemeClr val="bg1"/>
                </a:solidFill>
              </a:rPr>
              <a:t>Народные и авторские сказки, которые дети уже, наверное, знают наизусть – это бесценные помощники в обучении детей математике. В любой из них целая уйма всевозможных математических ситуаций. Например: в русской народной сказке «Колобок» дети знакомятся с порядковым счётом. Сказки «Теремок» и «Репка» помогут запомнить не только количественный и порядковый счет, но и основы арифметики (присчитывание по единице). </a:t>
            </a:r>
          </a:p>
          <a:p>
            <a:pPr marL="88900" indent="269875" algn="just">
              <a:lnSpc>
                <a:spcPct val="150000"/>
              </a:lnSpc>
              <a:buNone/>
            </a:pPr>
            <a:r>
              <a:rPr lang="ru-RU" sz="1600" dirty="0" smtClean="0">
                <a:solidFill>
                  <a:schemeClr val="bg1"/>
                </a:solidFill>
              </a:rPr>
              <a:t>Мы предлагаем детям поиграть в сказку, стать ее непосредственными участниками, используя приём «вхождения в сказку». Ведь там, где находится место сказке, всегда царит хорошее настроение, положительные эмоции, что способствует лучшему усвоению трудного математического материала. </a:t>
            </a:r>
          </a:p>
          <a:p>
            <a:pPr marL="0" indent="358775" algn="just">
              <a:lnSpc>
                <a:spcPct val="150000"/>
              </a:lnSpc>
              <a:buNone/>
            </a:pPr>
            <a:r>
              <a:rPr lang="ru-RU" sz="1600" dirty="0" smtClean="0">
                <a:solidFill>
                  <a:schemeClr val="bg1"/>
                </a:solidFill>
              </a:rPr>
              <a:t>Роль взрослого – поддержать интерес детей. Обучая маленького ребёнка в процессе игры в сказку, мы стремимся к тому, чтобы радость от игровой деятельности перешла в радость учения.</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виталий\Desktop\ГРУППА 4\для оформления\C_poEhbWLJQ.jpg"/>
          <p:cNvPicPr>
            <a:picLocks noChangeAspect="1" noChangeArrowheads="1"/>
          </p:cNvPicPr>
          <p:nvPr/>
        </p:nvPicPr>
        <p:blipFill>
          <a:blip r:embed="rId2" cstate="print"/>
          <a:srcRect/>
          <a:stretch>
            <a:fillRect/>
          </a:stretch>
        </p:blipFill>
        <p:spPr bwMode="auto">
          <a:xfrm>
            <a:off x="179512" y="116632"/>
            <a:ext cx="8712968" cy="6552728"/>
          </a:xfrm>
          <a:prstGeom prst="rect">
            <a:avLst/>
          </a:prstGeom>
          <a:ln>
            <a:noFill/>
          </a:ln>
          <a:effectLst>
            <a:softEdge rad="112500"/>
          </a:effectLst>
        </p:spPr>
      </p:pic>
      <p:sp>
        <p:nvSpPr>
          <p:cNvPr id="7" name="Прямоугольник 6"/>
          <p:cNvSpPr/>
          <p:nvPr/>
        </p:nvSpPr>
        <p:spPr>
          <a:xfrm>
            <a:off x="539552" y="612845"/>
            <a:ext cx="7992888" cy="3372077"/>
          </a:xfrm>
          <a:prstGeom prst="rect">
            <a:avLst/>
          </a:prstGeom>
        </p:spPr>
        <p:txBody>
          <a:bodyPr wrap="square">
            <a:spAutoFit/>
          </a:bodyPr>
          <a:lstStyle/>
          <a:p>
            <a:pPr indent="358775" algn="just">
              <a:lnSpc>
                <a:spcPct val="150000"/>
              </a:lnSpc>
            </a:pPr>
            <a:r>
              <a:rPr lang="ru-RU" sz="1600" dirty="0" smtClean="0">
                <a:solidFill>
                  <a:schemeClr val="bg1"/>
                </a:solidFill>
              </a:rPr>
              <a:t>Сказка для ребенка – это не просто вымысел, фантазия, это – особая реальность. В простых историях о хитрой лисе и доверчивом волке, </a:t>
            </a:r>
            <a:r>
              <a:rPr lang="ru-RU" sz="1600" dirty="0" err="1" smtClean="0">
                <a:solidFill>
                  <a:schemeClr val="bg1"/>
                </a:solidFill>
              </a:rPr>
              <a:t>дурачке</a:t>
            </a:r>
            <a:r>
              <a:rPr lang="ru-RU" sz="1600" dirty="0" smtClean="0">
                <a:solidFill>
                  <a:schemeClr val="bg1"/>
                </a:solidFill>
              </a:rPr>
              <a:t> Емеле и царевне </a:t>
            </a:r>
            <a:r>
              <a:rPr lang="ru-RU" sz="1600" dirty="0" err="1" smtClean="0">
                <a:solidFill>
                  <a:schemeClr val="bg1"/>
                </a:solidFill>
              </a:rPr>
              <a:t>Несмеяне</a:t>
            </a:r>
            <a:r>
              <a:rPr lang="ru-RU" sz="1600" dirty="0" smtClean="0">
                <a:solidFill>
                  <a:schemeClr val="bg1"/>
                </a:solidFill>
              </a:rPr>
              <a:t>, о злом кощее и бесстрашном добром молодце нас привлекает неистощимость выдумки, мудрость жизненных наблюдений. Сказка позволяет приобщить детей к духовной культуре своего народа и обогатить знаниями об истории своей Родины. В.А. Сухомлинский говорил, что есть нечто близкое между игрой и сказкой, что только человек умеет создавать сказки; и, может быть, он больше всего человек, когда слушает сказку, сочиняет или вспоминает ее. Сказки зовут к преобразованию мира, созиданию на началах человечности и красоты, осуждая зло, насилие, разрушение, разбой.</a:t>
            </a:r>
          </a:p>
        </p:txBody>
      </p:sp>
      <p:sp>
        <p:nvSpPr>
          <p:cNvPr id="4" name="Содержимое 3"/>
          <p:cNvSpPr>
            <a:spLocks noGrp="1"/>
          </p:cNvSpPr>
          <p:nvPr>
            <p:ph idx="1"/>
          </p:nvPr>
        </p:nvSpPr>
        <p:spPr/>
        <p:txBody>
          <a:bodyPr/>
          <a:lstStyle/>
          <a:p>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TotalTime>
  <Words>507</Words>
  <Application>Microsoft Office PowerPoint</Application>
  <PresentationFormat>Экран (4:3)</PresentationFormat>
  <Paragraphs>14</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Апекс</vt:lpstr>
      <vt:lpstr>Слайд 1</vt:lpstr>
      <vt:lpstr>Слайд 2</vt:lpstr>
      <vt:lpstr>Слайд 3</vt:lpstr>
      <vt:lpstr>Слайд 4</vt:lpstr>
      <vt:lpstr>Слайд 5</vt:lpstr>
      <vt:lpstr>Слайд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виталий</dc:creator>
  <cp:lastModifiedBy>методист</cp:lastModifiedBy>
  <cp:revision>8</cp:revision>
  <dcterms:created xsi:type="dcterms:W3CDTF">2013-12-12T04:52:28Z</dcterms:created>
  <dcterms:modified xsi:type="dcterms:W3CDTF">2015-11-01T12:27:11Z</dcterms:modified>
</cp:coreProperties>
</file>