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8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9A86EB02-99E6-4832-85CE-14C807321D59}" type="presOf" srcId="{832B8C87-51C2-47B0-8FD4-8AF8A21BC442}" destId="{E1E194AE-EA24-43A0-9851-BDC8239A95BF}" srcOrd="0" destOrd="0" presId="urn:microsoft.com/office/officeart/2005/8/layout/vList6"/>
    <dgm:cxn modelId="{C4A0F030-014A-4E36-AD68-4E58B42FD887}" type="presOf" srcId="{AC5491D6-FC31-4FAD-A83C-9F02B0EE9ACE}" destId="{C09DE736-C655-4EC2-B278-CF97F0259823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FFECD267-D6C1-4E87-AC7F-16F600C31354}" type="presOf" srcId="{7EF84FDD-C749-4CEF-BE47-29BAC931A8C7}" destId="{49221B50-B010-4910-A37C-5B4443738082}" srcOrd="0" destOrd="1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E4A670C4-0875-4E8E-A9A5-AAE1B54C7F1B}" type="presOf" srcId="{6B921E0A-ACB7-469E-8DFE-B56AD568F37D}" destId="{49221B50-B010-4910-A37C-5B4443738082}" srcOrd="0" destOrd="2" presId="urn:microsoft.com/office/officeart/2005/8/layout/vList6"/>
    <dgm:cxn modelId="{9A7C9461-A815-4301-B65B-E620F821AA19}" type="presOf" srcId="{4C1069E4-34E0-4A19-884F-B69508B2538F}" destId="{49221B50-B010-4910-A37C-5B4443738082}" srcOrd="0" destOrd="0" presId="urn:microsoft.com/office/officeart/2005/8/layout/vList6"/>
    <dgm:cxn modelId="{E022555C-A890-4490-AB9A-CFC26DF826C7}" type="presParOf" srcId="{E1E194AE-EA24-43A0-9851-BDC8239A95BF}" destId="{1C356400-8F56-47F5-A05B-CACD0D930B12}" srcOrd="0" destOrd="0" presId="urn:microsoft.com/office/officeart/2005/8/layout/vList6"/>
    <dgm:cxn modelId="{94C019ED-BBA0-49AF-B9DC-A8A14B5A452E}" type="presParOf" srcId="{1C356400-8F56-47F5-A05B-CACD0D930B12}" destId="{C09DE736-C655-4EC2-B278-CF97F0259823}" srcOrd="0" destOrd="0" presId="urn:microsoft.com/office/officeart/2005/8/layout/vList6"/>
    <dgm:cxn modelId="{62331801-E244-4618-AE8B-1C1B7F168110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60%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</dsp:txBody>
      <dsp:txXfrm>
        <a:off x="2009980" y="621359"/>
        <a:ext cx="1404886" cy="3699227"/>
      </dsp:txXfrm>
    </dsp:sp>
    <dsp:sp modelId="{C09DE736-C655-4EC2-B278-CF97F0259823}">
      <dsp:nvSpPr>
        <dsp:cNvPr id="0" name=""/>
        <dsp:cNvSpPr/>
      </dsp:nvSpPr>
      <dsp:spPr>
        <a:xfrm>
          <a:off x="0" y="20364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8014" y="118378"/>
        <a:ext cx="1811798" cy="4677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7C7D3-C19E-4F08-B196-343F1790AF0F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9EB9-CEC3-4A64-BEEA-4C0CE14204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5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7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29EB9-CEC3-4A64-BEEA-4C0CE142049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45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FDCEE-5DBE-4EAD-A4E2-5F3E7D89807D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4F96B-61B7-4C97-A5FF-8DCA2836AF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26484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A454D-22F8-4B4A-9386-6B59E8052AE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FBFAE-2B9B-4E57-882E-AECD0C6DDAA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98380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82B4F-0871-400A-B6B3-F85C244A94FC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2CED3-1199-4391-87C7-E29ABEDD4A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3706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F44D-C1FE-4226-8351-81DD467D4E7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DF23-D539-4FAE-802B-3FCA499609B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7049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7039-E7A5-48C4-AADC-D7CD2AB2EA35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42A0-1984-4A6A-9EF0-B1F46A2BD09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6204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5B1F6-49EA-405B-8913-1FD87F433D5B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65721-2CC7-49F7-8DF4-247C6FD6582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5294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3476-AB92-4970-9BBD-11EFB0726EE9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3FDF-ED9A-416A-9DB6-506A2D9736A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86957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CAB43-A6FD-48F0-9500-BCE1F7415F0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5D26C-B245-47FF-8E42-BB426B4B46C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1677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644C9-2F2B-457C-AA4E-E549C3673C88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E6D19-0378-4304-9E3B-E357E9D14D6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3487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FFE3-E5E8-41E5-A87F-5890EA3D0D93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4F575-2319-4906-89F8-E8A6F8F2CCC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748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1F50A-D629-4549-8C0F-AA3A283DCD32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EEB01-30BA-45E9-9C6C-482D622B6C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04507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481BF-9422-4564-AB3C-72227127295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511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D54DB9-398A-4BF8-B0C3-2072F692C95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125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Муниципальное бюджетное дошкольное образовательное учреждение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детский </a:t>
            </a:r>
            <a:r>
              <a:rPr lang="ru-RU" sz="2800" dirty="0">
                <a:solidFill>
                  <a:schemeClr val="tx1"/>
                </a:solidFill>
                <a:effectLst/>
              </a:rPr>
              <a:t>сад комбинированного вида №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35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151216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Презентация для родителей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> </a:t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Ознакомление с основной образовательной программой дошкольного образовательного учреждения</a:t>
            </a: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r>
              <a:rPr lang="ru-RU" sz="2800" b="1" dirty="0">
                <a:solidFill>
                  <a:srgbClr val="7030A0"/>
                </a:solidFill>
              </a:rPr>
              <a:t/>
            </a:r>
            <a:br>
              <a:rPr lang="ru-RU" sz="2800" b="1" dirty="0">
                <a:solidFill>
                  <a:srgbClr val="7030A0"/>
                </a:solidFill>
              </a:rPr>
            </a:br>
            <a:endParaRPr lang="ru-RU" sz="28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2015 </a:t>
            </a:r>
            <a:r>
              <a:rPr lang="ru-RU" sz="2800" b="1" dirty="0">
                <a:solidFill>
                  <a:schemeClr val="tx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26897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19256" cy="568863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21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 smtClean="0">
                <a:solidFill>
                  <a:srgbClr val="1F497D"/>
                </a:solidFill>
              </a:rPr>
              <a:t>ное</a:t>
            </a:r>
            <a:r>
              <a:rPr lang="ru-RU" altLang="ru-RU" sz="2000" b="1" dirty="0" smtClean="0">
                <a:solidFill>
                  <a:srgbClr val="1F497D"/>
                </a:solidFill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</a:rPr>
              <a:t>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794B81-CE5C-4198-9602-889336190CD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1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8675C-E4C1-485B-9EAD-48251C019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347518" y="272039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РАЗДЕЛЫ ОСНОВНОЙ ОБРАЗОВАТЕЛЬНОЙ ПРОГРАММЫ ДОШКОЛЬНОГО ОБРАЗОВАНИЯ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Целевой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1. Пояснительная записка: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цели и задачи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принципы и подходы к формированию программы;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pitchFamily="34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 (общее содержание программы, обеспечивающее полноценное развитие детей)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Должны быть представлены: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б) способы и направления поддержки детской инициативы;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Организационный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описание материально-технического обеспечения Программы,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pitchFamily="34" charset="0"/>
              </a:rPr>
              <a:t>.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pitchFamily="34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ts val="300"/>
              </a:spcBef>
              <a:spcAft>
                <a:spcPct val="0"/>
              </a:spcAft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Содержание коррекционной работы и/или инклюзивного образования:</a:t>
            </a:r>
          </a:p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pitchFamily="34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571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FBFAE-2B9B-4E57-882E-AECD0C6DDAA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549275"/>
            <a:ext cx="8208912" cy="532765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>
              <a:buNone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МБДОУ </a:t>
            </a:r>
            <a:r>
              <a:rPr lang="ru-RU" sz="1800" dirty="0" smtClean="0"/>
              <a:t>№35 </a:t>
            </a:r>
            <a:r>
              <a:rPr lang="ru-RU" sz="1800" dirty="0"/>
              <a:t>одной 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>
              <a:buNone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r>
              <a:rPr lang="ru-RU" sz="1800" dirty="0"/>
              <a:t>единый подход к процессу воспитания ребёнка;</a:t>
            </a:r>
          </a:p>
          <a:p>
            <a:r>
              <a:rPr lang="ru-RU" sz="1800" dirty="0"/>
              <a:t>открытость дошкольного учреждения для родителей;</a:t>
            </a:r>
          </a:p>
          <a:p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r>
              <a:rPr lang="ru-RU" sz="1800" dirty="0"/>
              <a:t>уважение и доброжелательность друг к другу;</a:t>
            </a:r>
          </a:p>
          <a:p>
            <a:r>
              <a:rPr lang="ru-RU" sz="1800" dirty="0"/>
              <a:t>дифференцированный подход к каждой семье;</a:t>
            </a:r>
          </a:p>
          <a:p>
            <a:r>
              <a:rPr lang="ru-RU" sz="1800" dirty="0"/>
              <a:t>равно ответственность родителей и педагогов.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165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536" y="548680"/>
            <a:ext cx="8208912" cy="5607645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2400" b="1" dirty="0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  <a:endParaRPr lang="ru-RU" sz="2400" b="1" dirty="0"/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</a:rPr>
              <a:t>Самостоятельная деятельность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black"/>
                </a:solidFill>
              </a:rPr>
              <a:t>● ●</a:t>
            </a: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○</a:t>
            </a:r>
          </a:p>
          <a:p>
            <a:pPr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64" y="3500438"/>
            <a:ext cx="714380" cy="142876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82104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что </a:t>
            </a:r>
            <a:endParaRPr lang="ru-RU" sz="8800" b="1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</a:t>
            </a: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 нами!</a:t>
            </a:r>
          </a:p>
        </p:txBody>
      </p:sp>
    </p:spTree>
    <p:extLst>
      <p:ext uri="{BB962C8B-B14F-4D97-AF65-F5344CB8AC3E}">
        <p14:creationId xmlns:p14="http://schemas.microsoft.com/office/powerpoint/2010/main" val="25866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необходима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Моделью образовательной программы.</a:t>
            </a:r>
          </a:p>
          <a:p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r>
              <a:rPr lang="ru-RU" dirty="0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8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352"/>
            <a:ext cx="8137152" cy="3000286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Tx/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cs typeface="Times New Roman" pitchFamily="18" charset="0"/>
            </a:endParaRPr>
          </a:p>
          <a:p>
            <a:pPr marL="400050" lvl="1" indent="0" eaLnBrk="1" hangingPunct="1">
              <a:buFont typeface="Arial" pitchFamily="34" charset="0"/>
              <a:buChar char="•"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3DAD8-4CF8-4C50-A49C-563D602BCF7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692696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Основная общеобразовательная программа</a:t>
            </a:r>
          </a:p>
          <a:p>
            <a:pPr algn="ctr"/>
            <a:r>
              <a:rPr lang="ru-RU" sz="2400" b="1" dirty="0"/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</a:t>
            </a:r>
            <a:r>
              <a:rPr lang="ru-RU" sz="2400" b="1" dirty="0" err="1"/>
              <a:t>воспитательно</a:t>
            </a:r>
            <a:r>
              <a:rPr lang="ru-RU" sz="2400" b="1" dirty="0"/>
              <a:t>-образовательного процесса, характер оказываемых образовательных</a:t>
            </a:r>
            <a:br>
              <a:rPr lang="ru-RU" sz="2400" b="1" dirty="0"/>
            </a:br>
            <a:r>
              <a:rPr lang="ru-RU" sz="2400" b="1" dirty="0"/>
              <a:t>и медицинских услуг</a:t>
            </a:r>
          </a:p>
        </p:txBody>
      </p:sp>
    </p:spTree>
    <p:extLst>
      <p:ext uri="{BB962C8B-B14F-4D97-AF65-F5344CB8AC3E}">
        <p14:creationId xmlns:p14="http://schemas.microsoft.com/office/powerpoint/2010/main" val="201750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76978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Calibri"/>
              </a:rPr>
              <a:t>Образовательная программа </a:t>
            </a:r>
          </a:p>
          <a:p>
            <a:pPr algn="ctr"/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учитывает образовательные потребности, </a:t>
            </a:r>
            <a:r>
              <a:rPr lang="ru-RU" sz="2000" b="1" i="1" dirty="0" smtClean="0">
                <a:solidFill>
                  <a:srgbClr val="7030A0"/>
                </a:solidFill>
                <a:latin typeface="Calibri"/>
              </a:rPr>
              <a:t>интересы и мотивы воспитанников</a:t>
            </a:r>
            <a:r>
              <a:rPr lang="ru-RU" sz="2000" b="1" i="1" dirty="0">
                <a:solidFill>
                  <a:srgbClr val="7030A0"/>
                </a:solidFill>
                <a:latin typeface="Calibri"/>
              </a:rPr>
              <a:t>, их родителей (законных представителей)</a:t>
            </a:r>
          </a:p>
          <a:p>
            <a:pPr algn="ctr"/>
            <a:endParaRPr lang="ru-RU" b="1" dirty="0" smtClean="0">
              <a:solidFill>
                <a:prstClr val="black"/>
              </a:solidFill>
              <a:latin typeface="Calibri"/>
            </a:endParaRP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Calibri"/>
              </a:rPr>
              <a:t>Образовательная  </a:t>
            </a:r>
            <a:r>
              <a:rPr lang="ru-RU" b="1" dirty="0">
                <a:solidFill>
                  <a:prstClr val="black"/>
                </a:solidFill>
                <a:latin typeface="Calibri"/>
              </a:rPr>
              <a:t>программа МБДОУ </a:t>
            </a:r>
            <a:r>
              <a:rPr lang="ru-RU" b="1" dirty="0" smtClean="0">
                <a:solidFill>
                  <a:prstClr val="black"/>
                </a:solidFill>
                <a:latin typeface="Calibri"/>
              </a:rPr>
              <a:t>№35 разработана в соответствии с : </a:t>
            </a:r>
          </a:p>
          <a:p>
            <a:pPr algn="just"/>
            <a:endParaRPr lang="ru-RU" b="1" dirty="0">
              <a:solidFill>
                <a:prstClr val="black"/>
              </a:solidFill>
              <a:latin typeface="Calibri"/>
            </a:endParaRP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от 29.12.2012 № 273-ФЗ «Об образовании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lvl="0"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Уставом МБДОУ детского сада №35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07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84527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МБДОУ № 35</a:t>
            </a:r>
            <a:endParaRPr lang="ru-RU" sz="28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1928794" y="1000108"/>
            <a:ext cx="5357850" cy="2000264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b="1" dirty="0" smtClean="0">
              <a:solidFill>
                <a:srgbClr val="7030A0"/>
              </a:solidFill>
            </a:endParaRPr>
          </a:p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1142985"/>
            <a:ext cx="492922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dirty="0" smtClean="0"/>
          </a:p>
          <a:p>
            <a:pPr algn="ctr"/>
            <a:r>
              <a:rPr lang="ru-RU" sz="1300" b="1" i="1" dirty="0" smtClean="0">
                <a:solidFill>
                  <a:srgbClr val="800000"/>
                </a:solidFill>
              </a:rPr>
              <a:t>Цель</a:t>
            </a:r>
            <a:r>
              <a:rPr lang="ru-RU" sz="1300" dirty="0" smtClean="0"/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  <a:endParaRPr lang="ru-RU" sz="1300" dirty="0"/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2718519"/>
            <a:ext cx="2487790" cy="1357322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Социально-коммуникативное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1835696" y="4075841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Познавательное </a:t>
            </a:r>
            <a:r>
              <a:rPr lang="ru-RU" sz="1400" dirty="0" smtClean="0">
                <a:solidFill>
                  <a:srgbClr val="800000"/>
                </a:solidFill>
              </a:rPr>
              <a:t>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7" name="Шестиугольник 16"/>
          <p:cNvSpPr/>
          <p:nvPr/>
        </p:nvSpPr>
        <p:spPr>
          <a:xfrm>
            <a:off x="5286380" y="4075841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800000"/>
                </a:solidFill>
              </a:rPr>
              <a:t>Физическое развитие</a:t>
            </a:r>
            <a:endParaRPr lang="ru-RU" sz="1400" dirty="0">
              <a:solidFill>
                <a:srgbClr val="800000"/>
              </a:solidFill>
            </a:endParaRPr>
          </a:p>
        </p:txBody>
      </p:sp>
      <p:sp>
        <p:nvSpPr>
          <p:cNvPr id="15" name="Шестиугольник 14"/>
          <p:cNvSpPr/>
          <p:nvPr/>
        </p:nvSpPr>
        <p:spPr>
          <a:xfrm>
            <a:off x="3722754" y="328612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Речевое 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  <p:sp>
        <p:nvSpPr>
          <p:cNvPr id="18" name="Шестиугольник 17"/>
          <p:cNvSpPr/>
          <p:nvPr/>
        </p:nvSpPr>
        <p:spPr>
          <a:xfrm>
            <a:off x="6583951" y="2754798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800000"/>
                </a:solidFill>
              </a:rPr>
              <a:t>Художественно-эстетическое </a:t>
            </a:r>
            <a:r>
              <a:rPr lang="ru-RU" sz="1600" dirty="0" smtClean="0">
                <a:solidFill>
                  <a:srgbClr val="800000"/>
                </a:solidFill>
              </a:rPr>
              <a:t>развитие</a:t>
            </a:r>
            <a:endParaRPr lang="ru-RU" sz="1600" dirty="0">
              <a:solidFill>
                <a:srgbClr val="8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774567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Образовательная программа ДОУ разработанная с учётом примерной общеобразовательной программы дошкольного образования «От рождения до школы» под ред. 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Н.Е.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Вераксы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, Т.С. Комаровой, М.А.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Васильевой  состоит из двух 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17412833"/>
              </p:ext>
            </p:extLst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0" name="Группа 9"/>
          <p:cNvGrpSpPr/>
          <p:nvPr/>
        </p:nvGrpSpPr>
        <p:grpSpPr>
          <a:xfrm rot="10800000">
            <a:off x="3983571" y="3863394"/>
            <a:ext cx="2567941" cy="2350437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59585" y="2586084"/>
              <a:ext cx="2425065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16709" y="2879889"/>
              <a:ext cx="1543651" cy="17628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590" tIns="21590" rIns="21590" bIns="21590" numCol="1" spcCol="1270" anchor="t" anchorCtr="0">
              <a:noAutofit/>
            </a:bodyPr>
            <a:lstStyle/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192" y="1916831"/>
            <a:ext cx="1973900" cy="4381455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8" name="TextBox 17"/>
          <p:cNvSpPr txBox="1"/>
          <p:nvPr/>
        </p:nvSpPr>
        <p:spPr>
          <a:xfrm>
            <a:off x="5143504" y="5143512"/>
            <a:ext cx="1516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</a:rPr>
              <a:t>40% 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93004" y="1049931"/>
            <a:ext cx="2167428" cy="5245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1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ru-RU" sz="1200" b="1" u="sng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4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участниками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образовательного процесса нашего ДОУ и включает в себя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следующие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парциальные программы: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71450" indent="-171450">
              <a:buFontTx/>
              <a:buChar char="-"/>
            </a:pP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Программа логопедической работы по преодолению общего недоразвития речи детей» под редакцией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Т.Б.Филичевой</a:t>
            </a:r>
            <a:endParaRPr lang="ru-RU" sz="12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 «От звука к букве» (развитие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фонематического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слуха детей)    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Е.В.Колесниковой</a:t>
            </a:r>
            <a:endParaRPr lang="ru-RU" sz="12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- </a:t>
            </a:r>
            <a:r>
              <a:rPr lang="ru-RU" sz="12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Дополнительное образование в форме кружковой работы (по рабочей программе) руководителя кружка)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673358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548681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необходима образовательная программа?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Образовательная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возраста. </a:t>
            </a:r>
          </a:p>
          <a:p>
            <a:pPr lvl="0" algn="just"/>
            <a:endParaRPr lang="ru-RU" sz="2000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 образовательной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-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lvl="0" algn="just"/>
            <a:r>
              <a:rPr lang="ru-RU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Таким образом образовательная программа ДОУ 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  <p:extLst>
      <p:ext uri="{BB962C8B-B14F-4D97-AF65-F5344CB8AC3E}">
        <p14:creationId xmlns:p14="http://schemas.microsoft.com/office/powerpoint/2010/main" val="254768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4525963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0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445624" cy="58326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algn="just"/>
            <a:endParaRPr lang="ru-RU" dirty="0"/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42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1239</Words>
  <Application>Microsoft Office PowerPoint</Application>
  <PresentationFormat>Экран (4:3)</PresentationFormat>
  <Paragraphs>135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맑은 고딕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3_Тема Office</vt:lpstr>
      <vt:lpstr>Муниципальное бюджетное дошкольное образовательное учреждение детский сад комбинированного вида № 35 </vt:lpstr>
      <vt:lpstr>Уважаемые родители!</vt:lpstr>
      <vt:lpstr>Презентация PowerPoint</vt:lpstr>
      <vt:lpstr>Презентация PowerPoint</vt:lpstr>
      <vt:lpstr>Презентация PowerPoint</vt:lpstr>
      <vt:lpstr>  Образовательная программа ДОУ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 состоит из двух частей:   </vt:lpstr>
      <vt:lpstr>Презентация PowerPoint</vt:lpstr>
      <vt:lpstr>Образовательные области: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RePack by Diakov</cp:lastModifiedBy>
  <cp:revision>35</cp:revision>
  <dcterms:created xsi:type="dcterms:W3CDTF">2015-03-03T12:13:49Z</dcterms:created>
  <dcterms:modified xsi:type="dcterms:W3CDTF">2015-03-10T12:41:57Z</dcterms:modified>
</cp:coreProperties>
</file>