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68" r:id="rId3"/>
    <p:sldId id="261" r:id="rId4"/>
    <p:sldId id="260" r:id="rId5"/>
    <p:sldId id="257" r:id="rId6"/>
    <p:sldId id="258" r:id="rId7"/>
    <p:sldId id="264" r:id="rId8"/>
    <p:sldId id="262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862" b="0" i="0" u="none" strike="noStrike" kern="1200" spc="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latin typeface="+mj-lt"/>
              </a:rPr>
              <a:t>Стартовый уровень первоклассника</a:t>
            </a:r>
          </a:p>
        </c:rich>
      </c:tx>
      <c:layout>
        <c:manualLayout>
          <c:xMode val="edge"/>
          <c:yMode val="edge"/>
          <c:x val="0.24552674636388108"/>
          <c:y val="5.0108419273589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862" b="0" i="0" u="none" strike="noStrike" kern="1200" spc="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09150224545662"/>
          <c:y val="0.20305877501492564"/>
          <c:w val="0.51287495010852813"/>
          <c:h val="0.456217117145731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Стартовый уровень первоклассника</c:v>
                </c:pt>
              </c:strCache>
            </c:strRef>
          </c:tx>
          <c:dPt>
            <c:idx val="0"/>
            <c:bubble3D val="0"/>
            <c:spPr>
              <a:solidFill>
                <a:srgbClr val="FF66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выше среднего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ниже низкого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21.7</c:v>
                </c:pt>
                <c:pt idx="1">
                  <c:v>47.8</c:v>
                </c:pt>
                <c:pt idx="2">
                  <c:v>26</c:v>
                </c:pt>
                <c:pt idx="3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82316616544953"/>
          <c:y val="0.66763204528867348"/>
          <c:w val="0.59967024149522086"/>
          <c:h val="0.209295064898445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Обследование</a:t>
            </a:r>
            <a:r>
              <a:rPr lang="ru-RU" sz="1800" b="1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первоклассников </a:t>
            </a:r>
            <a:r>
              <a:rPr lang="ru-RU" sz="1800" b="1" dirty="0">
                <a:solidFill>
                  <a:schemeClr val="tx1"/>
                </a:solidFill>
                <a:latin typeface="+mj-lt"/>
              </a:rPr>
              <a:t>на конец первого полугодия</a:t>
            </a:r>
          </a:p>
        </c:rich>
      </c:tx>
      <c:layout>
        <c:manualLayout>
          <c:xMode val="edge"/>
          <c:yMode val="edge"/>
          <c:x val="7.9265168361939753E-2"/>
          <c:y val="8.3694851294557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008786274149875"/>
          <c:y val="0.20936639118457301"/>
          <c:w val="0.72220361680055567"/>
          <c:h val="0.63099254151768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Обследование первоклассников на конец первого полугодия</c:v>
                </c:pt>
              </c:strCache>
            </c:strRef>
          </c:tx>
          <c:dPt>
            <c:idx val="0"/>
            <c:bubble3D val="0"/>
            <c:spPr>
              <a:solidFill>
                <a:srgbClr val="FF66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14.2</c:v>
                </c:pt>
                <c:pt idx="1">
                  <c:v>62</c:v>
                </c:pt>
                <c:pt idx="2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7202171182646"/>
          <c:y val="0.84964281954136955"/>
          <c:w val="0.57349180481776096"/>
          <c:h val="0.150357180458630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  <a:latin typeface="+mj-lt"/>
              </a:rPr>
              <a:t>Обследование первоклассников на конец второго полугодия</a:t>
            </a:r>
          </a:p>
        </c:rich>
      </c:tx>
      <c:layout>
        <c:manualLayout>
          <c:xMode val="edge"/>
          <c:yMode val="edge"/>
          <c:x val="7.6430812094111775E-2"/>
          <c:y val="2.180629137524049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8678528250189479E-2"/>
          <c:y val="0.10790524507956906"/>
          <c:w val="0.94363538834188587"/>
          <c:h val="0.747760975771167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Обследование первоклассников на конец второго полугодия</c:v>
                </c:pt>
              </c:strCache>
            </c:strRef>
          </c:tx>
          <c:dPt>
            <c:idx val="0"/>
            <c:bubble3D val="0"/>
            <c:spPr>
              <a:solidFill>
                <a:srgbClr val="FF66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3"/>
                <c:pt idx="0">
                  <c:v>выше среднего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62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770862253571941"/>
          <c:y val="0.87342502322126236"/>
          <c:w val="0.618157019126508"/>
          <c:h val="0.115052791922492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неделя сентября</c:v>
                </c:pt>
                <c:pt idx="1">
                  <c:v>1 четверть</c:v>
                </c:pt>
                <c:pt idx="2">
                  <c:v>2 четверть</c:v>
                </c:pt>
                <c:pt idx="3">
                  <c:v>3 четверть</c:v>
                </c:pt>
                <c:pt idx="4">
                  <c:v>4 четверть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0.17</c:v>
                </c:pt>
                <c:pt idx="1">
                  <c:v>0.39</c:v>
                </c:pt>
                <c:pt idx="2">
                  <c:v>0.47</c:v>
                </c:pt>
                <c:pt idx="3">
                  <c:v>0.47</c:v>
                </c:pt>
                <c:pt idx="4">
                  <c:v>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класс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неделя сентября</c:v>
                </c:pt>
                <c:pt idx="1">
                  <c:v>1 четверть</c:v>
                </c:pt>
                <c:pt idx="2">
                  <c:v>2 четверть</c:v>
                </c:pt>
                <c:pt idx="3">
                  <c:v>3 четверть</c:v>
                </c:pt>
                <c:pt idx="4">
                  <c:v>4 четверть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0.56999999999999995</c:v>
                </c:pt>
                <c:pt idx="2">
                  <c:v>0.63</c:v>
                </c:pt>
                <c:pt idx="3">
                  <c:v>0.68</c:v>
                </c:pt>
                <c:pt idx="4">
                  <c:v>0.71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1 неделя сентября</c:v>
                </c:pt>
                <c:pt idx="1">
                  <c:v>1 четверть</c:v>
                </c:pt>
                <c:pt idx="2">
                  <c:v>2 четверть</c:v>
                </c:pt>
                <c:pt idx="3">
                  <c:v>3 четверть</c:v>
                </c:pt>
                <c:pt idx="4">
                  <c:v>4 четверть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74046352"/>
        <c:axId val="-374035472"/>
      </c:lineChart>
      <c:catAx>
        <c:axId val="-37404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-374035472"/>
        <c:crosses val="autoZero"/>
        <c:auto val="1"/>
        <c:lblAlgn val="ctr"/>
        <c:lblOffset val="100"/>
        <c:noMultiLvlLbl val="0"/>
      </c:catAx>
      <c:valAx>
        <c:axId val="-37403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-37404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tx1"/>
                </a:solidFill>
                <a:latin typeface="+mj-lt"/>
              </a:rPr>
              <a:t>Справляются</a:t>
            </a:r>
            <a:r>
              <a:rPr lang="ru-RU" sz="1600" b="1" baseline="0" dirty="0" smtClean="0">
                <a:solidFill>
                  <a:schemeClr val="tx1"/>
                </a:solidFill>
                <a:latin typeface="+mj-lt"/>
              </a:rPr>
              <a:t> с заданием по четвертям</a:t>
            </a:r>
            <a:endParaRPr lang="ru-RU" sz="1600" b="1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33082678133762666"/>
          <c:y val="2.8025866459157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Решение задач разного вида</c:v>
                </c:pt>
                <c:pt idx="1">
                  <c:v>Перевод единиц измерения</c:v>
                </c:pt>
                <c:pt idx="2">
                  <c:v>Сложение и вычитание в пределах 20</c:v>
                </c:pt>
                <c:pt idx="3">
                  <c:v>Сложение и вычитание в пределах 100</c:v>
                </c:pt>
                <c:pt idx="4">
                  <c:v>Построение геометрических фигур</c:v>
                </c:pt>
                <c:pt idx="5">
                  <c:v>Нахождение периметра</c:v>
                </c:pt>
                <c:pt idx="6">
                  <c:v>Табличное умножение</c:v>
                </c:pt>
                <c:pt idx="7">
                  <c:v>Табличное деление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0.41</c:v>
                </c:pt>
                <c:pt idx="1">
                  <c:v>0.39</c:v>
                </c:pt>
                <c:pt idx="2">
                  <c:v>0.52</c:v>
                </c:pt>
                <c:pt idx="4">
                  <c:v>0.46</c:v>
                </c:pt>
                <c:pt idx="5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Решение задач разного вида</c:v>
                </c:pt>
                <c:pt idx="1">
                  <c:v>Перевод единиц измерения</c:v>
                </c:pt>
                <c:pt idx="2">
                  <c:v>Сложение и вычитание в пределах 20</c:v>
                </c:pt>
                <c:pt idx="3">
                  <c:v>Сложение и вычитание в пределах 100</c:v>
                </c:pt>
                <c:pt idx="4">
                  <c:v>Построение геометрических фигур</c:v>
                </c:pt>
                <c:pt idx="5">
                  <c:v>Нахождение периметра</c:v>
                </c:pt>
                <c:pt idx="6">
                  <c:v>Табличное умножение</c:v>
                </c:pt>
                <c:pt idx="7">
                  <c:v>Табличное деление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0.44</c:v>
                </c:pt>
                <c:pt idx="1">
                  <c:v>0.47</c:v>
                </c:pt>
                <c:pt idx="2">
                  <c:v>0.71</c:v>
                </c:pt>
                <c:pt idx="3">
                  <c:v>0.37</c:v>
                </c:pt>
                <c:pt idx="4">
                  <c:v>0.5</c:v>
                </c:pt>
                <c:pt idx="5">
                  <c:v>0.66</c:v>
                </c:pt>
                <c:pt idx="6">
                  <c:v>0.55000000000000004</c:v>
                </c:pt>
                <c:pt idx="7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четверть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Решение задач разного вида</c:v>
                </c:pt>
                <c:pt idx="1">
                  <c:v>Перевод единиц измерения</c:v>
                </c:pt>
                <c:pt idx="2">
                  <c:v>Сложение и вычитание в пределах 20</c:v>
                </c:pt>
                <c:pt idx="3">
                  <c:v>Сложение и вычитание в пределах 100</c:v>
                </c:pt>
                <c:pt idx="4">
                  <c:v>Построение геометрических фигур</c:v>
                </c:pt>
                <c:pt idx="5">
                  <c:v>Нахождение периметра</c:v>
                </c:pt>
                <c:pt idx="6">
                  <c:v>Табличное умножение</c:v>
                </c:pt>
                <c:pt idx="7">
                  <c:v>Табличное деление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0.49</c:v>
                </c:pt>
                <c:pt idx="1">
                  <c:v>0.57999999999999996</c:v>
                </c:pt>
                <c:pt idx="2">
                  <c:v>0.87</c:v>
                </c:pt>
                <c:pt idx="3">
                  <c:v>0.49</c:v>
                </c:pt>
                <c:pt idx="4">
                  <c:v>0.66</c:v>
                </c:pt>
                <c:pt idx="5">
                  <c:v>0.84</c:v>
                </c:pt>
                <c:pt idx="6">
                  <c:v>0.73</c:v>
                </c:pt>
                <c:pt idx="7">
                  <c:v>0.57999999999999996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четверть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Решение задач разного вида</c:v>
                </c:pt>
                <c:pt idx="1">
                  <c:v>Перевод единиц измерения</c:v>
                </c:pt>
                <c:pt idx="2">
                  <c:v>Сложение и вычитание в пределах 20</c:v>
                </c:pt>
                <c:pt idx="3">
                  <c:v>Сложение и вычитание в пределах 100</c:v>
                </c:pt>
                <c:pt idx="4">
                  <c:v>Построение геометрических фигур</c:v>
                </c:pt>
                <c:pt idx="5">
                  <c:v>Нахождение периметра</c:v>
                </c:pt>
                <c:pt idx="6">
                  <c:v>Табличное умножение</c:v>
                </c:pt>
                <c:pt idx="7">
                  <c:v>Табличное деление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74032752"/>
        <c:axId val="-374039280"/>
      </c:barChart>
      <c:catAx>
        <c:axId val="-37403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74039280"/>
        <c:crosses val="autoZero"/>
        <c:auto val="1"/>
        <c:lblAlgn val="ctr"/>
        <c:lblOffset val="100"/>
        <c:noMultiLvlLbl val="0"/>
      </c:catAx>
      <c:valAx>
        <c:axId val="-37403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-37403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60585152169E-2"/>
          <c:y val="0.94782568883803253"/>
          <c:w val="0.89999987882969568"/>
          <c:h val="4.3984845619707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9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3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30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9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2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0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2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1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5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2358-6CAC-4D6A-9497-F6AAB4712765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A90E-BFF2-4927-8A63-2D2798AB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7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 descr="http://energyru.com/uploads/posts/2013-05/1369057920_content4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3" y="0"/>
            <a:ext cx="8122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3156" y="1659466"/>
            <a:ext cx="4809066" cy="36914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/>
              <a:t>Мониторинг успешности </a:t>
            </a:r>
            <a:r>
              <a:rPr lang="ru-RU" sz="2400" b="1" i="1" dirty="0" smtClean="0"/>
              <a:t>обучающихся </a:t>
            </a:r>
            <a:r>
              <a:rPr lang="ru-RU" sz="2400" b="1" i="1" dirty="0" smtClean="0"/>
              <a:t>1 «Б» </a:t>
            </a:r>
            <a:r>
              <a:rPr lang="ru-RU" sz="2400" b="1" i="1" dirty="0" smtClean="0"/>
              <a:t>класса </a:t>
            </a:r>
            <a:r>
              <a:rPr lang="ru-RU" sz="2400" b="1" i="1" dirty="0" smtClean="0"/>
              <a:t>(диагностическое обследование).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Мониторинг навыков скорости чтения в 1-2 «Б» классе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Мониторинг успешности обучающихся во 2 «Б» классе по математике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000" i="1" dirty="0" smtClean="0"/>
              <a:t>учитель нач. классов - Н.В. </a:t>
            </a:r>
            <a:r>
              <a:rPr lang="ru-RU" sz="2000" i="1" dirty="0" err="1" smtClean="0"/>
              <a:t>Лахардова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9523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1600" y="266700"/>
            <a:ext cx="12293600" cy="43988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200" b="1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Мониторинг знаний учащихся по математике </a:t>
            </a:r>
            <a:r>
              <a:rPr lang="ru-RU" sz="2200" b="1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 «Б» </a:t>
            </a:r>
            <a:r>
              <a:rPr lang="ru-RU" sz="2200" b="1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класса</a:t>
            </a:r>
            <a:r>
              <a:rPr lang="ru-RU" sz="22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  </a:t>
            </a:r>
            <a:br>
              <a:rPr lang="ru-RU" sz="22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</a:br>
            <a:r>
              <a:rPr lang="ru-RU" sz="2200" b="1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2014 </a:t>
            </a:r>
            <a:r>
              <a:rPr lang="ru-RU" sz="2200" b="1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— 2015 учебный год</a:t>
            </a:r>
            <a:r>
              <a:rPr lang="ru-RU" sz="2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/>
            </a:r>
            <a:br>
              <a:rPr lang="ru-RU" sz="2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</a:b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114627"/>
              </p:ext>
            </p:extLst>
          </p:nvPr>
        </p:nvGraphicFramePr>
        <p:xfrm>
          <a:off x="139700" y="914400"/>
          <a:ext cx="5982132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51"/>
                <a:gridCol w="2145468"/>
                <a:gridCol w="912872"/>
                <a:gridCol w="867158"/>
                <a:gridCol w="867158"/>
                <a:gridCol w="879725"/>
              </a:tblGrid>
              <a:tr h="38908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математических заданий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Справляются с заданием</a:t>
                      </a:r>
                      <a:endParaRPr lang="ru-RU" sz="1600" b="1" kern="50" dirty="0" smtClean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 четверть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 четверть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 четверть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 четверть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Решение задач разного вида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Перевод единиц измерения (с решением примеров)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Сложение и вычитание в пределах 20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Сложение и вычитание в пределах 100 (устно и столбиком)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Построение геометрических фигур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Нахождение периметра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Табличное умножение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73%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Табличное деление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1300" b="1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Объект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0215909"/>
              </p:ext>
            </p:extLst>
          </p:nvPr>
        </p:nvGraphicFramePr>
        <p:xfrm>
          <a:off x="6172199" y="531341"/>
          <a:ext cx="5776993" cy="6203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3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10" descr="http://energyru.com/uploads/posts/2013-05/1369057920_content4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317" y="0"/>
            <a:ext cx="726376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7080" y="1402080"/>
            <a:ext cx="4648200" cy="94488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Спасибо за внимание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287" y="1"/>
            <a:ext cx="11754678" cy="41563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обследование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первоклассников.   Назначение диагностических методик.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5287" y="304800"/>
            <a:ext cx="11754678" cy="6387548"/>
          </a:xfrm>
        </p:spPr>
        <p:txBody>
          <a:bodyPr>
            <a:noAutofit/>
          </a:bodyPr>
          <a:lstStyle/>
          <a:p>
            <a:pPr marL="0" indent="0">
              <a:lnSpc>
                <a:spcPct val="105000"/>
              </a:lnSpc>
              <a:spcAft>
                <a:spcPts val="600"/>
              </a:spcAft>
              <a:buNone/>
            </a:pPr>
            <a:r>
              <a:rPr lang="ru-RU" sz="1400" b="1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1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Цели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данная методика позволяет выявить умение ориентироваться на образец, точно скопировать его; степень развития произвольного внимания, </a:t>
            </a:r>
            <a:r>
              <a:rPr lang="ru-RU" sz="1400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сформированность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 пространственного </a:t>
            </a:r>
            <a:r>
              <a:rPr lang="ru-RU" sz="14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восприятия.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2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Цели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данная методика используется для определения уровня развития произвольной сферы ребенка, а также изучения возможностей в области перцептивной и моторной организации пространства; выявление умения ориентироваться на плоскости (влево, вправо, вверх, </a:t>
            </a:r>
            <a:r>
              <a:rPr lang="ru-RU" sz="14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вниз)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3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Цели</a:t>
            </a:r>
            <a:r>
              <a:rPr lang="ru-RU" sz="1400" u="sng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 выявление умения выбрать и выполнить операцию сложения и вычитания; соответственно правильному пониманию текста задачи, перейти от числа к соответствующему конечному множеству предметов (кружков, квадратов). 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4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Цели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выявление интуитивных топологических представлений, понимания терминов «внутри», «но не»; выявление способности правильно понимать высказывание, например: «Отметьте точку внутри  круга, но не на линии». 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5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Цели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выявить способность детей к рассмотрению ситуации с разных сторон, умение переключаться с одного найденного решения на поиск </a:t>
            </a:r>
            <a:r>
              <a:rPr lang="ru-RU" sz="14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другого.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6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Цели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выявить умения классифицировать наглядный материал (геометрические фигуры) по самостоятельно найденному </a:t>
            </a:r>
            <a:r>
              <a:rPr lang="ru-RU" sz="14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основанию.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7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u="sng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Цель</a:t>
            </a: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: обследование состояния фонематического слуха и </a:t>
            </a:r>
            <a:r>
              <a:rPr lang="ru-RU" sz="1400" kern="50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восприятия.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Текст </a:t>
            </a:r>
            <a:r>
              <a:rPr lang="ru-RU" sz="1400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задания</a:t>
            </a: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:-  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Называй каждую картинку. Если в её названии есть звук [ш], обведи картинку.</a:t>
            </a:r>
            <a:b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8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Цель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выявить уровень развития фонетического анализа слов, а также способности к переводу звуков речи в знаки, в данном случае – в кружки (перекодирование</a:t>
            </a:r>
            <a:r>
              <a:rPr lang="ru-RU" sz="14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).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9</a:t>
            </a:r>
            <a: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Цель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: выявить умение осуществлять звуковой синтез и соотносить письменный код со звуковым (перекодирование, но обратное тому, что делает ученик при диктанте</a:t>
            </a:r>
            <a:r>
              <a:rPr lang="ru-RU" sz="1400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).</a:t>
            </a:r>
            <a: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  <a:t/>
            </a:r>
            <a:br>
              <a:rPr lang="ru-RU" sz="1400" kern="50" dirty="0" smtClean="0">
                <a:latin typeface="Arial" panose="020B0604020202020204" pitchFamily="34" charset="0"/>
                <a:ea typeface="Lucida Sans Unicode" panose="020B0602030504020204" pitchFamily="34" charset="0"/>
              </a:rPr>
            </a:br>
            <a:r>
              <a:rPr lang="ru-RU" sz="1400" b="1" kern="50" spc="225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Задание </a:t>
            </a: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10</a:t>
            </a:r>
            <a:r>
              <a:rPr lang="ru-RU" sz="1400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u="sng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Цель</a:t>
            </a: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: выявить уровень развития связной речи.</a:t>
            </a:r>
            <a:r>
              <a:rPr lang="ru-RU" sz="1400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/>
            </a:r>
            <a:br>
              <a:rPr lang="ru-RU" sz="1400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</a:br>
            <a:r>
              <a:rPr lang="ru-RU" sz="1400" kern="50" spc="225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Текст задания</a:t>
            </a: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. </a:t>
            </a:r>
            <a:r>
              <a:rPr lang="ru-RU" sz="1400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– Перед тобой 4 картинки, связанные одним сюжетом. Ты должен сам установить их последовательность и составить по ним рассказ. </a:t>
            </a:r>
            <a:endParaRPr lang="ru-RU" sz="14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77530" y="1560582"/>
            <a:ext cx="1007166" cy="43513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455" y="332509"/>
            <a:ext cx="10931236" cy="457200"/>
          </a:xfrm>
        </p:spPr>
        <p:txBody>
          <a:bodyPr>
            <a:normAutofit/>
          </a:bodyPr>
          <a:lstStyle/>
          <a:p>
            <a:r>
              <a:rPr lang="ru-RU" sz="2400" b="1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</a:rPr>
              <a:t>Результаты диагностики оцениваются следующим образом: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073" y="1260764"/>
            <a:ext cx="10931236" cy="3997036"/>
          </a:xfrm>
        </p:spPr>
        <p:txBody>
          <a:bodyPr>
            <a:normAutofit fontScale="85000" lnSpcReduction="20000"/>
          </a:bodyPr>
          <a:lstStyle/>
          <a:p>
            <a:pPr indent="228600" algn="l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В ходе диагностики каждый ребёнок может набрать максимальное количество – 32 балла: 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задания 1 и 2 – по 4 балла;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задания 3–10 – по 3 балла.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 Ребенок, набравший 30 баллов и больше – высокий уровень;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 ребенок, набравший 25–29 баллов – выше среднего;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 ребенок, набравший 16–24 балла – средний уровень;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 ребенок, набравший 9–15 баллов – низкий уровень, в этом случае требуются дополнительные занятия с педагогом и психологом.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 ребенок, набравший 0–8 баллов – недопустимый уровень, в этом случае обязательно требуются  занятия с педагогом и психологом, возможно, облегчённая образовательная программа (по заключению </a:t>
            </a:r>
            <a:r>
              <a:rPr lang="ru-RU" sz="2100" kern="50" dirty="0" err="1">
                <a:latin typeface="Times New Roman" panose="02020603050405020304" pitchFamily="18" charset="0"/>
                <a:ea typeface="Lucida Sans Unicode" panose="020B0602030504020204" pitchFamily="34" charset="0"/>
              </a:rPr>
              <a:t>медико</a:t>
            </a: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 — педагогической комиссии).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indent="228600" algn="l">
              <a:lnSpc>
                <a:spcPct val="105000"/>
              </a:lnSpc>
              <a:spcAft>
                <a:spcPts val="0"/>
              </a:spcAft>
            </a:pPr>
            <a:r>
              <a:rPr lang="ru-RU" sz="2100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 </a:t>
            </a:r>
            <a:endParaRPr lang="ru-RU" sz="2100" kern="50" dirty="0"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6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1243" y="1"/>
            <a:ext cx="11638845" cy="89940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Стартовый уровень первоклассников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обследование)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7658" y="1117601"/>
            <a:ext cx="3712430" cy="34290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С высоким уровнем — нет	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Выше среднего — </a:t>
            </a:r>
            <a:r>
              <a:rPr lang="en-US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5</a:t>
            </a: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чел	 21.7 %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Средний уровень — </a:t>
            </a:r>
            <a:r>
              <a:rPr lang="en-US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11 </a:t>
            </a: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чел         47.8  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Низкий уровень — 6 чел            26 %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 Ниже низкого — 1 чел                4.3 %</a:t>
            </a:r>
            <a:endParaRPr lang="ru-RU" sz="16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9118600" y="719666"/>
          <a:ext cx="1041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254832" y="719666"/>
          <a:ext cx="8979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676"/>
                <a:gridCol w="3096968"/>
                <a:gridCol w="1795822"/>
                <a:gridCol w="1795822"/>
                <a:gridCol w="179582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535415" y="518160"/>
          <a:ext cx="7520017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77"/>
                <a:gridCol w="1492698"/>
                <a:gridCol w="364992"/>
                <a:gridCol w="364992"/>
                <a:gridCol w="364992"/>
                <a:gridCol w="364992"/>
                <a:gridCol w="364992"/>
                <a:gridCol w="364992"/>
                <a:gridCol w="364992"/>
                <a:gridCol w="364992"/>
                <a:gridCol w="364992"/>
                <a:gridCol w="364992"/>
                <a:gridCol w="773241"/>
                <a:gridCol w="1189981"/>
              </a:tblGrid>
              <a:tr h="2698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№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п\п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Задания 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Колич</a:t>
                      </a: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 балов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Уровень ребёнка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8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Баранов Александр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Богданова Екатерина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Богданов Никита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Володина Алиса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Галимулин Салават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Голубева Анна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Губайдулин Наиль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Гурьянова Ирина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Дружина Светлана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Ерёмин Юрий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Колмакова Виктория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Кондрашин Кирилл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Котегова Ангелина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Кравчук Юлия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Кривошеина Настя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Мхитарян Сусанна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Осмаев Руслан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ниже низкого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Саркисян Арсен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Сорокина Дарья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Спицына Кира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Фролов Александр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Шин Вероника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Шепелев</a:t>
                      </a:r>
                      <a:r>
                        <a:rPr lang="ru-RU" sz="12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Вячеслав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23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1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88686"/>
            <a:ext cx="11179629" cy="47897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обследование первоклассников на конец первого полугодия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5647889"/>
              </p:ext>
            </p:extLst>
          </p:nvPr>
        </p:nvGraphicFramePr>
        <p:xfrm>
          <a:off x="838199" y="675860"/>
          <a:ext cx="7260770" cy="583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98"/>
                <a:gridCol w="1441238"/>
                <a:gridCol w="352409"/>
                <a:gridCol w="352409"/>
                <a:gridCol w="352409"/>
                <a:gridCol w="352409"/>
                <a:gridCol w="589891"/>
                <a:gridCol w="114929"/>
                <a:gridCol w="352409"/>
                <a:gridCol w="352409"/>
                <a:gridCol w="352409"/>
                <a:gridCol w="352409"/>
                <a:gridCol w="746585"/>
                <a:gridCol w="1148957"/>
              </a:tblGrid>
              <a:tr h="2661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№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п\п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Задания 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Колич</a:t>
                      </a: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 балов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Уровень ребёнка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7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9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Баранов Александр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Богданова Екатерина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Богданов Никита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Володина Алиса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Галимулин Салават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Голубева Анна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Губайдулин Наиль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Гурьянова Ирина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Дружина Светлана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Ерёмин Юрий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Колмакова Виктория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Кондрашин Кирилл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Котегова Ангелина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Кравчук Юлия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Кривошеина Настя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Мхитарян Сусанна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Осмаев Руслан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Сорокина Дарья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Фролов Александр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Шин Вероника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Шепелев</a:t>
                      </a:r>
                      <a:r>
                        <a:rPr lang="ru-RU" sz="12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Вячеслав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2172" y="1219201"/>
            <a:ext cx="3889828" cy="251097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С высоким уровнем — нет		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Выше среднего -    </a:t>
            </a:r>
            <a:r>
              <a:rPr lang="en-US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3</a:t>
            </a: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чел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</a:t>
            </a:r>
            <a:r>
              <a:rPr lang="ru-RU" sz="1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-     </a:t>
            </a: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14.2 %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Средний уровень - </a:t>
            </a:r>
            <a:r>
              <a:rPr lang="en-US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13 </a:t>
            </a: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чел -   61.9 %</a:t>
            </a:r>
          </a:p>
          <a:p>
            <a:pPr>
              <a:spcAft>
                <a:spcPts val="0"/>
              </a:spcAft>
            </a:pPr>
            <a:r>
              <a:rPr lang="ru-RU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Низкий уровень  -   5 чел -    23.8 %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74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2847200"/>
              </p:ext>
            </p:extLst>
          </p:nvPr>
        </p:nvGraphicFramePr>
        <p:xfrm>
          <a:off x="410820" y="513660"/>
          <a:ext cx="717131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71"/>
                <a:gridCol w="1423482"/>
                <a:gridCol w="348067"/>
                <a:gridCol w="348067"/>
                <a:gridCol w="348067"/>
                <a:gridCol w="348067"/>
                <a:gridCol w="582624"/>
                <a:gridCol w="113513"/>
                <a:gridCol w="348067"/>
                <a:gridCol w="348067"/>
                <a:gridCol w="348067"/>
                <a:gridCol w="348067"/>
                <a:gridCol w="737387"/>
                <a:gridCol w="1134802"/>
              </a:tblGrid>
              <a:tr h="2661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№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п\п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Задания 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Колич</a:t>
                      </a: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 балов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Уровень ребёнка</a:t>
                      </a:r>
                      <a:endParaRPr lang="ru-RU" sz="1200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7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9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Баранов Александр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Богданова Екатерина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Богданов Никита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Володина Алиса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Галимулин Салават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Голубева Анна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28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Губайдулин Наиль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Гурьянова Ирина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Дружина Светлана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Ерёмин Юрий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Колмакова Виктория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Кондрашин Кирилл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Котегова Ангелина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Кравчук Юлия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27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Кривошеина Настя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30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16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Мхитарян Сусанна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26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Осмаев Руслан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низкий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Сорокина Дарья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19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Фролов Александр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24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Шин Вероника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29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выше среднего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  <a:tr h="24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Шепелев</a:t>
                      </a:r>
                      <a:r>
                        <a:rPr lang="ru-RU" sz="1200" kern="50" dirty="0" smtClean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ru-RU" sz="1200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Вячеслав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21</a:t>
                      </a:r>
                      <a:endParaRPr lang="ru-RU" sz="12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средний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64557" y="1825625"/>
            <a:ext cx="4013131" cy="218843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С высоким уровнем — нет		</a:t>
            </a:r>
          </a:p>
          <a:p>
            <a:pPr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Выше среднего — 4 чел	       19 %</a:t>
            </a:r>
          </a:p>
          <a:p>
            <a:pPr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Средний уровень — 13 чел       </a:t>
            </a:r>
            <a:r>
              <a:rPr lang="ru-RU" sz="1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62 %</a:t>
            </a:r>
          </a:p>
          <a:p>
            <a:pPr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Низкий уровень — 4 чел	       19 %</a:t>
            </a:r>
          </a:p>
          <a:p>
            <a:endParaRPr lang="ru-RU" sz="1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0338" y="90488"/>
            <a:ext cx="11817350" cy="5524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обследование первоклассников на конец второго полугодия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67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68968"/>
            <a:ext cx="11188700" cy="2152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Диаграммы диагностического обследования первоклассников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7562871"/>
              </p:ext>
            </p:extLst>
          </p:nvPr>
        </p:nvGraphicFramePr>
        <p:xfrm>
          <a:off x="-425982" y="741405"/>
          <a:ext cx="3885874" cy="4695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2743988"/>
              </p:ext>
            </p:extLst>
          </p:nvPr>
        </p:nvGraphicFramePr>
        <p:xfrm>
          <a:off x="2835801" y="1742303"/>
          <a:ext cx="4479398" cy="493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015952380"/>
              </p:ext>
            </p:extLst>
          </p:nvPr>
        </p:nvGraphicFramePr>
        <p:xfrm>
          <a:off x="6946232" y="939114"/>
          <a:ext cx="4706191" cy="551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65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0945"/>
            <a:ext cx="10515600" cy="37407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обследование навыков чтения на скорость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0892" y="751950"/>
            <a:ext cx="5181600" cy="4351338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ru-RU" sz="2000" b="1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          1 класс</a:t>
            </a:r>
          </a:p>
          <a:p>
            <a:pPr algn="ctr">
              <a:spcAft>
                <a:spcPts val="600"/>
              </a:spcAft>
            </a:pPr>
            <a:endParaRPr lang="ru-RU" sz="20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7927" y="4447309"/>
            <a:ext cx="2202873" cy="815254"/>
          </a:xfrm>
        </p:spPr>
        <p:txBody>
          <a:bodyPr/>
          <a:lstStyle/>
          <a:p>
            <a:pPr indent="0" algn="ctr">
              <a:lnSpc>
                <a:spcPct val="105000"/>
              </a:lnSpc>
              <a:spcAft>
                <a:spcPts val="600"/>
              </a:spcAft>
              <a:buNone/>
            </a:pPr>
            <a:endParaRPr lang="ru-RU" sz="20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10405"/>
              </p:ext>
            </p:extLst>
          </p:nvPr>
        </p:nvGraphicFramePr>
        <p:xfrm>
          <a:off x="7273636" y="1537854"/>
          <a:ext cx="4294909" cy="2721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728"/>
                <a:gridCol w="1046017"/>
                <a:gridCol w="1101437"/>
                <a:gridCol w="1073727"/>
              </a:tblGrid>
              <a:tr h="457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1 четверть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2четверть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3 четверть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4 четверть</a:t>
                      </a:r>
                      <a:endParaRPr lang="ru-RU" sz="16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41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"2" – 3</a:t>
                      </a:r>
                      <a:endParaRPr lang="ru-RU" sz="16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"2" – 2</a:t>
                      </a:r>
                      <a:endParaRPr lang="ru-RU" sz="16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"2" – 2</a:t>
                      </a:r>
                      <a:endParaRPr lang="ru-RU" sz="16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"2" – </a:t>
                      </a:r>
                      <a:endParaRPr lang="ru-RU" sz="16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136123" y="911225"/>
            <a:ext cx="1794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ru-RU" sz="2000" b="1" kern="50" dirty="0" smtClean="0">
                <a:solidFill>
                  <a:prstClr val="black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            2 </a:t>
            </a:r>
            <a:r>
              <a:rPr lang="ru-RU" sz="2000" b="1" kern="50" dirty="0">
                <a:solidFill>
                  <a:prstClr val="black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Mangal" panose="02040503050203030202" pitchFamily="18" charset="0"/>
              </a:rPr>
              <a:t>класс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16437" y="4288034"/>
            <a:ext cx="5001491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5000"/>
              </a:lnSpc>
              <a:spcAft>
                <a:spcPts val="600"/>
              </a:spcAft>
            </a:pP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Справляются с нормой техники чтения на «хорошо</a:t>
            </a:r>
            <a:r>
              <a:rPr lang="ru-RU" sz="14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»:</a:t>
            </a:r>
            <a:endParaRPr lang="ru-RU" sz="14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48951"/>
              </p:ext>
            </p:extLst>
          </p:nvPr>
        </p:nvGraphicFramePr>
        <p:xfrm>
          <a:off x="7342910" y="4758726"/>
          <a:ext cx="4170218" cy="33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555"/>
                <a:gridCol w="1015648"/>
                <a:gridCol w="1069460"/>
                <a:gridCol w="1042555"/>
              </a:tblGrid>
              <a:tr h="339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57 %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63 %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68 %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99320"/>
              </p:ext>
            </p:extLst>
          </p:nvPr>
        </p:nvGraphicFramePr>
        <p:xfrm>
          <a:off x="581890" y="1537855"/>
          <a:ext cx="5971310" cy="324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262"/>
                <a:gridCol w="1194262"/>
                <a:gridCol w="1194262"/>
                <a:gridCol w="1194262"/>
                <a:gridCol w="1194262"/>
              </a:tblGrid>
              <a:tr h="832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Первая неделя сентября</a:t>
                      </a: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 четверть</a:t>
                      </a: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2 четверть</a:t>
                      </a: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 четверть</a:t>
                      </a: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На конец года</a:t>
                      </a:r>
                    </a:p>
                  </a:txBody>
                  <a:tcPr marL="34925" marR="34925" marT="34925" marB="349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8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"2" –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не читают — 2 чел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"2" – 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не читают —1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"2"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не читают —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"2" –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не читают —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"5" –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"4" –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"3" –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"2" –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не читают —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146903" y="4944014"/>
            <a:ext cx="4772012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algn="ctr">
              <a:lnSpc>
                <a:spcPct val="105000"/>
              </a:lnSpc>
              <a:spcAft>
                <a:spcPts val="600"/>
              </a:spcAft>
            </a:pP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Справляются с нормой техники чтения на «хорошо»:</a:t>
            </a:r>
            <a:endParaRPr lang="ru-RU" sz="1400" b="1" kern="50" dirty="0">
              <a:solidFill>
                <a:prstClr val="black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85119"/>
              </p:ext>
            </p:extLst>
          </p:nvPr>
        </p:nvGraphicFramePr>
        <p:xfrm>
          <a:off x="637308" y="5338897"/>
          <a:ext cx="5943601" cy="49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615"/>
                <a:gridCol w="1208162"/>
                <a:gridCol w="1235935"/>
                <a:gridCol w="1166501"/>
                <a:gridCol w="1180388"/>
              </a:tblGrid>
              <a:tr h="299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17 %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39 %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47 %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47 %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Mangal" panose="02040503050203030202" pitchFamily="18" charset="0"/>
                        </a:rPr>
                        <a:t>60 %</a:t>
                      </a:r>
                    </a:p>
                  </a:txBody>
                  <a:tcPr marL="34925" marR="34925" marT="34925" marB="349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87927" y="5963348"/>
            <a:ext cx="6096000" cy="7565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 algn="just">
              <a:lnSpc>
                <a:spcPct val="105000"/>
              </a:lnSpc>
              <a:spcAft>
                <a:spcPts val="600"/>
              </a:spcAft>
            </a:pP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Вывод: обучающиеся первого класса (2013 — 2014 учебный год) по результатам диагностического обследования навыков чтения показали увеличение скорости чтения на 43%. Не читающих детей нет.</a:t>
            </a:r>
            <a:endParaRPr lang="ru-RU" sz="14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51964" y="5329166"/>
            <a:ext cx="4765964" cy="99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Aft>
                <a:spcPts val="600"/>
              </a:spcAft>
            </a:pP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Вывод: обучающиеся </a:t>
            </a:r>
            <a:r>
              <a:rPr lang="ru-RU" sz="14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второго </a:t>
            </a: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класса (2014 — 2015 учебный год) по результатам диагностического обследования навыков чтения показали увеличение скорости чтения </a:t>
            </a:r>
            <a:r>
              <a:rPr lang="ru-RU" sz="14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на  </a:t>
            </a: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____%. </a:t>
            </a:r>
            <a:r>
              <a:rPr lang="ru-RU" sz="14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 Не </a:t>
            </a:r>
            <a:r>
              <a:rPr lang="ru-RU" sz="14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читающих детей нет.</a:t>
            </a:r>
            <a:endParaRPr lang="ru-RU" sz="14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чтения на скорость.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Справляются с нормой техники чтения на «хорошо» и «отлично».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973559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2" name="Объект 5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6599684"/>
              </p:ext>
            </p:extLst>
          </p:nvPr>
        </p:nvGraphicFramePr>
        <p:xfrm>
          <a:off x="304801" y="1443789"/>
          <a:ext cx="6609346" cy="470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7379368" y="3019621"/>
            <a:ext cx="4427621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Aft>
                <a:spcPts val="600"/>
              </a:spcAft>
            </a:pPr>
            <a:r>
              <a:rPr lang="ru-RU" sz="16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Вывод: обучающиеся первого класса (2013 — 2014 учебный год) по результатам диагностического обследования навыков чтения показали увеличение скорости чтения на 43%. </a:t>
            </a:r>
            <a:r>
              <a:rPr lang="ru-RU" sz="16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/>
            </a:r>
            <a:br>
              <a:rPr lang="ru-RU" sz="16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</a:br>
            <a:r>
              <a:rPr lang="ru-RU" sz="1600" b="1" kern="5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	Не </a:t>
            </a:r>
            <a:r>
              <a:rPr lang="ru-RU" sz="1600" b="1" kern="5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читающих детей нет.</a:t>
            </a:r>
            <a:endParaRPr lang="ru-RU" sz="1600" b="1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1543</Words>
  <Application>Microsoft Office PowerPoint</Application>
  <PresentationFormat>Широкоэкранный</PresentationFormat>
  <Paragraphs>1161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Lucida Sans Unicode</vt:lpstr>
      <vt:lpstr>Mangal</vt:lpstr>
      <vt:lpstr>Times New Roman</vt:lpstr>
      <vt:lpstr>Тема Office</vt:lpstr>
      <vt:lpstr>Мониторинг успешности обучающихся 1 «Б» класса (диагностическое обследование).  Мониторинг навыков скорости чтения в 1-2 «Б» классе  Мониторинг успешности обучающихся во 2 «Б» классе по математике   учитель нач. классов - Н.В. Лахардова </vt:lpstr>
      <vt:lpstr>Диагностическое обследование первоклассников.   Назначение диагностических методик.</vt:lpstr>
      <vt:lpstr>Результаты диагностики оцениваются следующим образом:</vt:lpstr>
      <vt:lpstr>Стартовый уровень первоклассников  (диагностическое обследование)      1 «Б» </vt:lpstr>
      <vt:lpstr>Диагностическое обследование первоклассников на конец первого полугодия </vt:lpstr>
      <vt:lpstr>Диагностическое обследование первоклассников на конец второго полугодия </vt:lpstr>
      <vt:lpstr>Диаграммы диагностического обследования первоклассников </vt:lpstr>
      <vt:lpstr>Диагностическое обследование навыков чтения на скорость </vt:lpstr>
      <vt:lpstr>График обследования навыков чтения на скорость.  Справляются с нормой техники чтения на «хорошо» и «отлично».</vt:lpstr>
      <vt:lpstr>Мониторинг знаний учащихся по математике 2 «Б» класса       2014 — 2015 учебный год 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Стартовый уровень первоклассников  (диагностическое обследование)      1 «Б»</dc:title>
  <dc:creator>Natalya</dc:creator>
  <cp:lastModifiedBy>Natalya</cp:lastModifiedBy>
  <cp:revision>49</cp:revision>
  <dcterms:created xsi:type="dcterms:W3CDTF">2015-04-04T14:41:22Z</dcterms:created>
  <dcterms:modified xsi:type="dcterms:W3CDTF">2015-04-08T17:39:11Z</dcterms:modified>
</cp:coreProperties>
</file>