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92" r:id="rId5"/>
    <p:sldId id="294" r:id="rId6"/>
    <p:sldId id="287" r:id="rId7"/>
    <p:sldId id="296" r:id="rId8"/>
    <p:sldId id="301" r:id="rId9"/>
    <p:sldId id="298" r:id="rId10"/>
    <p:sldId id="299" r:id="rId11"/>
    <p:sldId id="300" r:id="rId12"/>
    <p:sldId id="302" r:id="rId13"/>
    <p:sldId id="304" r:id="rId14"/>
    <p:sldId id="306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9" r:id="rId26"/>
    <p:sldId id="318" r:id="rId27"/>
    <p:sldId id="321" r:id="rId28"/>
    <p:sldId id="322" r:id="rId29"/>
    <p:sldId id="320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E0000"/>
    <a:srgbClr val="FFFF66"/>
    <a:srgbClr val="FFFF99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815C2-B4DE-400B-A576-9AC4089B320A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09A288-89D0-49A9-ACF1-D55F9B2DDA4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Цель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8679281-D1FB-4A27-A875-D4E6B40E22EC}" type="parTrans" cxnId="{28E9AAB0-4067-4EE0-8911-40A0A96825F9}">
      <dgm:prSet/>
      <dgm:spPr/>
      <dgm:t>
        <a:bodyPr/>
        <a:lstStyle/>
        <a:p>
          <a:endParaRPr lang="ru-RU"/>
        </a:p>
      </dgm:t>
    </dgm:pt>
    <dgm:pt modelId="{042956D8-B1CE-435C-8250-F840E35CE4A1}" type="sibTrans" cxnId="{28E9AAB0-4067-4EE0-8911-40A0A96825F9}">
      <dgm:prSet/>
      <dgm:spPr/>
      <dgm:t>
        <a:bodyPr/>
        <a:lstStyle/>
        <a:p>
          <a:endParaRPr lang="ru-RU"/>
        </a:p>
      </dgm:t>
    </dgm:pt>
    <dgm:pt modelId="{F0372A93-9FA0-4258-B88B-D7D2CD9F9BE5}">
      <dgm:prSet phldrT="[Текст]"/>
      <dgm:spPr/>
      <dgm:t>
        <a:bodyPr/>
        <a:lstStyle/>
        <a:p>
          <a:pPr algn="l" rtl="0"/>
          <a:r>
            <a:rPr kumimoji="0" lang="ru-RU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Систематизировать знания детей о русской народной игрушке матрешке</a:t>
          </a:r>
          <a:endParaRPr lang="ru-RU" dirty="0"/>
        </a:p>
      </dgm:t>
    </dgm:pt>
    <dgm:pt modelId="{02242F4F-51F7-413B-ACA2-36961E5AD12E}" type="parTrans" cxnId="{E25E9142-7BEB-4594-9086-685FD2D742EC}">
      <dgm:prSet/>
      <dgm:spPr/>
      <dgm:t>
        <a:bodyPr/>
        <a:lstStyle/>
        <a:p>
          <a:endParaRPr lang="ru-RU"/>
        </a:p>
      </dgm:t>
    </dgm:pt>
    <dgm:pt modelId="{05425A87-93DF-49CD-9296-20E10ED56F19}" type="sibTrans" cxnId="{E25E9142-7BEB-4594-9086-685FD2D742EC}">
      <dgm:prSet/>
      <dgm:spPr/>
      <dgm:t>
        <a:bodyPr/>
        <a:lstStyle/>
        <a:p>
          <a:endParaRPr lang="ru-RU"/>
        </a:p>
      </dgm:t>
    </dgm:pt>
    <dgm:pt modelId="{C251C9FD-B8CF-4D4D-B0C5-4D2F78C07598}">
      <dgm:prSet phldrT="[Текст]" custT="1"/>
      <dgm:spPr/>
      <dgm:t>
        <a:bodyPr/>
        <a:lstStyle/>
        <a:p>
          <a:pPr marL="355600" marR="0" lvl="0" indent="-35560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Приобщить родителей к развивающим играм с народными игрушками</a:t>
          </a:r>
          <a:r>
            <a:rPr kumimoji="0" lang="ru-RU" sz="3200" b="1" i="0" u="none" strike="noStrike" cap="none" normalizeH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в условиях семьи</a:t>
          </a:r>
          <a:endParaRPr kumimoji="0" lang="ru-RU" sz="2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3F35DFA1-FBFD-440C-A904-BDC71321C9A9}" type="sibTrans" cxnId="{EDBDE8F5-C2FF-459E-BBEF-B24C924CDABB}">
      <dgm:prSet/>
      <dgm:spPr/>
      <dgm:t>
        <a:bodyPr/>
        <a:lstStyle/>
        <a:p>
          <a:endParaRPr lang="ru-RU"/>
        </a:p>
      </dgm:t>
    </dgm:pt>
    <dgm:pt modelId="{3D18E6F2-517E-4F91-AA25-968279D69F02}" type="parTrans" cxnId="{EDBDE8F5-C2FF-459E-BBEF-B24C924CDABB}">
      <dgm:prSet/>
      <dgm:spPr/>
      <dgm:t>
        <a:bodyPr/>
        <a:lstStyle/>
        <a:p>
          <a:endParaRPr lang="ru-RU"/>
        </a:p>
      </dgm:t>
    </dgm:pt>
    <dgm:pt modelId="{A6EC3077-FD7D-4A75-9575-A74E7F6EB5B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Цель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E1B9C18-6E17-413A-ABE1-C9E423986EB8}" type="sibTrans" cxnId="{5CB80FC6-28C4-493E-97D3-D31FA1DFD393}">
      <dgm:prSet/>
      <dgm:spPr/>
      <dgm:t>
        <a:bodyPr/>
        <a:lstStyle/>
        <a:p>
          <a:endParaRPr lang="ru-RU"/>
        </a:p>
      </dgm:t>
    </dgm:pt>
    <dgm:pt modelId="{1E964A21-8BAE-4807-A151-C0EE13664A56}" type="parTrans" cxnId="{5CB80FC6-28C4-493E-97D3-D31FA1DFD393}">
      <dgm:prSet/>
      <dgm:spPr/>
      <dgm:t>
        <a:bodyPr/>
        <a:lstStyle/>
        <a:p>
          <a:endParaRPr lang="ru-RU"/>
        </a:p>
      </dgm:t>
    </dgm:pt>
    <dgm:pt modelId="{9AD13278-EFDA-4594-B147-ECCC8630C120}" type="pres">
      <dgm:prSet presAssocID="{B63815C2-B4DE-400B-A576-9AC4089B32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7CFB3-1B2C-4A04-B45E-654A03E0E767}" type="pres">
      <dgm:prSet presAssocID="{D409A288-89D0-49A9-ACF1-D55F9B2DDA47}" presName="composite" presStyleCnt="0"/>
      <dgm:spPr/>
    </dgm:pt>
    <dgm:pt modelId="{C1065047-5075-44E9-A466-CF8082FD88A0}" type="pres">
      <dgm:prSet presAssocID="{D409A288-89D0-49A9-ACF1-D55F9B2DDA4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1FF9-24FC-42B6-A96C-74F6978D514A}" type="pres">
      <dgm:prSet presAssocID="{D409A288-89D0-49A9-ACF1-D55F9B2DDA47}" presName="descendantText" presStyleLbl="alignAcc1" presStyleIdx="0" presStyleCnt="2" custLinFactNeighborX="712" custLinFactNeighborY="-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5AC9D-1EE7-48AA-992B-35892AD3C9C3}" type="pres">
      <dgm:prSet presAssocID="{042956D8-B1CE-435C-8250-F840E35CE4A1}" presName="sp" presStyleCnt="0"/>
      <dgm:spPr/>
    </dgm:pt>
    <dgm:pt modelId="{21EBC9BB-15EF-4001-A8AE-346949A61B3E}" type="pres">
      <dgm:prSet presAssocID="{A6EC3077-FD7D-4A75-9575-A74E7F6EB5B0}" presName="composite" presStyleCnt="0"/>
      <dgm:spPr/>
    </dgm:pt>
    <dgm:pt modelId="{93097886-4AE1-4CF8-BA9E-812821696C3F}" type="pres">
      <dgm:prSet presAssocID="{A6EC3077-FD7D-4A75-9575-A74E7F6EB5B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D5AC3-C0D0-4AEE-9854-855434DA1ECA}" type="pres">
      <dgm:prSet presAssocID="{A6EC3077-FD7D-4A75-9575-A74E7F6EB5B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DE8F5-C2FF-459E-BBEF-B24C924CDABB}" srcId="{A6EC3077-FD7D-4A75-9575-A74E7F6EB5B0}" destId="{C251C9FD-B8CF-4D4D-B0C5-4D2F78C07598}" srcOrd="0" destOrd="0" parTransId="{3D18E6F2-517E-4F91-AA25-968279D69F02}" sibTransId="{3F35DFA1-FBFD-440C-A904-BDC71321C9A9}"/>
    <dgm:cxn modelId="{FD63218F-3A78-4AB0-B152-8953B8912A43}" type="presOf" srcId="{D409A288-89D0-49A9-ACF1-D55F9B2DDA47}" destId="{C1065047-5075-44E9-A466-CF8082FD88A0}" srcOrd="0" destOrd="0" presId="urn:microsoft.com/office/officeart/2005/8/layout/chevron2"/>
    <dgm:cxn modelId="{53A19D4E-10C4-4F62-AA79-FAACE26E6DBC}" type="presOf" srcId="{B63815C2-B4DE-400B-A576-9AC4089B320A}" destId="{9AD13278-EFDA-4594-B147-ECCC8630C120}" srcOrd="0" destOrd="0" presId="urn:microsoft.com/office/officeart/2005/8/layout/chevron2"/>
    <dgm:cxn modelId="{3777DD93-EFCD-4F1B-B260-330053994B0C}" type="presOf" srcId="{A6EC3077-FD7D-4A75-9575-A74E7F6EB5B0}" destId="{93097886-4AE1-4CF8-BA9E-812821696C3F}" srcOrd="0" destOrd="0" presId="urn:microsoft.com/office/officeart/2005/8/layout/chevron2"/>
    <dgm:cxn modelId="{5CB80FC6-28C4-493E-97D3-D31FA1DFD393}" srcId="{B63815C2-B4DE-400B-A576-9AC4089B320A}" destId="{A6EC3077-FD7D-4A75-9575-A74E7F6EB5B0}" srcOrd="1" destOrd="0" parTransId="{1E964A21-8BAE-4807-A151-C0EE13664A56}" sibTransId="{8E1B9C18-6E17-413A-ABE1-C9E423986EB8}"/>
    <dgm:cxn modelId="{707F2300-9C82-4F20-A2C2-B3407D911455}" type="presOf" srcId="{C251C9FD-B8CF-4D4D-B0C5-4D2F78C07598}" destId="{D43D5AC3-C0D0-4AEE-9854-855434DA1ECA}" srcOrd="0" destOrd="0" presId="urn:microsoft.com/office/officeart/2005/8/layout/chevron2"/>
    <dgm:cxn modelId="{63A14F62-AB38-4B38-9BEA-C657843F967C}" type="presOf" srcId="{F0372A93-9FA0-4258-B88B-D7D2CD9F9BE5}" destId="{417D1FF9-24FC-42B6-A96C-74F6978D514A}" srcOrd="0" destOrd="0" presId="urn:microsoft.com/office/officeart/2005/8/layout/chevron2"/>
    <dgm:cxn modelId="{E25E9142-7BEB-4594-9086-685FD2D742EC}" srcId="{D409A288-89D0-49A9-ACF1-D55F9B2DDA47}" destId="{F0372A93-9FA0-4258-B88B-D7D2CD9F9BE5}" srcOrd="0" destOrd="0" parTransId="{02242F4F-51F7-413B-ACA2-36961E5AD12E}" sibTransId="{05425A87-93DF-49CD-9296-20E10ED56F19}"/>
    <dgm:cxn modelId="{28E9AAB0-4067-4EE0-8911-40A0A96825F9}" srcId="{B63815C2-B4DE-400B-A576-9AC4089B320A}" destId="{D409A288-89D0-49A9-ACF1-D55F9B2DDA47}" srcOrd="0" destOrd="0" parTransId="{58679281-D1FB-4A27-A875-D4E6B40E22EC}" sibTransId="{042956D8-B1CE-435C-8250-F840E35CE4A1}"/>
    <dgm:cxn modelId="{2EE28297-A10D-44DF-BB1E-5293FA8FA6E3}" type="presParOf" srcId="{9AD13278-EFDA-4594-B147-ECCC8630C120}" destId="{7797CFB3-1B2C-4A04-B45E-654A03E0E767}" srcOrd="0" destOrd="0" presId="urn:microsoft.com/office/officeart/2005/8/layout/chevron2"/>
    <dgm:cxn modelId="{7A3A1F84-9498-430C-BB3B-CBD613D31782}" type="presParOf" srcId="{7797CFB3-1B2C-4A04-B45E-654A03E0E767}" destId="{C1065047-5075-44E9-A466-CF8082FD88A0}" srcOrd="0" destOrd="0" presId="urn:microsoft.com/office/officeart/2005/8/layout/chevron2"/>
    <dgm:cxn modelId="{46FCB5F0-717F-4B7F-BB41-7E2B6B326C13}" type="presParOf" srcId="{7797CFB3-1B2C-4A04-B45E-654A03E0E767}" destId="{417D1FF9-24FC-42B6-A96C-74F6978D514A}" srcOrd="1" destOrd="0" presId="urn:microsoft.com/office/officeart/2005/8/layout/chevron2"/>
    <dgm:cxn modelId="{EB7C6731-1BC2-4F9D-86F7-B22D109D9B9E}" type="presParOf" srcId="{9AD13278-EFDA-4594-B147-ECCC8630C120}" destId="{DEC5AC9D-1EE7-48AA-992B-35892AD3C9C3}" srcOrd="1" destOrd="0" presId="urn:microsoft.com/office/officeart/2005/8/layout/chevron2"/>
    <dgm:cxn modelId="{D7F875E3-ADF8-4E6A-8BEC-1C09DD4D3E84}" type="presParOf" srcId="{9AD13278-EFDA-4594-B147-ECCC8630C120}" destId="{21EBC9BB-15EF-4001-A8AE-346949A61B3E}" srcOrd="2" destOrd="0" presId="urn:microsoft.com/office/officeart/2005/8/layout/chevron2"/>
    <dgm:cxn modelId="{F5386A24-0574-4090-934D-313BEE2C5AB9}" type="presParOf" srcId="{21EBC9BB-15EF-4001-A8AE-346949A61B3E}" destId="{93097886-4AE1-4CF8-BA9E-812821696C3F}" srcOrd="0" destOrd="0" presId="urn:microsoft.com/office/officeart/2005/8/layout/chevron2"/>
    <dgm:cxn modelId="{C4FEEB9F-5610-4102-B02F-2B1424E19EA9}" type="presParOf" srcId="{21EBC9BB-15EF-4001-A8AE-346949A61B3E}" destId="{D43D5AC3-C0D0-4AEE-9854-855434DA1E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65B35-3BCD-4488-97F6-73EC0149C890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1A136-9018-43EE-8A1F-F4FEEEACE632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РЕАЛИЗАЦИЯ </a:t>
          </a:r>
          <a:br>
            <a:rPr lang="ru-RU" b="1" dirty="0" smtClean="0">
              <a:solidFill>
                <a:srgbClr val="002060"/>
              </a:solidFill>
              <a:latin typeface="Book Antiqua" pitchFamily="18" charset="0"/>
            </a:rPr>
          </a:br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ИГРОВОГО ПРОЕКТА </a:t>
          </a:r>
          <a:endParaRPr lang="ru-RU" dirty="0"/>
        </a:p>
      </dgm:t>
    </dgm:pt>
    <dgm:pt modelId="{A69E4705-DE60-4546-8623-3EB68E285BCE}" type="parTrans" cxnId="{31F93443-020A-4E4A-9020-5BFDAA92394F}">
      <dgm:prSet/>
      <dgm:spPr/>
      <dgm:t>
        <a:bodyPr/>
        <a:lstStyle/>
        <a:p>
          <a:endParaRPr lang="ru-RU"/>
        </a:p>
      </dgm:t>
    </dgm:pt>
    <dgm:pt modelId="{99ACE564-AE25-47A4-8C28-D4B40074C28D}" type="sibTrans" cxnId="{31F93443-020A-4E4A-9020-5BFDAA92394F}">
      <dgm:prSet/>
      <dgm:spPr/>
      <dgm:t>
        <a:bodyPr/>
        <a:lstStyle/>
        <a:p>
          <a:endParaRPr lang="ru-RU"/>
        </a:p>
      </dgm:t>
    </dgm:pt>
    <dgm:pt modelId="{B4278E97-9086-450B-B255-762B658832A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ПОЗНАВАТЕЛЬНО – РЕЧЕВОЕ </a:t>
          </a:r>
        </a:p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2000" dirty="0">
            <a:solidFill>
              <a:srgbClr val="FFFF00"/>
            </a:solidFill>
          </a:endParaRPr>
        </a:p>
      </dgm:t>
    </dgm:pt>
    <dgm:pt modelId="{AFB6E07C-EEE7-4BCE-BBCE-2D3DF49F762A}" type="parTrans" cxnId="{66C3C484-E29A-4619-A1A7-806ECD91AABE}">
      <dgm:prSet/>
      <dgm:spPr/>
      <dgm:t>
        <a:bodyPr/>
        <a:lstStyle/>
        <a:p>
          <a:endParaRPr lang="ru-RU"/>
        </a:p>
      </dgm:t>
    </dgm:pt>
    <dgm:pt modelId="{749DFD74-EF54-4563-9A40-6E8F8913C44D}" type="sibTrans" cxnId="{66C3C484-E29A-4619-A1A7-806ECD91AABE}">
      <dgm:prSet/>
      <dgm:spPr/>
      <dgm:t>
        <a:bodyPr/>
        <a:lstStyle/>
        <a:p>
          <a:endParaRPr lang="ru-RU"/>
        </a:p>
      </dgm:t>
    </dgm:pt>
    <dgm:pt modelId="{6CD590A6-CA46-481E-A886-0E77D2584CA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ХУДОЖЕСТВЕННО – ЭСТЕТИЧЕСКОЕ РАЗВИТИЕ</a:t>
          </a:r>
          <a:endParaRPr lang="ru-RU" dirty="0">
            <a:solidFill>
              <a:schemeClr val="tx1"/>
            </a:solidFill>
          </a:endParaRPr>
        </a:p>
      </dgm:t>
    </dgm:pt>
    <dgm:pt modelId="{64192EDE-2CDF-4C85-9E12-D3C0408D116D}" type="parTrans" cxnId="{A395587A-FB37-4DE0-85EF-3D52EEC721CE}">
      <dgm:prSet/>
      <dgm:spPr/>
      <dgm:t>
        <a:bodyPr/>
        <a:lstStyle/>
        <a:p>
          <a:endParaRPr lang="ru-RU"/>
        </a:p>
      </dgm:t>
    </dgm:pt>
    <dgm:pt modelId="{05679E6F-2870-47EC-B9F3-16E04D82F3E1}" type="sibTrans" cxnId="{A395587A-FB37-4DE0-85EF-3D52EEC721CE}">
      <dgm:prSet/>
      <dgm:spPr/>
      <dgm:t>
        <a:bodyPr/>
        <a:lstStyle/>
        <a:p>
          <a:endParaRPr lang="ru-RU"/>
        </a:p>
      </dgm:t>
    </dgm:pt>
    <dgm:pt modelId="{519518E8-27FF-4A17-84B4-65AD6BC89F1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СОЦИАЛЬНО – ЛИЧНОСТНОЕ РАЗВИТИЕ</a:t>
          </a:r>
          <a:endParaRPr lang="ru-RU" sz="2400" dirty="0">
            <a:solidFill>
              <a:srgbClr val="FFFF00"/>
            </a:solidFill>
          </a:endParaRPr>
        </a:p>
      </dgm:t>
    </dgm:pt>
    <dgm:pt modelId="{216E0DC9-998C-4F75-9FA6-53E7D69746B4}" type="parTrans" cxnId="{4408E497-C1FC-4074-99EF-E0922EF5D29C}">
      <dgm:prSet/>
      <dgm:spPr/>
      <dgm:t>
        <a:bodyPr/>
        <a:lstStyle/>
        <a:p>
          <a:endParaRPr lang="ru-RU"/>
        </a:p>
      </dgm:t>
    </dgm:pt>
    <dgm:pt modelId="{BE7170B9-B7EC-4B92-9AEF-CB0E1B28E2B5}" type="sibTrans" cxnId="{4408E497-C1FC-4074-99EF-E0922EF5D29C}">
      <dgm:prSet/>
      <dgm:spPr/>
      <dgm:t>
        <a:bodyPr/>
        <a:lstStyle/>
        <a:p>
          <a:endParaRPr lang="ru-RU"/>
        </a:p>
      </dgm:t>
    </dgm:pt>
    <dgm:pt modelId="{8C1650BD-BE0F-45F9-966B-D2520F5F93D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2400" dirty="0">
            <a:solidFill>
              <a:srgbClr val="FFFF00"/>
            </a:solidFill>
          </a:endParaRPr>
        </a:p>
      </dgm:t>
    </dgm:pt>
    <dgm:pt modelId="{E27FE60E-4868-41E7-A049-436383E2EA5B}" type="parTrans" cxnId="{6075DE4F-A54C-4734-9A66-D050EEC038E3}">
      <dgm:prSet/>
      <dgm:spPr/>
      <dgm:t>
        <a:bodyPr/>
        <a:lstStyle/>
        <a:p>
          <a:endParaRPr lang="ru-RU"/>
        </a:p>
      </dgm:t>
    </dgm:pt>
    <dgm:pt modelId="{AD46FDE6-EE7A-4B0C-9A93-4ABFE797F523}" type="sibTrans" cxnId="{6075DE4F-A54C-4734-9A66-D050EEC038E3}">
      <dgm:prSet/>
      <dgm:spPr/>
      <dgm:t>
        <a:bodyPr/>
        <a:lstStyle/>
        <a:p>
          <a:endParaRPr lang="ru-RU"/>
        </a:p>
      </dgm:t>
    </dgm:pt>
    <dgm:pt modelId="{960A3F47-65EB-493A-8045-1C73D50CE984}" type="pres">
      <dgm:prSet presAssocID="{80265B35-3BCD-4488-97F6-73EC0149C8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E7268-14E4-4622-8AF3-B35639AC671F}" type="pres">
      <dgm:prSet presAssocID="{80265B35-3BCD-4488-97F6-73EC0149C890}" presName="cycle" presStyleCnt="0"/>
      <dgm:spPr/>
    </dgm:pt>
    <dgm:pt modelId="{BAB14E84-1EB3-482A-80D9-A58C74D33EA3}" type="pres">
      <dgm:prSet presAssocID="{8A51A136-9018-43EE-8A1F-F4FEEEACE632}" presName="nodeFirstNode" presStyleLbl="node1" presStyleIdx="0" presStyleCnt="5" custScaleX="113014" custScaleY="117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158D5-2CDB-4EEF-A4D8-9C0CAA686048}" type="pres">
      <dgm:prSet presAssocID="{99ACE564-AE25-47A4-8C28-D4B40074C2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C0A2122-56FC-408C-A9FE-C742AB0261E5}" type="pres">
      <dgm:prSet presAssocID="{B4278E97-9086-450B-B255-762B658832A3}" presName="nodeFollowingNodes" presStyleLbl="node1" presStyleIdx="1" presStyleCnt="5" custScaleX="120698" custScaleY="130148" custRadScaleRad="104686" custRadScaleInc="7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00EEA-2466-4B85-90B6-C2C948AB8BFF}" type="pres">
      <dgm:prSet presAssocID="{6CD590A6-CA46-481E-A886-0E77D2584CA8}" presName="nodeFollowingNodes" presStyleLbl="node1" presStyleIdx="2" presStyleCnt="5" custScaleX="125640" custScaleY="130071" custRadScaleRad="107858" custRadScaleInc="-26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92CAA-7736-4AF4-911E-7189FCE096F4}" type="pres">
      <dgm:prSet presAssocID="{519518E8-27FF-4A17-84B4-65AD6BC89F11}" presName="nodeFollowingNodes" presStyleLbl="node1" presStyleIdx="3" presStyleCnt="5" custScaleX="117591" custScaleY="123454" custRadScaleRad="99095" custRadScaleInc="17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5BFB2-F2BA-4EC2-AE11-F8EAD64B1019}" type="pres">
      <dgm:prSet presAssocID="{8C1650BD-BE0F-45F9-966B-D2520F5F93D5}" presName="nodeFollowingNodes" presStyleLbl="node1" presStyleIdx="4" presStyleCnt="5" custScaleX="106212" custScaleY="11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B8B93-ED6B-450B-A6E0-29E241C1FB2C}" type="presOf" srcId="{80265B35-3BCD-4488-97F6-73EC0149C890}" destId="{960A3F47-65EB-493A-8045-1C73D50CE984}" srcOrd="0" destOrd="0" presId="urn:microsoft.com/office/officeart/2005/8/layout/cycle3"/>
    <dgm:cxn modelId="{918554E7-5B7B-48FF-B710-8565D243B9B1}" type="presOf" srcId="{B4278E97-9086-450B-B255-762B658832A3}" destId="{0C0A2122-56FC-408C-A9FE-C742AB0261E5}" srcOrd="0" destOrd="0" presId="urn:microsoft.com/office/officeart/2005/8/layout/cycle3"/>
    <dgm:cxn modelId="{4408E497-C1FC-4074-99EF-E0922EF5D29C}" srcId="{80265B35-3BCD-4488-97F6-73EC0149C890}" destId="{519518E8-27FF-4A17-84B4-65AD6BC89F11}" srcOrd="3" destOrd="0" parTransId="{216E0DC9-998C-4F75-9FA6-53E7D69746B4}" sibTransId="{BE7170B9-B7EC-4B92-9AEF-CB0E1B28E2B5}"/>
    <dgm:cxn modelId="{66C3C484-E29A-4619-A1A7-806ECD91AABE}" srcId="{80265B35-3BCD-4488-97F6-73EC0149C890}" destId="{B4278E97-9086-450B-B255-762B658832A3}" srcOrd="1" destOrd="0" parTransId="{AFB6E07C-EEE7-4BCE-BBCE-2D3DF49F762A}" sibTransId="{749DFD74-EF54-4563-9A40-6E8F8913C44D}"/>
    <dgm:cxn modelId="{A49CB647-9029-47EE-B7EF-3018A78DAF39}" type="presOf" srcId="{99ACE564-AE25-47A4-8C28-D4B40074C28D}" destId="{EDC158D5-2CDB-4EEF-A4D8-9C0CAA686048}" srcOrd="0" destOrd="0" presId="urn:microsoft.com/office/officeart/2005/8/layout/cycle3"/>
    <dgm:cxn modelId="{44DD96AE-1071-45E2-8FC9-3A22F832A973}" type="presOf" srcId="{8A51A136-9018-43EE-8A1F-F4FEEEACE632}" destId="{BAB14E84-1EB3-482A-80D9-A58C74D33EA3}" srcOrd="0" destOrd="0" presId="urn:microsoft.com/office/officeart/2005/8/layout/cycle3"/>
    <dgm:cxn modelId="{A395587A-FB37-4DE0-85EF-3D52EEC721CE}" srcId="{80265B35-3BCD-4488-97F6-73EC0149C890}" destId="{6CD590A6-CA46-481E-A886-0E77D2584CA8}" srcOrd="2" destOrd="0" parTransId="{64192EDE-2CDF-4C85-9E12-D3C0408D116D}" sibTransId="{05679E6F-2870-47EC-B9F3-16E04D82F3E1}"/>
    <dgm:cxn modelId="{BDC9981B-0D8E-440F-B84C-F00F652F63C1}" type="presOf" srcId="{6CD590A6-CA46-481E-A886-0E77D2584CA8}" destId="{74900EEA-2466-4B85-90B6-C2C948AB8BFF}" srcOrd="0" destOrd="0" presId="urn:microsoft.com/office/officeart/2005/8/layout/cycle3"/>
    <dgm:cxn modelId="{31F93443-020A-4E4A-9020-5BFDAA92394F}" srcId="{80265B35-3BCD-4488-97F6-73EC0149C890}" destId="{8A51A136-9018-43EE-8A1F-F4FEEEACE632}" srcOrd="0" destOrd="0" parTransId="{A69E4705-DE60-4546-8623-3EB68E285BCE}" sibTransId="{99ACE564-AE25-47A4-8C28-D4B40074C28D}"/>
    <dgm:cxn modelId="{6075DE4F-A54C-4734-9A66-D050EEC038E3}" srcId="{80265B35-3BCD-4488-97F6-73EC0149C890}" destId="{8C1650BD-BE0F-45F9-966B-D2520F5F93D5}" srcOrd="4" destOrd="0" parTransId="{E27FE60E-4868-41E7-A049-436383E2EA5B}" sibTransId="{AD46FDE6-EE7A-4B0C-9A93-4ABFE797F523}"/>
    <dgm:cxn modelId="{BFED93C9-4BC9-40B9-AB2C-F1E45C4F1174}" type="presOf" srcId="{519518E8-27FF-4A17-84B4-65AD6BC89F11}" destId="{E5392CAA-7736-4AF4-911E-7189FCE096F4}" srcOrd="0" destOrd="0" presId="urn:microsoft.com/office/officeart/2005/8/layout/cycle3"/>
    <dgm:cxn modelId="{018D740B-81CD-4760-B80F-7363360C42C5}" type="presOf" srcId="{8C1650BD-BE0F-45F9-966B-D2520F5F93D5}" destId="{F1D5BFB2-F2BA-4EC2-AE11-F8EAD64B1019}" srcOrd="0" destOrd="0" presId="urn:microsoft.com/office/officeart/2005/8/layout/cycle3"/>
    <dgm:cxn modelId="{0FDEC85F-1B01-4E86-A9DF-F28F912A85F5}" type="presParOf" srcId="{960A3F47-65EB-493A-8045-1C73D50CE984}" destId="{9B0E7268-14E4-4622-8AF3-B35639AC671F}" srcOrd="0" destOrd="0" presId="urn:microsoft.com/office/officeart/2005/8/layout/cycle3"/>
    <dgm:cxn modelId="{679D979F-73C7-4EB9-901E-8FDE791243BB}" type="presParOf" srcId="{9B0E7268-14E4-4622-8AF3-B35639AC671F}" destId="{BAB14E84-1EB3-482A-80D9-A58C74D33EA3}" srcOrd="0" destOrd="0" presId="urn:microsoft.com/office/officeart/2005/8/layout/cycle3"/>
    <dgm:cxn modelId="{830B8A97-A0E4-41AA-A3C5-E2F6A7CEF46B}" type="presParOf" srcId="{9B0E7268-14E4-4622-8AF3-B35639AC671F}" destId="{EDC158D5-2CDB-4EEF-A4D8-9C0CAA686048}" srcOrd="1" destOrd="0" presId="urn:microsoft.com/office/officeart/2005/8/layout/cycle3"/>
    <dgm:cxn modelId="{C689D607-6C1D-4AE1-AC74-B1B5AC987A87}" type="presParOf" srcId="{9B0E7268-14E4-4622-8AF3-B35639AC671F}" destId="{0C0A2122-56FC-408C-A9FE-C742AB0261E5}" srcOrd="2" destOrd="0" presId="urn:microsoft.com/office/officeart/2005/8/layout/cycle3"/>
    <dgm:cxn modelId="{425A028F-B73B-4CEF-81EF-4943498FCA04}" type="presParOf" srcId="{9B0E7268-14E4-4622-8AF3-B35639AC671F}" destId="{74900EEA-2466-4B85-90B6-C2C948AB8BFF}" srcOrd="3" destOrd="0" presId="urn:microsoft.com/office/officeart/2005/8/layout/cycle3"/>
    <dgm:cxn modelId="{440E7F62-CC49-4D9C-A719-B3B018418CD1}" type="presParOf" srcId="{9B0E7268-14E4-4622-8AF3-B35639AC671F}" destId="{E5392CAA-7736-4AF4-911E-7189FCE096F4}" srcOrd="4" destOrd="0" presId="urn:microsoft.com/office/officeart/2005/8/layout/cycle3"/>
    <dgm:cxn modelId="{8D262399-1412-4CD4-8D42-02E0ADD2AD21}" type="presParOf" srcId="{9B0E7268-14E4-4622-8AF3-B35639AC671F}" destId="{F1D5BFB2-F2BA-4EC2-AE11-F8EAD64B101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065047-5075-44E9-A466-CF8082FD88A0}">
      <dsp:nvSpPr>
        <dsp:cNvPr id="0" name=""/>
        <dsp:cNvSpPr/>
      </dsp:nvSpPr>
      <dsp:spPr>
        <a:xfrm rot="5400000">
          <a:off x="-344387" y="349889"/>
          <a:ext cx="2295918" cy="16071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Times New Roman" pitchFamily="18" charset="0"/>
              <a:cs typeface="Times New Roman" pitchFamily="18" charset="0"/>
            </a:rPr>
            <a:t>Цель </a:t>
          </a:r>
          <a:endParaRPr lang="ru-RU" sz="47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44387" y="349889"/>
        <a:ext cx="2295918" cy="1607142"/>
      </dsp:txXfrm>
    </dsp:sp>
    <dsp:sp modelId="{417D1FF9-24FC-42B6-A96C-74F6978D514A}">
      <dsp:nvSpPr>
        <dsp:cNvPr id="0" name=""/>
        <dsp:cNvSpPr/>
      </dsp:nvSpPr>
      <dsp:spPr>
        <a:xfrm rot="5400000">
          <a:off x="4450834" y="-2843692"/>
          <a:ext cx="1492347" cy="7179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Систематизировать знания детей о русской народной игрушке матрешке</a:t>
          </a:r>
          <a:endParaRPr lang="ru-RU" sz="3200" kern="1200" dirty="0"/>
        </a:p>
      </dsp:txBody>
      <dsp:txXfrm rot="5400000">
        <a:off x="4450834" y="-2843692"/>
        <a:ext cx="1492347" cy="7179731"/>
      </dsp:txXfrm>
    </dsp:sp>
    <dsp:sp modelId="{93097886-4AE1-4CF8-BA9E-812821696C3F}">
      <dsp:nvSpPr>
        <dsp:cNvPr id="0" name=""/>
        <dsp:cNvSpPr/>
      </dsp:nvSpPr>
      <dsp:spPr>
        <a:xfrm rot="5400000">
          <a:off x="-344387" y="2360983"/>
          <a:ext cx="2295918" cy="1607142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Times New Roman" pitchFamily="18" charset="0"/>
              <a:cs typeface="Times New Roman" pitchFamily="18" charset="0"/>
            </a:rPr>
            <a:t>Цель </a:t>
          </a:r>
          <a:endParaRPr lang="ru-RU" sz="47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44387" y="2360983"/>
        <a:ext cx="2295918" cy="1607142"/>
      </dsp:txXfrm>
    </dsp:sp>
    <dsp:sp modelId="{D43D5AC3-C0D0-4AEE-9854-855434DA1ECA}">
      <dsp:nvSpPr>
        <dsp:cNvPr id="0" name=""/>
        <dsp:cNvSpPr/>
      </dsp:nvSpPr>
      <dsp:spPr>
        <a:xfrm rot="5400000">
          <a:off x="4450834" y="-827096"/>
          <a:ext cx="1492347" cy="7179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355600" marR="0" lvl="0" indent="-35560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Приобщить родителей к развивающим играм с народными игрушками</a:t>
          </a:r>
          <a:r>
            <a:rPr kumimoji="0" lang="ru-RU" sz="3200" b="1" i="0" u="none" strike="noStrike" kern="1200" cap="none" normalizeH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в условиях семьи</a:t>
          </a:r>
          <a:endParaRPr kumimoji="0" lang="ru-RU" sz="28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4450834" y="-827096"/>
        <a:ext cx="1492347" cy="71797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158D5-2CDB-4EEF-A4D8-9C0CAA686048}">
      <dsp:nvSpPr>
        <dsp:cNvPr id="0" name=""/>
        <dsp:cNvSpPr/>
      </dsp:nvSpPr>
      <dsp:spPr>
        <a:xfrm>
          <a:off x="1316551" y="-198901"/>
          <a:ext cx="5674399" cy="5674399"/>
        </a:xfrm>
        <a:prstGeom prst="circularArrow">
          <a:avLst>
            <a:gd name="adj1" fmla="val 5544"/>
            <a:gd name="adj2" fmla="val 330680"/>
            <a:gd name="adj3" fmla="val 13449753"/>
            <a:gd name="adj4" fmla="val 1758783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B14E84-1EB3-482A-80D9-A58C74D33EA3}">
      <dsp:nvSpPr>
        <dsp:cNvPr id="0" name=""/>
        <dsp:cNvSpPr/>
      </dsp:nvSpPr>
      <dsp:spPr>
        <a:xfrm>
          <a:off x="2643203" y="-157147"/>
          <a:ext cx="3021095" cy="1565268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Book Antiqua" pitchFamily="18" charset="0"/>
            </a:rPr>
            <a:t>РЕАЛИЗАЦИЯ </a:t>
          </a:r>
          <a:br>
            <a:rPr lang="ru-RU" sz="2400" b="1" kern="1200" dirty="0" smtClean="0">
              <a:solidFill>
                <a:srgbClr val="002060"/>
              </a:solidFill>
              <a:latin typeface="Book Antiqua" pitchFamily="18" charset="0"/>
            </a:rPr>
          </a:br>
          <a:r>
            <a:rPr lang="ru-RU" sz="2400" b="1" kern="1200" dirty="0" smtClean="0">
              <a:solidFill>
                <a:srgbClr val="002060"/>
              </a:solidFill>
              <a:latin typeface="Book Antiqua" pitchFamily="18" charset="0"/>
            </a:rPr>
            <a:t>ИГРОВОГО ПРОЕКТА </a:t>
          </a:r>
          <a:endParaRPr lang="ru-RU" sz="2400" kern="1200" dirty="0"/>
        </a:p>
      </dsp:txBody>
      <dsp:txXfrm>
        <a:off x="2643203" y="-157147"/>
        <a:ext cx="3021095" cy="1565268"/>
      </dsp:txXfrm>
    </dsp:sp>
    <dsp:sp modelId="{0C0A2122-56FC-408C-A9FE-C742AB0261E5}">
      <dsp:nvSpPr>
        <dsp:cNvPr id="0" name=""/>
        <dsp:cNvSpPr/>
      </dsp:nvSpPr>
      <dsp:spPr>
        <a:xfrm>
          <a:off x="5000649" y="1571631"/>
          <a:ext cx="3226504" cy="173956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ПОЗНАВАТЕЛЬНО – РЕЧЕВОЕ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5000649" y="1571631"/>
        <a:ext cx="3226504" cy="1739561"/>
      </dsp:txXfrm>
    </dsp:sp>
    <dsp:sp modelId="{74900EEA-2466-4B85-90B6-C2C948AB8BFF}">
      <dsp:nvSpPr>
        <dsp:cNvPr id="0" name=""/>
        <dsp:cNvSpPr/>
      </dsp:nvSpPr>
      <dsp:spPr>
        <a:xfrm>
          <a:off x="4534751" y="3778157"/>
          <a:ext cx="3358613" cy="1738531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ХУДОЖЕСТВЕННО – ЭСТЕТИЧЕСКОЕ РАЗВИТИЕ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534751" y="3778157"/>
        <a:ext cx="3358613" cy="1738531"/>
      </dsp:txXfrm>
    </dsp:sp>
    <dsp:sp modelId="{E5392CAA-7736-4AF4-911E-7189FCE096F4}">
      <dsp:nvSpPr>
        <dsp:cNvPr id="0" name=""/>
        <dsp:cNvSpPr/>
      </dsp:nvSpPr>
      <dsp:spPr>
        <a:xfrm>
          <a:off x="842626" y="3870789"/>
          <a:ext cx="3143447" cy="165008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СОЦИАЛЬНО – ЛИЧНОСТНОЕ РАЗВИТИЕ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842626" y="3870789"/>
        <a:ext cx="3143447" cy="1650088"/>
      </dsp:txXfrm>
    </dsp:sp>
    <dsp:sp modelId="{F1D5BFB2-F2BA-4EC2-AE11-F8EAD64B1019}">
      <dsp:nvSpPr>
        <dsp:cNvPr id="0" name=""/>
        <dsp:cNvSpPr/>
      </dsp:nvSpPr>
      <dsp:spPr>
        <a:xfrm>
          <a:off x="432765" y="1506109"/>
          <a:ext cx="2839263" cy="158281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32765" y="1506109"/>
        <a:ext cx="2839263" cy="158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D6316-A1BD-4B75-8A53-134FEB2A4D31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08D79-7C91-4EE2-9DC1-6368DBFB2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08D79-7C91-4EE2-9DC1-6368DBFB22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BD5C-E104-472F-A799-BE911FD7F853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62D4-158F-450D-9EB6-594BBEF1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4;&#1085;&#1072;&#1090;&#1072;\Desktop\&#1055;&#1088;&#1086;&#1077;&#1082;&#1090;%20&#1052;&#1040;&#1058;&#1056;&#1045;&#1064;&#1050;&#1048;\Tat'yana_Varovina.-Pesnya_dlya_mladshego_vozrasta_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 Antiqua" pitchFamily="18" charset="0"/>
              </a:rPr>
              <a:t>Муниципальное дошкольное образовательное учреждение детский сад № 44 </a:t>
            </a:r>
          </a:p>
          <a:p>
            <a:pPr algn="ctr"/>
            <a:r>
              <a:rPr lang="ru-RU" sz="1200" b="1" i="1" dirty="0" err="1" smtClean="0">
                <a:solidFill>
                  <a:srgbClr val="002060"/>
                </a:solidFill>
                <a:latin typeface="Book Antiqua" pitchFamily="18" charset="0"/>
              </a:rPr>
              <a:t>общеразвивающего</a:t>
            </a:r>
            <a:r>
              <a:rPr lang="ru-RU" sz="1200" b="1" i="1" dirty="0" smtClean="0">
                <a:solidFill>
                  <a:srgbClr val="002060"/>
                </a:solidFill>
                <a:latin typeface="Book Antiqua" pitchFamily="18" charset="0"/>
              </a:rPr>
              <a:t> вида с приоритетным осуществлением деятельности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 Antiqua" pitchFamily="18" charset="0"/>
              </a:rPr>
              <a:t>по  познавательно-речевому развитию воспитанников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0" y="928670"/>
            <a:ext cx="9143999" cy="121444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9E0000"/>
                </a:solidFill>
                <a:latin typeface="Book Antiqua" pitchFamily="18" charset="0"/>
              </a:rPr>
              <a:t>Игровой проект</a:t>
            </a:r>
            <a:b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9E0000"/>
                </a:solidFill>
                <a:latin typeface="Book Antiqua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9E0000"/>
                </a:solidFill>
                <a:latin typeface="Book Antiqua" pitchFamily="18" charset="0"/>
              </a:rPr>
              <a:t>«ЛЮБИМАЯ ИГРУШКА – МАТРЁШКА»</a:t>
            </a:r>
            <a:r>
              <a:rPr lang="ru-RU" sz="3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/>
            </a:r>
            <a:br>
              <a:rPr lang="ru-RU" sz="2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</a:br>
            <a:endParaRPr lang="ru-RU" sz="22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2357430"/>
            <a:ext cx="365100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0" y="5929330"/>
            <a:ext cx="914400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0298" lvl="0" indent="-370298" algn="r" defTabSz="987461">
              <a:spcBef>
                <a:spcPct val="20000"/>
              </a:spcBef>
              <a:defRPr/>
            </a:pPr>
            <a:r>
              <a:rPr lang="ru-RU" b="1" i="1" dirty="0" smtClean="0">
                <a:latin typeface="Book Antiqua" pitchFamily="18" charset="0"/>
              </a:rPr>
              <a:t>Подготовила Бурматова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А.В., </a:t>
            </a:r>
            <a:r>
              <a:rPr lang="ru-RU" b="1" i="1" dirty="0" smtClean="0">
                <a:latin typeface="Book Antiqua" pitchFamily="18" charset="0"/>
              </a:rPr>
              <a:t>воспитатель МБДОУ детского сада № 44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0" y="6357933"/>
            <a:ext cx="9144000" cy="500067"/>
          </a:xfrm>
          <a:prstGeom prst="rect">
            <a:avLst/>
          </a:prstGeom>
        </p:spPr>
        <p:txBody>
          <a:bodyPr/>
          <a:lstStyle/>
          <a:p>
            <a:pPr marL="370298" marR="0" lvl="0" indent="-370298" algn="ctr" defTabSz="9874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2013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0" y="214290"/>
          <a:ext cx="4429156" cy="650085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429156"/>
              </a:tblGrid>
              <a:tr h="339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СОЦИАЛЬНО – ЛИЧНОСТНОЕ РАЗВИТИЕ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323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2662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сюжетная игра «Что делают матрешки?»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сюжетная игра </a:t>
                      </a:r>
                      <a:r>
                        <a:rPr lang="en-US" sz="17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Веселые матрешки</a:t>
                      </a:r>
                      <a:r>
                        <a:rPr lang="en-US" sz="17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игра-инсценировка «У матрешки новоселье»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театр игрушек «Веселые матрешки»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театрально-игровая деятельность: показ театра матрёшек по русским народным сказкам «Курочка Ряба», «Колобок», «Теремок», «Репка»…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оснащение </a:t>
                      </a: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фольклорного мини-музея</a:t>
                      </a:r>
                      <a:endParaRPr lang="ru-RU" sz="1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339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323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Физкультура 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25127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сюжетно-подвижная игра «Прячем матрёшку»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подвижные игры «Бегите к матрёшке», «Шли матрешки по дорожке», «Матрешка в гостях у ребят»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речь с движением «Матрёшка, где ты?»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комплекс утренней гимнастики «Звонкие погремушки»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комплекс бодрящей гимнастики «У матрешки – теплые ладошки»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физкультурный досуг «В гостях у матрешки»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0"/>
          <a:ext cx="3929090" cy="65514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929090"/>
              </a:tblGrid>
              <a:tr h="501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ХУДОЖЕСТВЕННО – ЭСТЕТИЧЕСКОЕ РАЗВИТИЕ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250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20172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по лепке «Укрась  матрёшке сарафан»;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по аппликации «Наряди матрёшку»;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по рисованию «Раскрась матрешку»;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«Найди матрешку», «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Найди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матрешке пару».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223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  <a:tr h="350818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музыкально – дидактическая игра «Веселые подружки»;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имитационные движения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упражнение-этюд «Оркестр народных инструментов»;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игра на внимание и слуховое восприятие  «Сделай то, что я скажу»;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на развитие чувства ритма «Веселые подружки»;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пение песенок «Мы веселые матрешки», «Матрёшки», «Матрешка на окошке»;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игры – пляски: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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«Мы – матрешки-крошки»,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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«Матрешки»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танец с ложками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танец с платочками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655" marR="33655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428604"/>
          <a:ext cx="7715304" cy="554881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715040"/>
                <a:gridCol w="2000264"/>
              </a:tblGrid>
              <a:tr h="51935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НЕПОСРЕДСТВЕННО 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41259" marR="41259" marT="20629" marB="20629"/>
                </a:tc>
              </a:tr>
              <a:tr h="309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41259" marR="41259" marT="20629" marB="20629"/>
                </a:tc>
              </a:tr>
              <a:tr h="519359">
                <a:tc>
                  <a:txBody>
                    <a:bodyPr/>
                    <a:lstStyle/>
                    <a:p>
                      <a:pPr marL="180340" marR="7493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ИНТЕГРИРОВАННЫЕ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marR="74930" algn="l"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«МЫ ВЕСЕЛЫЕ МАТРЕШКИ»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П, ХТ, К, С, М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«В ГОСТИ К НАМ ПРИШЛИ МАТРЕШКИ»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П, К, С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В ГОСТЯХ У МАТРЕШКИ»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П, ХТ, К, С, М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«ДЕНЬ РОЖДЕНЬЕ У МАТРЕШКИ»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ХТ, П, К, С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«МАТРЕШЕК РУССКИЙ ХОРОВОД» 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ХТ, К, ФК, М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«УКРАШЕНИЕ ПЛАТОЧКА У МАТРЕШКИ»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ХТ, П, К, С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>
                          <a:latin typeface="Times New Roman" pitchFamily="18" charset="0"/>
                          <a:cs typeface="Times New Roman" pitchFamily="18" charset="0"/>
                        </a:rPr>
                        <a:t>«ИСТОРИЯ О ТОМ, КАК МАТРЕШКИ     ПОТЕРЯЛИ СВОИ ОДЕЖКИ»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ХТ, П, К, С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«ПЛАТОЧЕК ДЛЯ МАТРЕШКИ»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П, ХТ, К, С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«МАТРЕШКА»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К, ЗД, С, ХТ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  <a:tr h="408068">
                <a:tc>
                  <a:txBody>
                    <a:bodyPr/>
                    <a:lstStyle/>
                    <a:p>
                      <a:pPr marL="342900" marR="7493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"/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«МЫ С МАТРЕШКАМИ ИГРАЕМ»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П, К, С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944" marR="30944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42852"/>
          <a:ext cx="8001056" cy="496244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001056"/>
              </a:tblGrid>
              <a:tr h="483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40175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фольклорного мини-музея «МАТРЕШКИ»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консультация  «Как играть с матрёшкой»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консультация «Появление матрешки на Руси»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консультация  «В какие игры можно играть с матрешками»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подбор литературы, иллюстраций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оформление рукописной книги 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None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«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Любимые игрушки малышей»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изготовление семейной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матрешки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3643314"/>
            <a:ext cx="4000528" cy="264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мната\Desktop\фото Матрешка проект\фото МАТРЕШКА 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85728"/>
            <a:ext cx="8358246" cy="627176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Tat'yana_Varovina.-Pesnya_dlya_mladshego_vozrast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2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мната\Desktop\фото Матрешка проект\фото МАТРЕШКА 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280000" cy="6210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Комната\Desktop\фото Матрешка проект\фото МАТРЕШКА 0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280000" cy="6210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:\DCIM\101MSDCF\DSC09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8280000" cy="575808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:\DCIM\101MSDCF\DSC089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280000" cy="603457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мната\Desktop\фото Матрешка проект\фото МАТРЕШКА 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8100000" cy="6075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ната\Desktop\фото Матрешка проект\фото МАТРЕШКА 0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8100000" cy="6075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572560" cy="1965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7041"/>
                <a:gridCol w="6355519"/>
              </a:tblGrid>
              <a:tr h="475463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9E0000"/>
                          </a:solidFill>
                          <a:latin typeface="Book Antiqua" pitchFamily="18" charset="0"/>
                        </a:rPr>
                        <a:t>Тип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9E0000"/>
                          </a:solidFill>
                          <a:latin typeface="Book Antiqua" pitchFamily="18" charset="0"/>
                        </a:rPr>
                        <a:t>проекта</a:t>
                      </a:r>
                      <a:endParaRPr lang="ru-RU" sz="2800" dirty="0">
                        <a:solidFill>
                          <a:srgbClr val="9E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краткосрочный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групповой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игровой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познавательно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–речевой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100" b="1" baseline="0" dirty="0" smtClean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571744"/>
          <a:ext cx="8572560" cy="1798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4578"/>
                <a:gridCol w="6357982"/>
              </a:tblGrid>
              <a:tr h="667475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9E0000"/>
                          </a:solidFill>
                          <a:latin typeface="Book Antiqua" pitchFamily="18" charset="0"/>
                        </a:rPr>
                        <a:t>Участник</a:t>
                      </a:r>
                      <a:r>
                        <a:rPr lang="ru-RU" sz="2800" b="1" baseline="0" dirty="0" smtClean="0">
                          <a:solidFill>
                            <a:srgbClr val="9E0000"/>
                          </a:solidFill>
                          <a:latin typeface="Book Antiqua" pitchFamily="18" charset="0"/>
                        </a:rPr>
                        <a:t>и</a:t>
                      </a:r>
                      <a:endParaRPr lang="ru-RU" sz="2800" b="1" dirty="0" smtClean="0">
                        <a:solidFill>
                          <a:srgbClr val="9E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9E0000"/>
                          </a:solidFill>
                          <a:latin typeface="Book Antiqua" pitchFamily="18" charset="0"/>
                        </a:rPr>
                        <a:t>проекта</a:t>
                      </a: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дети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младшего возраста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педагоги МБДОУ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родители воспитанников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2800" b="1" baseline="0" dirty="0" smtClean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786322"/>
          <a:ext cx="8572560" cy="137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4578"/>
                <a:gridCol w="6357982"/>
              </a:tblGrid>
              <a:tr h="667475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9E0000"/>
                          </a:solidFill>
                          <a:latin typeface="Book Antiqua" pitchFamily="18" charset="0"/>
                        </a:rPr>
                        <a:t>Сроки реализации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indent="0"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180975" indent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неделя каждого месяца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мната\Desktop\фото Матрешка проект\фото МАТРЕШКА 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8100000" cy="6075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мната\Desktop\фото Матрешка проект\фото МАТРЕШКА 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8100000" cy="6075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мната\Desktop\фото Матрешка проект\фото МАТРЕШКА 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8100000" cy="6075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ната\Desktop\фото Матрешка проект\фото МАТРЕШКА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8100000" cy="6075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ната\Desktop\фото Матрешка проект\фото МАТРЕШКА 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100000" cy="6075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:\DCIM\101MSDCF\DSC09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190601" y="1023922"/>
            <a:ext cx="6477045" cy="485778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Комната\Desktop\фото Матрешка проект\фото МАТРЕШКА 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214290"/>
            <a:ext cx="4857784" cy="647704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ната\Desktop\фото Матрешка проект\фото МАТРЕШКА 0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14290"/>
            <a:ext cx="4786346" cy="638179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Комната\Desktop\фото Матрешка проект\фото МАТРЕШКА 0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42852"/>
            <a:ext cx="4857784" cy="647704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ната\Desktop\фото Матрешка проект\фото МАТРЕШКА 0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214290"/>
            <a:ext cx="4643470" cy="61912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84885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marL="355600" lvl="0" defTabSz="987461">
              <a:defRPr/>
            </a:pPr>
            <a:r>
              <a:rPr lang="ru-RU" sz="4000" b="1" u="sng" dirty="0" smtClean="0">
                <a:solidFill>
                  <a:srgbClr val="002060"/>
                </a:solidFill>
                <a:latin typeface="Book Antiqua" pitchFamily="18" charset="0"/>
              </a:rPr>
              <a:t>Актуальность темы</a:t>
            </a:r>
          </a:p>
          <a:p>
            <a:pPr marL="355600" lvl="0" defTabSz="987461">
              <a:defRPr/>
            </a:pPr>
            <a:endParaRPr lang="ru-RU" b="1" u="sng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000108"/>
            <a:ext cx="900115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 игрушка – это игрушка развивающая, вобравшая в себя игровую культуру многих поколений. Она и эстетически привлекательна, и эмоционально комфортна, и многофункциональна.</a:t>
            </a: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Несмотря на кажущуюся простоту, народная игрушка заставляет ребенка прилагать определенные физические и интеллектуальные усилия, чтобы получить радующий, положительный результат, поднимающий по ступенькам развития.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народными игрушками развивают эстетическое восприятие, логическое мышление, внимание, воображение, сенсомоторные навыки, ловкость, смекалку.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мната\Desktop\фото Матрешка проект\фото МАТРЕШКА 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85728"/>
            <a:ext cx="4661330" cy="621510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marL="269875" lvl="0" defTabSz="987461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Book Antiqua" pitchFamily="18" charset="0"/>
              </a:rPr>
              <a:t>Проблема </a:t>
            </a:r>
            <a:endParaRPr lang="ru-RU" sz="3600" b="1" u="sng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624143"/>
            <a:ext cx="871543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Народная игрушка, в наши дни стремительно превращается в сувенирную продукцию, не предназначенную для ребенка и не требующую педагогического сопровождения.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именно народная игрушка всегда несла в себе огромный потенциал социального наследия.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сожалению, современные родители недооценивают развивающую роль народной игрушки.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44" y="500042"/>
          <a:ext cx="8786874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597769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29058" y="4214818"/>
            <a:ext cx="209719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pPr marL="625475" defTabSz="987461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Book Antiqua" pitchFamily="18" charset="0"/>
              </a:rPr>
              <a:t>Задачи проекта</a:t>
            </a:r>
          </a:p>
          <a:p>
            <a:pPr marL="625475" defTabSz="987461">
              <a:defRPr/>
            </a:pPr>
            <a:endParaRPr lang="ru-RU" sz="2000" b="1" u="sng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23094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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детей с народной игрушкой матрешкой.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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содержанием игр с матрешками, возможностью использования их в разных видах детской деятельности (подвижные, сюжетные, режиссерские игры, театрализованная деятельность, изобразительное творчество по мотивам народной игрушки)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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у детей восприятия, мышления, логики речи, мелкой моторики, координации рук и глазомера, познавательных интересов, ловкости, смекалки.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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навыки, желание использовать народные игрушки в совместной и самостоятельной деятельности.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pPr lvl="0" defTabSz="98746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  </a:t>
            </a:r>
            <a:r>
              <a:rPr lang="ru-RU" sz="3600" b="1" u="sng" dirty="0" smtClean="0">
                <a:solidFill>
                  <a:srgbClr val="002060"/>
                </a:solidFill>
                <a:latin typeface="Book Antiqua" pitchFamily="18" charset="0"/>
              </a:rPr>
              <a:t>Формы работы </a:t>
            </a:r>
            <a:endParaRPr lang="ru-RU" sz="3600" b="1" u="sng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4485322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928670"/>
            <a:ext cx="3643338" cy="714380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  родителями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928670"/>
            <a:ext cx="3929090" cy="714380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  детьми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28802"/>
            <a:ext cx="392909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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беседы, </a:t>
            </a:r>
            <a:endParaRPr lang="ru-RU" sz="11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1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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консультации,</a:t>
            </a: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5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5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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наглядная агитация, </a:t>
            </a: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5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5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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досуг</a:t>
            </a: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"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фоторепортажа для родителей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"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000240"/>
            <a:ext cx="4286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J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занятия, </a:t>
            </a: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J"/>
            </a:pPr>
            <a:endParaRPr lang="ru-RU" sz="28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J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беседы, </a:t>
            </a: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J"/>
            </a:pPr>
            <a:endParaRPr lang="ru-RU" sz="28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J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игровая деятельность, </a:t>
            </a: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J"/>
            </a:pPr>
            <a:endParaRPr lang="ru-RU" sz="2800" b="1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39750" lvl="0" indent="-539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J"/>
            </a:pPr>
            <a:r>
              <a:rPr lang="ru-RU" sz="28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развлечения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428604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214290"/>
          <a:ext cx="5643602" cy="65074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643602"/>
              </a:tblGrid>
              <a:tr h="147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 – РЕЧЕВОЕ РАЗВИТИЕ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420" marR="38420" marT="0" marB="0"/>
                </a:tc>
              </a:tr>
              <a:tr h="147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420" marR="38420" marT="0" marB="0"/>
                </a:tc>
              </a:tr>
              <a:tr h="13109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SzPts val="1400"/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чтение стихотворений,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загадок о матрешках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20" marR="38420" marT="0" marB="0"/>
                </a:tc>
              </a:tr>
              <a:tr h="147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Познание, </a:t>
                      </a:r>
                      <a:r>
                        <a:rPr lang="ru-RU" sz="18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420" marR="38420" marT="0" marB="0"/>
                </a:tc>
              </a:tr>
              <a:tr h="399847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беседа «В гости к нам пришла матрешка»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проблемные ситуации «Завял у матрешки цветочек»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игры-эксперименты: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«Тонет – не тонет»,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«Легкая – тяжелая»,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«Твердая – мягкая»;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«Найди домик матрешки», «Собери матрешку»,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«Больше – меньше», «Путешествие матрешек»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сенсорные игры: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«Трехцветная матрешка»,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«Сказка про матрешек»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математические игры: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«Одна и много»,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«Помоги матрешке найди свои игрушки»;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речевые игры: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«Матрешки»,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«Матрешка, ты где?»,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‒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«Русские матрешки»;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пальчиковая игра «Мы матрешки, вот такие крошки»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rgbClr val="004C00"/>
                        </a:buClr>
                        <a:buFont typeface="Wingdings"/>
                        <a:buChar char="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создание фотоальбома «Красивые матрёшки»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Конструктивная </a:t>
                      </a:r>
                      <a:r>
                        <a:rPr lang="ru-RU" sz="1600" b="1" u="sng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200" b="1" u="sng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«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Матрёшки ходят в гости»: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9750" lvl="0" indent="-269875"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"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«Домик для матрёшки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9750" lvl="0" indent="-269875"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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Ворота для большой и маленькой матрешек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9750" lvl="0" indent="-269875"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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Заборчик для матрёшки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9750" lvl="0" indent="-269875"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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Дорожка для матрёшки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9750" lvl="0" indent="-269875">
                        <a:spcAft>
                          <a:spcPts val="0"/>
                        </a:spcAft>
                        <a:buClr>
                          <a:srgbClr val="006600"/>
                        </a:buClr>
                        <a:buFont typeface="Wingdings"/>
                        <a:buChar char="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Мебель для матрёшек» и т.д.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20" marR="3842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911</Words>
  <Application>Microsoft Office PowerPoint</Application>
  <PresentationFormat>Экран (4:3)</PresentationFormat>
  <Paragraphs>179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Игровой проект «ЛЮБИМАЯ ИГРУШКА – МАТРЁШКА»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игровой проект «ЛЮБИМАЯ ИГРУШКА – МАТРЁШКА»  </dc:title>
  <dc:creator>Admin</dc:creator>
  <cp:lastModifiedBy>Комната</cp:lastModifiedBy>
  <cp:revision>87</cp:revision>
  <dcterms:created xsi:type="dcterms:W3CDTF">2010-11-29T19:47:29Z</dcterms:created>
  <dcterms:modified xsi:type="dcterms:W3CDTF">2013-02-28T18:50:19Z</dcterms:modified>
</cp:coreProperties>
</file>