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ppt/slideLayouts/slideLayout10.xml" ContentType="application/vnd.openxmlformats-officedocument.presentationml.slideLayout+xml"/>
  <Default Extension="gif" ContentType="image/gif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04" r:id="rId1"/>
  </p:sldMasterIdLst>
  <p:notesMasterIdLst>
    <p:notesMasterId r:id="rId28"/>
  </p:notesMasterIdLst>
  <p:sldIdLst>
    <p:sldId id="279" r:id="rId2"/>
    <p:sldId id="286" r:id="rId3"/>
    <p:sldId id="259" r:id="rId4"/>
    <p:sldId id="260" r:id="rId5"/>
    <p:sldId id="273" r:id="rId6"/>
    <p:sldId id="261" r:id="rId7"/>
    <p:sldId id="285" r:id="rId8"/>
    <p:sldId id="262" r:id="rId9"/>
    <p:sldId id="263" r:id="rId10"/>
    <p:sldId id="277" r:id="rId11"/>
    <p:sldId id="276" r:id="rId12"/>
    <p:sldId id="265" r:id="rId13"/>
    <p:sldId id="264" r:id="rId14"/>
    <p:sldId id="258" r:id="rId15"/>
    <p:sldId id="283" r:id="rId16"/>
    <p:sldId id="287" r:id="rId17"/>
    <p:sldId id="282" r:id="rId18"/>
    <p:sldId id="284" r:id="rId19"/>
    <p:sldId id="268" r:id="rId20"/>
    <p:sldId id="274" r:id="rId21"/>
    <p:sldId id="275" r:id="rId22"/>
    <p:sldId id="271" r:id="rId23"/>
    <p:sldId id="280" r:id="rId24"/>
    <p:sldId id="270" r:id="rId25"/>
    <p:sldId id="267" r:id="rId26"/>
    <p:sldId id="266" r:id="rId2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995" autoAdjust="0"/>
    <p:restoredTop sz="94660"/>
  </p:normalViewPr>
  <p:slideViewPr>
    <p:cSldViewPr>
      <p:cViewPr>
        <p:scale>
          <a:sx n="42" d="100"/>
          <a:sy n="42" d="100"/>
        </p:scale>
        <p:origin x="-2364" y="-105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3F6C2C-FD12-4E94-8FA9-A2AD34324180}" type="datetimeFigureOut">
              <a:rPr lang="ru-RU" smtClean="0"/>
              <a:pPr/>
              <a:t>01.03.2013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CFC5DD4-9AD2-4445-84B5-651421E88B27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До сих пор в деревенских избах на стенах висят фотографии всех членов семьи. А в центре, на видном месте – портреты отца и матери. 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FC5DD4-9AD2-4445-84B5-651421E88B27}" type="slidenum">
              <a:rPr lang="ru-RU" smtClean="0"/>
              <a:pPr/>
              <a:t>3</a:t>
            </a:fld>
            <a:endParaRPr lang="ru-RU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В шестнадцать лет они были первыми помощниками отцу. Уборка сена считалась приятной, радостной работой. Потому что трудились вместе, на виду друг </a:t>
            </a:r>
            <a:r>
              <a:rPr lang="ru-RU" dirty="0" err="1" smtClean="0"/>
              <a:t>удруга</a:t>
            </a:r>
            <a:r>
              <a:rPr lang="ru-RU" dirty="0" smtClean="0"/>
              <a:t>. Все старались одеться по наряднее.</a:t>
            </a:r>
            <a:r>
              <a:rPr lang="ru-RU" baseline="0" dirty="0" smtClean="0"/>
              <a:t> Пели песни, шутили. Эта  забота – запастись сеном – была у крестьян одной из главных. А как же иначе. Коль скотину держишь…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FC5DD4-9AD2-4445-84B5-651421E88B27}" type="slidenum">
              <a:rPr lang="ru-RU" smtClean="0"/>
              <a:pPr/>
              <a:t>12</a:t>
            </a:fld>
            <a:endParaRPr lang="ru-RU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 Девочки с шести лет начинали заниматься рукоделием и к 14 годам уже хорошо пряли, ткали, плели, помогали на покосе, умели замесить тесто и испечь пироги.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FC5DD4-9AD2-4445-84B5-651421E88B27}" type="slidenum">
              <a:rPr lang="ru-RU" smtClean="0"/>
              <a:pPr/>
              <a:t>13</a:t>
            </a:fld>
            <a:endParaRPr lang="ru-RU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Ф.Журавлев</a:t>
            </a:r>
            <a:r>
              <a:rPr lang="ru-RU" baseline="0" dirty="0" smtClean="0"/>
              <a:t> «Пряха». Если парень дарил девушке прялку, а та принимала ее, это означало, что она к нему не равнодушна. Естественно, что такой молодой человек старался сделать «парадную» часть прялки - гребень – покрасивее. Вырезал узоры, выпиливал, красил… Он знал, что, получив подарок, его избранница тут же позовет подруг. И тогда все узнают как любит он свою ненаглядную, коль сумел своими руками сотворить такую красоту.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FC5DD4-9AD2-4445-84B5-651421E88B27}" type="slidenum">
              <a:rPr lang="ru-RU" smtClean="0"/>
              <a:pPr/>
              <a:t>14</a:t>
            </a:fld>
            <a:endParaRPr lang="ru-RU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Обед горожанина</a:t>
            </a:r>
            <a:r>
              <a:rPr lang="ru-RU" baseline="0" dirty="0" smtClean="0"/>
              <a:t> начинался в 12 часов дня, когда хозяин и хозяйка заканчивали свои дела. После обеда все занимались своими любимыми делами. Кто спал, кто читал, а кто рукодельничал. Крестьяне, у кого имелись книги, пользовались всеобщим уважением. К ним часто по вечерам приходили их неграмотные односельчане и просили почитать вслух « что-нибудь» умное и завлекательное. В роли деревенских «просветителей» выступали школьники. Этих маленьких грамотеев просили не только прочитать книжку, но и рассказать, что нового они узнали на уроках.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FC5DD4-9AD2-4445-84B5-651421E88B27}" type="slidenum">
              <a:rPr lang="ru-RU" smtClean="0"/>
              <a:pPr/>
              <a:t>15</a:t>
            </a:fld>
            <a:endParaRPr lang="ru-RU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Старую деревню невозможно представить без песни. Песен было великое множество: хороводные, игровые, любовные, свадебные… Под колыбельные песни качали люльку с младенцем. Пели дома, на улице, в поле. Во время работы и на отдыхе. Все вместе и в одиночестве.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FC5DD4-9AD2-4445-84B5-651421E88B27}" type="slidenum">
              <a:rPr lang="ru-RU" smtClean="0"/>
              <a:pPr/>
              <a:t>17</a:t>
            </a:fld>
            <a:endParaRPr lang="ru-RU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 В.Максимов.</a:t>
            </a:r>
            <a:r>
              <a:rPr lang="ru-RU" baseline="0" dirty="0" smtClean="0"/>
              <a:t> Бабушкины сказки. </a:t>
            </a:r>
            <a:r>
              <a:rPr lang="ru-RU" dirty="0" smtClean="0"/>
              <a:t>Среди взрослых успехом пользовались мастера рассказывать  всяческие байки: охотничьи, рыбацкие, солдатские. С удовольствием слушали и страшные истории о колдунах,</a:t>
            </a:r>
            <a:r>
              <a:rPr lang="ru-RU" baseline="0" dirty="0" smtClean="0"/>
              <a:t> ведьмах, леших и прочей нечисти, которая по глубокому убеждению многих крестьян, жила рядом с ними – на дворе, в избе, бане, лесу…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FC5DD4-9AD2-4445-84B5-651421E88B27}" type="slidenum">
              <a:rPr lang="ru-RU" smtClean="0"/>
              <a:pPr/>
              <a:t>18</a:t>
            </a:fld>
            <a:endParaRPr lang="ru-RU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Печь кормила, обогревала, лечила и даже…служила баней!</a:t>
            </a:r>
            <a:r>
              <a:rPr lang="ru-RU" baseline="0" dirty="0" smtClean="0"/>
              <a:t> Выгребали угли, настилали солому и залезали туда – ногами вперед. Правда там не мылись, а только парились.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FC5DD4-9AD2-4445-84B5-651421E88B27}" type="slidenum">
              <a:rPr lang="ru-RU" smtClean="0"/>
              <a:pPr/>
              <a:t>19</a:t>
            </a:fld>
            <a:endParaRPr lang="ru-RU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Ужин начинался в 6 часов вечера. В</a:t>
            </a:r>
            <a:r>
              <a:rPr lang="ru-RU" baseline="0" dirty="0" smtClean="0"/>
              <a:t> это время на небе загоралась самая яркая звезда. Ее называли южной. Отсюда и слово  «ужин».Трапеза в крестьянском доме подчинялась определенному порядку. Перед едой молились. Первым за стол, под образа, садился глава семейства – отец. Еду подавала мать. Ели из общей миски. Не спеша – зачерпнул, откусил хлебушка. Смех и болтовня немедленно пресекались. А можно было и ложкой по лбу схлопотать, если без команды отца начнешь первым со дна миски куски мяса таскать.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FC5DD4-9AD2-4445-84B5-651421E88B27}" type="slidenum">
              <a:rPr lang="ru-RU" smtClean="0"/>
              <a:pPr/>
              <a:t>20</a:t>
            </a:fld>
            <a:endParaRPr lang="ru-RU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Главной едой во время трапезы был хлеб.</a:t>
            </a:r>
            <a:r>
              <a:rPr lang="ru-RU" baseline="0" dirty="0" smtClean="0"/>
              <a:t> В начале еды молились именно хлебу. Говорили: « Хлеб на стол, так и стол – престол, а хлеба ни куска – так и везде тоска».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FC5DD4-9AD2-4445-84B5-651421E88B27}" type="slidenum">
              <a:rPr lang="ru-RU" smtClean="0"/>
              <a:pPr/>
              <a:t>21</a:t>
            </a:fld>
            <a:endParaRPr lang="ru-RU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Пекли круглые караваи и фигурные калачи.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FC5DD4-9AD2-4445-84B5-651421E88B27}" type="slidenum">
              <a:rPr lang="ru-RU" smtClean="0"/>
              <a:pPr/>
              <a:t>22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 smtClean="0"/>
              <a:t>И глядя на эти поблекшие фотографии, спрашиваешь себя:</a:t>
            </a:r>
            <a:r>
              <a:rPr lang="ru-RU" baseline="0" dirty="0" smtClean="0"/>
              <a:t>» А как жили наши предки, чем занимались, что кушали, как печалились в горе и радовались в праздники?» </a:t>
            </a:r>
            <a:endParaRPr lang="ru-RU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FC5DD4-9AD2-4445-84B5-651421E88B27}" type="slidenum">
              <a:rPr lang="ru-RU" smtClean="0"/>
              <a:pPr/>
              <a:t>4</a:t>
            </a:fld>
            <a:endParaRPr lang="ru-RU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 smtClean="0"/>
              <a:t>В старину готовили похлебку из кваса с овощами – окрошку.</a:t>
            </a:r>
            <a:r>
              <a:rPr lang="ru-RU" baseline="0" dirty="0" smtClean="0"/>
              <a:t> Слова « суп» в старину люди  не говорили. Все называли «ухой», хотя не все было приготовлено из рыбы.</a:t>
            </a:r>
            <a:endParaRPr lang="ru-RU" dirty="0" smtClean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FC5DD4-9AD2-4445-84B5-651421E88B27}" type="slidenum">
              <a:rPr lang="ru-RU" smtClean="0"/>
              <a:pPr/>
              <a:t>23</a:t>
            </a:fld>
            <a:endParaRPr lang="ru-RU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Самым распространенным блюдом были каши. Без них не могла прожить ни одна семья. Из моркови, гороха, репы, редьки готовили густые каши с постным маслом. Манной и рисовой каши в старину не было. Еще варили каши из овсянки, гречки, пшена.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FC5DD4-9AD2-4445-84B5-651421E88B27}" type="slidenum">
              <a:rPr lang="ru-RU" smtClean="0"/>
              <a:pPr/>
              <a:t>24</a:t>
            </a:fld>
            <a:endParaRPr lang="ru-RU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По праздникам подавали пироги с мясом, грибами, капустой, калиной и др. ягодами. Отсюда и произошло слово «пир».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FC5DD4-9AD2-4445-84B5-651421E88B27}" type="slidenum">
              <a:rPr lang="ru-RU" smtClean="0"/>
              <a:pPr/>
              <a:t>25</a:t>
            </a:fld>
            <a:endParaRPr lang="ru-RU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Вы слышите?</a:t>
            </a:r>
            <a:r>
              <a:rPr lang="ru-RU" baseline="0" dirty="0" smtClean="0"/>
              <a:t> Звонят колокола. Они всегда звали и зовут русского человека на вечернюю молитву. Нас же эти колокола перенесли из далекой старины в наши дни. Мы на пороге нового, третьего, тысячелетия. Я не буду предсказывать, что будут с Россией, не знаю, не имею права, я могу только пожелать ей счастливой судьбы, но в чем я твердо убеждена – этих детей, которые будут жить в новом тысячелетии, никто и никогда не назовет  «Иванами, не помнящими родства».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FC5DD4-9AD2-4445-84B5-651421E88B27}" type="slidenum">
              <a:rPr lang="ru-RU" smtClean="0"/>
              <a:pPr/>
              <a:t>26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И сегодня мы  с вами постараемся прожить всего один день далекой старины, когда жили по закону, детей называли чадами, любили и почитали до самой старости отца и мать. Жили с молитвой в душе и Богом в сердце.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FC5DD4-9AD2-4445-84B5-651421E88B27}" type="slidenum">
              <a:rPr lang="ru-RU" smtClean="0"/>
              <a:pPr/>
              <a:t>5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Вся жизнь  большой семьи проходила в просторной и уютной горнице. Здесь обедали, занимались рукоделием, а в долгие зимние вечера устраивали вечерни и посиделки.  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FC5DD4-9AD2-4445-84B5-651421E88B27}" type="slidenum">
              <a:rPr lang="ru-RU" smtClean="0"/>
              <a:pPr/>
              <a:t>6</a:t>
            </a:fld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 Самое почетное место в избе</a:t>
            </a:r>
            <a:r>
              <a:rPr lang="ru-RU" baseline="0" dirty="0" smtClean="0"/>
              <a:t> «красный угол».</a:t>
            </a:r>
            <a:r>
              <a:rPr lang="ru-RU" dirty="0" smtClean="0"/>
              <a:t> Наверх –</a:t>
            </a:r>
            <a:r>
              <a:rPr lang="ru-RU" baseline="0" dirty="0" smtClean="0"/>
              <a:t> </a:t>
            </a:r>
            <a:r>
              <a:rPr lang="ru-RU" dirty="0" smtClean="0"/>
              <a:t>иконы,</a:t>
            </a:r>
            <a:r>
              <a:rPr lang="ru-RU" baseline="0" dirty="0" smtClean="0"/>
              <a:t> внизу – лавки по стенам и стол. Долгое время изба освещалась лучиной. Под лучиной стояло длинное корытце с водой, куда и  падали угольки.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FC5DD4-9AD2-4445-84B5-651421E88B27}" type="slidenum">
              <a:rPr lang="ru-RU" smtClean="0"/>
              <a:pPr/>
              <a:t>7</a:t>
            </a:fld>
            <a:endParaRPr 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В горнице было много сундуков. В них было приданое для девочек.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FC5DD4-9AD2-4445-84B5-651421E88B27}" type="slidenum">
              <a:rPr lang="ru-RU" smtClean="0"/>
              <a:pPr/>
              <a:t>8</a:t>
            </a:fld>
            <a:endParaRPr lang="ru-RU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Еще в них хранили большие куски ткани – платы. Отсюда произошли слова «платье» и «платок».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FC5DD4-9AD2-4445-84B5-651421E88B27}" type="slidenum">
              <a:rPr lang="ru-RU" smtClean="0"/>
              <a:pPr/>
              <a:t>9</a:t>
            </a:fld>
            <a:endParaRPr lang="ru-RU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Детей</a:t>
            </a:r>
            <a:r>
              <a:rPr lang="ru-RU" baseline="0" dirty="0" smtClean="0"/>
              <a:t> приучали с детства к работе. Мальчиков с 9 лет учили запрягать лошадь, загонять  во двор скотину.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FC5DD4-9AD2-4445-84B5-651421E88B27}" type="slidenum">
              <a:rPr lang="ru-RU" smtClean="0"/>
              <a:pPr/>
              <a:t>10</a:t>
            </a:fld>
            <a:endParaRPr lang="ru-RU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В 13 лет мальчики уже умели пахать поле, косить траву,</a:t>
            </a:r>
            <a:r>
              <a:rPr lang="ru-RU" baseline="0" dirty="0" smtClean="0"/>
              <a:t> пасти скот, удить рыбу.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FC5DD4-9AD2-4445-84B5-651421E88B27}" type="slidenum">
              <a:rPr lang="ru-RU" smtClean="0"/>
              <a:pPr/>
              <a:t>11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0" name="Подзаголовок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18AF615-4C07-419B-8572-9A9087010002}" type="datetimeFigureOut">
              <a:rPr lang="ru-RU" smtClean="0"/>
              <a:pPr/>
              <a:t>01.03.2013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C2663B-28FF-40CA-94C5-11B284B374A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18AF615-4C07-419B-8572-9A9087010002}" type="datetimeFigureOut">
              <a:rPr lang="ru-RU" smtClean="0"/>
              <a:pPr/>
              <a:t>01.03.2013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C2663B-28FF-40CA-94C5-11B284B374A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18AF615-4C07-419B-8572-9A9087010002}" type="datetimeFigureOut">
              <a:rPr lang="ru-RU" smtClean="0"/>
              <a:pPr/>
              <a:t>01.03.2013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C2663B-28FF-40CA-94C5-11B284B374A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18AF615-4C07-419B-8572-9A9087010002}" type="datetimeFigureOut">
              <a:rPr lang="ru-RU" smtClean="0"/>
              <a:pPr/>
              <a:t>01.03.2013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C2663B-28FF-40CA-94C5-11B284B374A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Скругленный прямоугольник 13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18AF615-4C07-419B-8572-9A9087010002}" type="datetimeFigureOut">
              <a:rPr lang="ru-RU" smtClean="0"/>
              <a:pPr/>
              <a:t>01.03.2013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C2663B-28FF-40CA-94C5-11B284B374A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18AF615-4C07-419B-8572-9A9087010002}" type="datetimeFigureOut">
              <a:rPr lang="ru-RU" smtClean="0"/>
              <a:pPr/>
              <a:t>01.03.2013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C2663B-28FF-40CA-94C5-11B284B374A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18AF615-4C07-419B-8572-9A9087010002}" type="datetimeFigureOut">
              <a:rPr lang="ru-RU" smtClean="0"/>
              <a:pPr/>
              <a:t>01.03.2013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C2663B-28FF-40CA-94C5-11B284B374A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18AF615-4C07-419B-8572-9A9087010002}" type="datetimeFigureOut">
              <a:rPr lang="ru-RU" smtClean="0"/>
              <a:pPr/>
              <a:t>01.03.2013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C2663B-28FF-40CA-94C5-11B284B374A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18AF615-4C07-419B-8572-9A9087010002}" type="datetimeFigureOut">
              <a:rPr lang="ru-RU" smtClean="0"/>
              <a:pPr/>
              <a:t>01.03.2013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C2663B-28FF-40CA-94C5-11B284B374A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18AF615-4C07-419B-8572-9A9087010002}" type="datetimeFigureOut">
              <a:rPr lang="ru-RU" smtClean="0"/>
              <a:pPr/>
              <a:t>01.03.2013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C2663B-28FF-40CA-94C5-11B284B374A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с одним скругленным углом 10"/>
          <p:cNvSpPr/>
          <p:nvPr/>
        </p:nvSpPr>
        <p:spPr>
          <a:xfrm>
            <a:off x="6400800" y="434162"/>
            <a:ext cx="2324605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18AF615-4C07-419B-8572-9A9087010002}" type="datetimeFigureOut">
              <a:rPr lang="ru-RU" smtClean="0"/>
              <a:pPr/>
              <a:t>01.03.2013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C2663B-28FF-40CA-94C5-11B284B374A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502920" y="4985590"/>
            <a:ext cx="8183880" cy="1051560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502920" y="530352"/>
            <a:ext cx="818388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2"/>
          </p:nvPr>
        </p:nvSpPr>
        <p:spPr>
          <a:xfrm>
            <a:off x="3776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118AF615-4C07-419B-8572-9A9087010002}" type="datetimeFigureOut">
              <a:rPr lang="ru-RU" smtClean="0"/>
              <a:pPr/>
              <a:t>01.03.2013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3"/>
          </p:nvPr>
        </p:nvSpPr>
        <p:spPr>
          <a:xfrm>
            <a:off x="6062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348328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B6C2663B-28FF-40CA-94C5-11B284B374AD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</p:sldLayoutIdLst>
  <p:transition>
    <p:zoom/>
  </p:transition>
  <p:timing>
    <p:tnLst>
      <p:par>
        <p:cTn id="1" dur="indefinite" restart="never" nodeType="tmRoot"/>
      </p:par>
    </p:tnLst>
  </p:timing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hyperlink" Target="http://gallery.chuvash.org/d/32504-2/________________________0005.jpg.file" TargetMode="Externa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://s50.radikal.ru/i127/0905/62/bc606aa047a7.jpg" TargetMode="Externa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hyperlink" Target="http://www.djembuka.ru/pictures/graphics/uzor/uzor2.38.gif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gif"/><Relationship Id="rId4" Type="http://schemas.openxmlformats.org/officeDocument/2006/relationships/hyperlink" Target="http://www.calend.ru/img/content_images/i0/66_or.gif" TargetMode="Externa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jpeg"/><Relationship Id="rId5" Type="http://schemas.openxmlformats.org/officeDocument/2006/relationships/image" Target="../media/image34.jpeg"/><Relationship Id="rId4" Type="http://schemas.openxmlformats.org/officeDocument/2006/relationships/image" Target="../media/image33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9.jpeg"/><Relationship Id="rId5" Type="http://schemas.openxmlformats.org/officeDocument/2006/relationships/image" Target="../media/image38.jpeg"/><Relationship Id="rId4" Type="http://schemas.openxmlformats.org/officeDocument/2006/relationships/image" Target="../media/image37.jpe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png"/><Relationship Id="rId3" Type="http://schemas.openxmlformats.org/officeDocument/2006/relationships/notesSlide" Target="../notesSlides/notesSlide23.xml"/><Relationship Id="rId7" Type="http://schemas.openxmlformats.org/officeDocument/2006/relationships/image" Target="../media/image43.png"/><Relationship Id="rId2" Type="http://schemas.openxmlformats.org/officeDocument/2006/relationships/slideLayout" Target="../slideLayouts/slideLayout2.xml"/><Relationship Id="rId1" Type="http://schemas.openxmlformats.org/officeDocument/2006/relationships/audio" Target="file:///H:\Documents%20and%20Settings\1\&#1056;&#1072;&#1073;&#1086;&#1095;&#1080;&#1081;%20&#1089;&#1090;&#1086;&#1083;\&#1080;&#1079;%20&#1080;&#1085;&#1090;&#1077;&#1088;&#1085;&#1077;&#1090;&#1072;\track13.mp3" TargetMode="External"/><Relationship Id="rId6" Type="http://schemas.openxmlformats.org/officeDocument/2006/relationships/image" Target="../media/image42.png"/><Relationship Id="rId5" Type="http://schemas.openxmlformats.org/officeDocument/2006/relationships/image" Target="../media/image41.jpeg"/><Relationship Id="rId10" Type="http://schemas.openxmlformats.org/officeDocument/2006/relationships/image" Target="../media/image46.png"/><Relationship Id="rId4" Type="http://schemas.openxmlformats.org/officeDocument/2006/relationships/image" Target="../media/image40.png"/><Relationship Id="rId9" Type="http://schemas.openxmlformats.org/officeDocument/2006/relationships/image" Target="../media/image4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image" Target="../media/image6.jpeg"/><Relationship Id="rId7" Type="http://schemas.openxmlformats.org/officeDocument/2006/relationships/image" Target="../media/image10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Relationship Id="rId9" Type="http://schemas.openxmlformats.org/officeDocument/2006/relationships/image" Target="../media/image12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rt-catalog.ru/data_picture_new/artist_129/picture/big_500/vmaksimov_18.jpg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8370" name="Picture 2" descr="http://im8-tub.yandex.net/i?id=117136708&amp;tov=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19" y="285728"/>
            <a:ext cx="8599865" cy="6221881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571472" y="1571613"/>
            <a:ext cx="7929618" cy="4893647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>
              <a:spcBef>
                <a:spcPts val="0"/>
              </a:spcBef>
              <a:defRPr/>
            </a:pPr>
            <a:r>
              <a:rPr lang="ru-RU" sz="1600" b="1" u="sng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Цель</a:t>
            </a:r>
            <a:r>
              <a:rPr lang="ru-RU" sz="1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:</a:t>
            </a:r>
          </a:p>
          <a:p>
            <a:pPr algn="ctr">
              <a:spcBef>
                <a:spcPts val="0"/>
              </a:spcBef>
              <a:defRPr/>
            </a:pPr>
            <a:endParaRPr lang="ru-RU" sz="1600" b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0070C0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  <a:p>
            <a:pPr algn="ctr">
              <a:spcBef>
                <a:spcPts val="0"/>
              </a:spcBef>
              <a:defRPr/>
            </a:pPr>
            <a:r>
              <a:rPr lang="ru-RU" sz="1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ru-RU" sz="1400" b="1" i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Познакомить детей с историей, традициями, фольклором русского быта.</a:t>
            </a:r>
          </a:p>
          <a:p>
            <a:pPr algn="ctr">
              <a:spcBef>
                <a:spcPts val="0"/>
              </a:spcBef>
              <a:defRPr/>
            </a:pPr>
            <a:endParaRPr lang="ru-RU" sz="1400" b="1" i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0070C0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  <a:p>
            <a:pPr algn="ctr">
              <a:spcBef>
                <a:spcPts val="0"/>
              </a:spcBef>
              <a:defRPr/>
            </a:pPr>
            <a:r>
              <a:rPr lang="ru-RU" sz="1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ru-RU" sz="1400" b="1" u="sng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задачи:</a:t>
            </a:r>
          </a:p>
          <a:p>
            <a:pPr algn="ctr">
              <a:spcBef>
                <a:spcPts val="0"/>
              </a:spcBef>
              <a:defRPr/>
            </a:pPr>
            <a:endParaRPr lang="ru-RU" sz="1400" b="1" u="sng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0070C0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  <a:p>
            <a:pPr algn="ctr">
              <a:spcBef>
                <a:spcPts val="0"/>
              </a:spcBef>
              <a:defRPr/>
            </a:pPr>
            <a:r>
              <a:rPr lang="ru-RU" sz="1400" b="1" i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1.Расширить знания детей о жизни наших предков; их труде, досуге, пище, о предметах быта.</a:t>
            </a:r>
            <a:br>
              <a:rPr lang="ru-RU" sz="1400" b="1" i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reflection blurRad="12700" stA="28000" endPos="45000" dist="1000" dir="5400000" sy="-100000" algn="bl" rotWithShape="0"/>
                </a:effectLst>
              </a:rPr>
            </a:br>
            <a:r>
              <a:rPr lang="ru-RU" sz="1400" b="1" i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2.Развивать связную речь, умение рассказывать по картине.</a:t>
            </a:r>
            <a:br>
              <a:rPr lang="ru-RU" sz="1400" b="1" i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reflection blurRad="12700" stA="28000" endPos="45000" dist="1000" dir="5400000" sy="-100000" algn="bl" rotWithShape="0"/>
                </a:effectLst>
              </a:rPr>
            </a:br>
            <a:r>
              <a:rPr lang="ru-RU" sz="1400" b="1" i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3.Активизировать словарь детей, закрепить употребление в речи старославянизмов.</a:t>
            </a:r>
          </a:p>
          <a:p>
            <a:pPr algn="ctr">
              <a:spcBef>
                <a:spcPts val="0"/>
              </a:spcBef>
              <a:defRPr/>
            </a:pPr>
            <a:r>
              <a:rPr lang="ru-RU" sz="1400" b="1" i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3.Воспитывать чувство любви к Родине, гордости  за своих предков. </a:t>
            </a:r>
          </a:p>
          <a:p>
            <a:pPr algn="ctr">
              <a:spcBef>
                <a:spcPts val="0"/>
              </a:spcBef>
              <a:defRPr/>
            </a:pPr>
            <a:endParaRPr lang="ru-RU" sz="1400" b="1" i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0070C0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  <a:p>
            <a:pPr algn="ctr"/>
            <a:r>
              <a:rPr lang="ru-RU" sz="1400" dirty="0" smtClean="0">
                <a:solidFill>
                  <a:srgbClr val="0070C0"/>
                </a:solidFill>
              </a:rPr>
              <a:t> МБОУ «ССШ» Д/с «Теремок»№ 27</a:t>
            </a:r>
          </a:p>
          <a:p>
            <a:pPr algn="ctr"/>
            <a:r>
              <a:rPr lang="ru-RU" sz="1400" dirty="0" smtClean="0">
                <a:solidFill>
                  <a:srgbClr val="0070C0"/>
                </a:solidFill>
              </a:rPr>
              <a:t>Воспитатель: Волова Елена Леонидовна.</a:t>
            </a:r>
          </a:p>
          <a:p>
            <a:pPr algn="ctr"/>
            <a:r>
              <a:rPr lang="ru-RU" sz="1400" dirty="0" smtClean="0">
                <a:solidFill>
                  <a:srgbClr val="0070C0"/>
                </a:solidFill>
              </a:rPr>
              <a:t>25.01.2013г.</a:t>
            </a:r>
            <a:r>
              <a:rPr lang="ru-RU" sz="1600" dirty="0" smtClean="0">
                <a:solidFill>
                  <a:srgbClr val="0070C0"/>
                </a:solidFill>
              </a:rPr>
              <a:t/>
            </a:r>
            <a:br>
              <a:rPr lang="ru-RU" sz="1600" dirty="0" smtClean="0">
                <a:solidFill>
                  <a:srgbClr val="0070C0"/>
                </a:solidFill>
              </a:rPr>
            </a:br>
            <a:endParaRPr lang="ru-RU" sz="1600" dirty="0" smtClean="0">
              <a:solidFill>
                <a:srgbClr val="0070C0"/>
              </a:solidFill>
            </a:endParaRPr>
          </a:p>
          <a:p>
            <a:pPr>
              <a:spcBef>
                <a:spcPts val="0"/>
              </a:spcBef>
              <a:defRPr/>
            </a:pPr>
            <a:endParaRPr lang="ru-RU" sz="2000" b="1" u="sng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0070C0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  <a:p>
            <a:pPr algn="ctr"/>
            <a:endParaRPr lang="ru-RU" sz="20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0070C0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428728" y="357166"/>
            <a:ext cx="6429420" cy="70788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0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Мир вашему дому</a:t>
            </a:r>
            <a:endParaRPr lang="ru-RU" sz="4000" b="1" cap="none" spc="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FFC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6" name="Picture 2" descr="C:\Documents and Settings\1\Мои документы\Мои рисунки\r_pic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20" y="357166"/>
            <a:ext cx="8572560" cy="6286544"/>
          </a:xfrm>
          <a:prstGeom prst="rect">
            <a:avLst/>
          </a:prstGeom>
          <a:noFill/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 descr="C:\Documents and Settings\1\Мои документы\Мои рисунки\MakovskiyV_5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158" y="357166"/>
            <a:ext cx="8501122" cy="6143668"/>
          </a:xfrm>
          <a:prstGeom prst="rect">
            <a:avLst/>
          </a:prstGeom>
          <a:noFill/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170" name="Picture 2" descr="C:\Documents and Settings\1\Мои документы\Мои рисунки\8e95a556e2ff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159" y="285728"/>
            <a:ext cx="8429684" cy="6157923"/>
          </a:xfrm>
          <a:prstGeom prst="rect">
            <a:avLst/>
          </a:prstGeom>
          <a:noFill/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6" name="Picture 2" descr="C:\Documents and Settings\1\Мои документы\Мои рисунки\f316c1c2cde0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20" y="357166"/>
            <a:ext cx="8572560" cy="6215106"/>
          </a:xfrm>
          <a:prstGeom prst="rect">
            <a:avLst/>
          </a:prstGeom>
          <a:noFill/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5929330"/>
            <a:ext cx="8115328" cy="105710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530352"/>
            <a:ext cx="8186766" cy="45719"/>
          </a:xfrm>
        </p:spPr>
        <p:txBody>
          <a:bodyPr>
            <a:normAutofit fontScale="25000" lnSpcReduction="20000"/>
          </a:bodyPr>
          <a:lstStyle/>
          <a:p>
            <a:endParaRPr lang="ru-RU" dirty="0"/>
          </a:p>
        </p:txBody>
      </p:sp>
      <p:pic>
        <p:nvPicPr>
          <p:cNvPr id="1026" name="Picture 2" descr="C:\Documents and Settings\1\Мои документы\Мои рисунки\779_00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643042" y="357166"/>
            <a:ext cx="5715040" cy="6143668"/>
          </a:xfrm>
          <a:prstGeom prst="rect">
            <a:avLst/>
          </a:prstGeom>
          <a:noFill/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9394" name="Picture 2" descr="H:\Documents and Settings\1\Мои документы\Мои рисунки\s0161440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158" y="357166"/>
            <a:ext cx="8501122" cy="6143668"/>
          </a:xfrm>
          <a:prstGeom prst="rect">
            <a:avLst/>
          </a:prstGeom>
          <a:noFill/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93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Картинка 4 из 6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20" y="285728"/>
            <a:ext cx="8572560" cy="6215106"/>
          </a:xfrm>
          <a:prstGeom prst="rect">
            <a:avLst/>
          </a:prstGeom>
          <a:noFill/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8370" name="Picture 2" descr="http://im0-tub.yandex.net/i?id=147614358&amp;tov=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20" y="357166"/>
            <a:ext cx="8572560" cy="6143668"/>
          </a:xfrm>
          <a:prstGeom prst="rect">
            <a:avLst/>
          </a:prstGeom>
          <a:noFill/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583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9458" name="Picture 2" descr="Картинка 2 из 9">
            <a:hlinkClick r:id="rId3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85720" y="285728"/>
            <a:ext cx="8572560" cy="6286544"/>
          </a:xfrm>
          <a:prstGeom prst="rect">
            <a:avLst/>
          </a:prstGeom>
          <a:noFill/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194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2770" name="Picture 2" descr="C:\Documents and Settings\1\Мои документы\Мои рисунки\печь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21" y="208888"/>
            <a:ext cx="8572560" cy="6291946"/>
          </a:xfrm>
          <a:prstGeom prst="rect">
            <a:avLst/>
          </a:prstGeom>
          <a:noFill/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327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57620" y="4983480"/>
            <a:ext cx="4829180" cy="1017288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2920" y="500042"/>
            <a:ext cx="3354700" cy="5929354"/>
          </a:xfrm>
        </p:spPr>
        <p:txBody>
          <a:bodyPr>
            <a:normAutofit/>
          </a:bodyPr>
          <a:lstStyle/>
          <a:p>
            <a:r>
              <a:rPr lang="ru-RU" dirty="0" smtClean="0"/>
              <a:t>«…Клянусь честью, что ни за что на свете я не хотел бы переменить отечество, или иметь другую историю, кроме истории наших предков…»</a:t>
            </a:r>
          </a:p>
          <a:p>
            <a:r>
              <a:rPr lang="ru-RU" dirty="0" smtClean="0"/>
              <a:t>А.С.Пушкин</a:t>
            </a:r>
            <a:endParaRPr lang="ru-RU" dirty="0"/>
          </a:p>
        </p:txBody>
      </p:sp>
      <p:pic>
        <p:nvPicPr>
          <p:cNvPr id="1030" name="Picture 6" descr="Картинка 91 из 120764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57620" y="357165"/>
            <a:ext cx="4929221" cy="6143669"/>
          </a:xfrm>
          <a:prstGeom prst="rect">
            <a:avLst/>
          </a:prstGeom>
          <a:noFill/>
        </p:spPr>
      </p:pic>
      <p:pic>
        <p:nvPicPr>
          <p:cNvPr id="1028" name="Picture 4" descr="Картинка 10 из 175">
            <a:hlinkClick r:id="rId4"/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857620" y="4857760"/>
            <a:ext cx="1952622" cy="1647821"/>
          </a:xfrm>
          <a:prstGeom prst="rect">
            <a:avLst/>
          </a:prstGeom>
          <a:noFill/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C:\Documents and Settings\1\Мои документы\Мои рисунки\glrx-494107055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20" y="285728"/>
            <a:ext cx="8572560" cy="6286543"/>
          </a:xfrm>
          <a:prstGeom prst="rect">
            <a:avLst/>
          </a:prstGeom>
          <a:noFill/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 descr="C:\Documents and Settings\1\Мои документы\Мои рисунки\artlib_gallery-29150-b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20" y="285728"/>
            <a:ext cx="8572560" cy="6286544"/>
          </a:xfrm>
          <a:prstGeom prst="rect">
            <a:avLst/>
          </a:prstGeom>
          <a:noFill/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6866" name="Picture 2" descr="http://im0-tub.yandex.net/i?id=158236877&amp;tov=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20" y="285728"/>
            <a:ext cx="8572560" cy="5857916"/>
          </a:xfrm>
          <a:prstGeom prst="rect">
            <a:avLst/>
          </a:prstGeom>
          <a:noFill/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68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9393" name="Picture 1" descr="H:\Documents and Settings\1\Мои документы\Мои рисунки\STOZHAROVVF-20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20" y="500042"/>
            <a:ext cx="8572560" cy="6072230"/>
          </a:xfrm>
          <a:prstGeom prst="rect">
            <a:avLst/>
          </a:prstGeom>
          <a:noFill/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4820" name="Picture 4" descr="http://im7-tub.yandex.net/i?id=3129578&amp;tov=7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 bwMode="auto">
          <a:xfrm>
            <a:off x="4286248" y="3000372"/>
            <a:ext cx="4572032" cy="3500462"/>
          </a:xfrm>
          <a:prstGeom prst="rect">
            <a:avLst/>
          </a:prstGeom>
          <a:noFill/>
        </p:spPr>
      </p:pic>
      <p:pic>
        <p:nvPicPr>
          <p:cNvPr id="34818" name="Picture 2" descr="http://im0-tub.yandex.net/i?id=132793823&amp;tov=0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85721" y="214291"/>
            <a:ext cx="4071965" cy="2857520"/>
          </a:xfrm>
          <a:prstGeom prst="rect">
            <a:avLst/>
          </a:prstGeom>
          <a:noFill/>
        </p:spPr>
      </p:pic>
      <p:pic>
        <p:nvPicPr>
          <p:cNvPr id="34824" name="Picture 8" descr="http://im2-tub.yandex.net/i?id=84047366&amp;tov=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85720" y="3143248"/>
            <a:ext cx="4071966" cy="3357585"/>
          </a:xfrm>
          <a:prstGeom prst="rect">
            <a:avLst/>
          </a:prstGeom>
          <a:noFill/>
        </p:spPr>
      </p:pic>
      <p:pic>
        <p:nvPicPr>
          <p:cNvPr id="34826" name="Picture 10" descr="http://im4-tub.yandex.net/i?id=87967640&amp;tov=4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429125" y="214290"/>
            <a:ext cx="4429155" cy="2786082"/>
          </a:xfrm>
          <a:prstGeom prst="rect">
            <a:avLst/>
          </a:prstGeom>
          <a:noFill/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8" name="Picture 4" descr="http://im3-tub.yandex.net/i?id=93201073&amp;tov=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0" y="3357562"/>
            <a:ext cx="4357719" cy="3071834"/>
          </a:xfrm>
          <a:prstGeom prst="rect">
            <a:avLst/>
          </a:prstGeom>
          <a:noFill/>
        </p:spPr>
      </p:pic>
      <p:pic>
        <p:nvPicPr>
          <p:cNvPr id="1030" name="Picture 6" descr="http://im6-tub.yandex.net/i?id=107561710&amp;tov=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500563" y="214290"/>
            <a:ext cx="4429156" cy="3143272"/>
          </a:xfrm>
          <a:prstGeom prst="rect">
            <a:avLst/>
          </a:prstGeom>
          <a:noFill/>
        </p:spPr>
      </p:pic>
      <p:pic>
        <p:nvPicPr>
          <p:cNvPr id="1032" name="Picture 8" descr="http://im7-tub.yandex.net/i?id=140316251&amp;tov=7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85721" y="3286124"/>
            <a:ext cx="4214841" cy="3000396"/>
          </a:xfrm>
          <a:prstGeom prst="rect">
            <a:avLst/>
          </a:prstGeom>
          <a:noFill/>
        </p:spPr>
      </p:pic>
      <p:pic>
        <p:nvPicPr>
          <p:cNvPr id="1034" name="Picture 10" descr="http://im0-tub.yandex.net/i?id=18476387&amp;tov=0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57158" y="285728"/>
            <a:ext cx="4143404" cy="3000396"/>
          </a:xfrm>
          <a:prstGeom prst="rect">
            <a:avLst/>
          </a:prstGeom>
          <a:noFill/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track13.mp3">
            <a:hlinkClick r:id="" action="ppaction://media"/>
          </p:cNvPr>
          <p:cNvPicPr>
            <a:picLocks noGrp="1" noRot="1" noChangeAspect="1"/>
          </p:cNvPicPr>
          <p:nvPr>
            <p:ph idx="1"/>
            <a:audioFile r:link="rId1"/>
          </p:nvPr>
        </p:nvPicPr>
        <p:blipFill>
          <a:blip r:embed="rId4"/>
          <a:stretch>
            <a:fillRect/>
          </a:stretch>
        </p:blipFill>
        <p:spPr>
          <a:xfrm>
            <a:off x="534988" y="463550"/>
            <a:ext cx="304800" cy="304800"/>
          </a:xfrm>
          <a:prstGeom prst="rect">
            <a:avLst/>
          </a:prstGeom>
        </p:spPr>
      </p:pic>
      <p:pic>
        <p:nvPicPr>
          <p:cNvPr id="8194" name="Picture 2" descr="C:\Documents and Settings\1\Мои документы\Мои рисунки\normal_white_church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85720" y="285728"/>
            <a:ext cx="8572560" cy="6215106"/>
          </a:xfrm>
          <a:prstGeom prst="rect">
            <a:avLst/>
          </a:prstGeom>
          <a:noFill/>
        </p:spPr>
      </p:pic>
      <p:pic>
        <p:nvPicPr>
          <p:cNvPr id="6" name="track13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6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  <p:pic>
        <p:nvPicPr>
          <p:cNvPr id="8" name="track13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7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  <p:pic>
        <p:nvPicPr>
          <p:cNvPr id="7" name="track13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8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  <p:pic>
        <p:nvPicPr>
          <p:cNvPr id="9" name="track13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9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  <p:pic>
        <p:nvPicPr>
          <p:cNvPr id="10" name="track13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10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0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155648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57648"/>
                            </p:stCondLst>
                            <p:childTnLst>
                              <p:par>
                                <p:cTn id="12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3" dur="155648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4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  <p:audio>
              <p:cMediaNode>
                <p:cTn id="15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  <p:audio>
              <p:cMediaNode>
                <p:cTn id="16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  <p:audio>
              <p:cMediaNode>
                <p:cTn id="1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  <p:audio>
              <p:cMediaNode>
                <p:cTn id="18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3" dur="155648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audio>
              <p:cMediaNode>
                <p:cTn id="24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 descr="C:\Documents and Settings\1\Мои документы\Мои рисунки\015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282" y="85725"/>
            <a:ext cx="8643999" cy="6686550"/>
          </a:xfrm>
          <a:prstGeom prst="rect">
            <a:avLst/>
          </a:prstGeom>
          <a:noFill/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C:\Documents and Settings\1\Мои документы\Мои рисунки\5824421_semeynuyy_portret.jpg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285721" y="0"/>
            <a:ext cx="3357586" cy="2500306"/>
          </a:xfrm>
          <a:prstGeom prst="rect">
            <a:avLst/>
          </a:prstGeom>
          <a:noFill/>
        </p:spPr>
      </p:pic>
      <p:pic>
        <p:nvPicPr>
          <p:cNvPr id="2051" name="Picture 3" descr="C:\Documents and Settings\1\Мои документы\Мои рисунки\03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415079" y="2928934"/>
            <a:ext cx="2728921" cy="3643338"/>
          </a:xfrm>
          <a:prstGeom prst="rect">
            <a:avLst/>
          </a:prstGeom>
          <a:noFill/>
        </p:spPr>
      </p:pic>
      <p:pic>
        <p:nvPicPr>
          <p:cNvPr id="2052" name="Picture 4" descr="C:\Documents and Settings\1\Мои документы\Мои рисунки\ног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548304" y="0"/>
            <a:ext cx="3595696" cy="3143248"/>
          </a:xfrm>
          <a:prstGeom prst="rect">
            <a:avLst/>
          </a:prstGeom>
          <a:noFill/>
        </p:spPr>
      </p:pic>
      <p:pic>
        <p:nvPicPr>
          <p:cNvPr id="2053" name="Picture 5" descr="C:\Documents and Settings\1\Мои документы\Мои рисунки\22a5a244c1a5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85720" y="4138892"/>
            <a:ext cx="2786083" cy="2433381"/>
          </a:xfrm>
          <a:prstGeom prst="rect">
            <a:avLst/>
          </a:prstGeom>
          <a:noFill/>
        </p:spPr>
      </p:pic>
      <p:pic>
        <p:nvPicPr>
          <p:cNvPr id="2056" name="Picture 8" descr="C:\Documents and Settings\1\Мои документы\Мои рисунки\фото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071802" y="2357430"/>
            <a:ext cx="3429024" cy="4214842"/>
          </a:xfrm>
          <a:prstGeom prst="rect">
            <a:avLst/>
          </a:prstGeom>
          <a:noFill/>
        </p:spPr>
      </p:pic>
      <p:pic>
        <p:nvPicPr>
          <p:cNvPr id="2057" name="Picture 9" descr="C:\Documents and Settings\1\Мои документы\Мои рисунки\апрн.jp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3571868" y="0"/>
            <a:ext cx="2000263" cy="2357430"/>
          </a:xfrm>
          <a:prstGeom prst="rect">
            <a:avLst/>
          </a:prstGeom>
          <a:noFill/>
        </p:spPr>
      </p:pic>
      <p:pic>
        <p:nvPicPr>
          <p:cNvPr id="2059" name="Picture 11" descr="C:\Documents and Settings\1\Мои документы\Мои рисунки\1-web.jpg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285720" y="2285992"/>
            <a:ext cx="2857520" cy="1928826"/>
          </a:xfrm>
          <a:prstGeom prst="rect">
            <a:avLst/>
          </a:prstGeom>
          <a:noFill/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20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20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2000"/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2" dur="2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7" dur="20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1" name="Picture 3" descr="C:\Documents and Settings\1\Мои документы\Мои рисунки\artlib_gallery-27497-b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20" y="285728"/>
            <a:ext cx="8572560" cy="6215106"/>
          </a:xfrm>
          <a:prstGeom prst="rect">
            <a:avLst/>
          </a:prstGeom>
          <a:noFill/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C:\Documents and Settings\1\Мои документы\Мои рисунки\06_14_1a_a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5538" name="Picture 2" descr="Картинка 1 из 258">
            <a:hlinkClick r:id="rId3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57158" y="357166"/>
            <a:ext cx="8501122" cy="6143668"/>
          </a:xfrm>
          <a:prstGeom prst="rect">
            <a:avLst/>
          </a:prstGeom>
          <a:noFill/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655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099" name="Picture 3" descr="C:\Documents and Settings\1\Мои документы\Мои рисунки\viking16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158" y="357166"/>
            <a:ext cx="8501122" cy="6143668"/>
          </a:xfrm>
          <a:prstGeom prst="rect">
            <a:avLst/>
          </a:prstGeom>
          <a:noFill/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 descr="C:\Documents and Settings\1\Мои документы\Мои рисунки\3746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20" y="285729"/>
            <a:ext cx="8572560" cy="6286543"/>
          </a:xfrm>
          <a:prstGeom prst="rect">
            <a:avLst/>
          </a:prstGeom>
          <a:noFill/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спект">
  <a:themeElements>
    <a:clrScheme name="Обычная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Аспект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2174</TotalTime>
  <Words>1078</Words>
  <Application>Microsoft Office PowerPoint</Application>
  <PresentationFormat>Экран (4:3)</PresentationFormat>
  <Paragraphs>61</Paragraphs>
  <Slides>26</Slides>
  <Notes>23</Notes>
  <HiddenSlides>0</HiddenSlides>
  <MMClips>6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26</vt:i4>
      </vt:variant>
    </vt:vector>
  </HeadingPairs>
  <TitlesOfParts>
    <vt:vector size="27" baseType="lpstr">
      <vt:lpstr>Аспект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Мир вашему дому</dc:title>
  <dc:creator>1</dc:creator>
  <cp:lastModifiedBy>Учащийся</cp:lastModifiedBy>
  <cp:revision>233</cp:revision>
  <dcterms:created xsi:type="dcterms:W3CDTF">2009-11-05T06:18:49Z</dcterms:created>
  <dcterms:modified xsi:type="dcterms:W3CDTF">2013-03-01T05:46:53Z</dcterms:modified>
</cp:coreProperties>
</file>