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68661-F17F-4C1A-BD28-AF9B020AFA47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BC2A6-21F1-4BA6-884B-43B8450C43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AF30E-003D-4799-BFBD-9128BA7895C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AF30E-003D-4799-BFBD-9128BA7895C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AF30E-003D-4799-BFBD-9128BA7895C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AF30E-003D-4799-BFBD-9128BA7895C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AF30E-003D-4799-BFBD-9128BA7895C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AF30E-003D-4799-BFBD-9128BA7895C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AF30E-003D-4799-BFBD-9128BA7895C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C94051-364A-4615-A0F7-C6FCF4C2C836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C78424-9558-468F-AE66-5D7871953B1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40544" y="332656"/>
            <a:ext cx="8062912" cy="63367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18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ru-RU" sz="1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ГБДОУ ДЕТСКИЙ САД № 5 КОЛПИНСКОГО РАЙОНА САНКТ-ПЕТЕРБУРГА</a:t>
            </a:r>
          </a:p>
          <a:p>
            <a:pPr algn="ctr"/>
            <a:endParaRPr lang="ru-RU" sz="18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</a:t>
            </a:r>
            <a:b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ПРОЕКТНЫЙ МЕТОД  В ОРГАНИЗАЦИИ ВЗАИМОДЕЙСТВИЯ ДОУ И СЕМЬИ.</a:t>
            </a:r>
          </a:p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ПРЕЗЕНТАЦИЯ МАТЕРИАЛОВ ИЗ ОПЫТА РАБОТЫ</a:t>
            </a:r>
          </a:p>
          <a:p>
            <a:pPr algn="ctr"/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sz="18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sz="18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sz="18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r"/>
            <a:r>
              <a:rPr lang="ru-RU" sz="1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                                                                               ВОСПИТАТЕЛЬ 1 кв. категории: </a:t>
            </a:r>
          </a:p>
          <a:p>
            <a:pPr algn="r"/>
            <a:r>
              <a:rPr lang="ru-RU" sz="1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                                                                             ЖААК МАРИНА ГЕННАДЬЕВНА</a:t>
            </a:r>
          </a:p>
          <a:p>
            <a:pPr algn="ctr"/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188640"/>
            <a:ext cx="3456384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ПРОЕКТ</a:t>
            </a:r>
            <a:endParaRPr lang="ru-RU" sz="28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980728"/>
            <a:ext cx="2088232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ПУТЬ ИССЛЕДОВАНИЯ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35896" y="3501008"/>
            <a:ext cx="5112568" cy="17281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МЕТОД ПЕДАГОГИЧЕСКИ ОРГАНИЗОВАННОГО ОСВОЕНИЯ РЕБЁНКОМ ОКРУЖАЮЩЕЙ СРЕДЫ, ЭТАПНОЙ И ЗАРАНЕЕ СПЛАНИРОВАННОЙ ПРАКТИЧЕСКОЙ ДЕЯТЕЛЬНОСТИ ПО ДОСТИЖЕНИЮ НАМЕЧЕННЫХ ЦЕЛЕЙ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1916832"/>
            <a:ext cx="4032448" cy="14904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САМОСТОЯТЕЛЬНАЯ И КОЛЛЕКТИВНАЯ ТВОРЧЕСКАЯ ЗАВЕРШЁННАЯ РАБОТА, ИМЕЮЩАЯ СОЦИАЛЬНО ЗНАЧИМЫЙ РЕЗУЛЬТАТ</a:t>
            </a:r>
            <a:endParaRPr lang="ru-RU" sz="1400" dirty="0"/>
          </a:p>
        </p:txBody>
      </p:sp>
      <p:sp>
        <p:nvSpPr>
          <p:cNvPr id="14" name="Стрелка углом 13"/>
          <p:cNvSpPr/>
          <p:nvPr/>
        </p:nvSpPr>
        <p:spPr>
          <a:xfrm rot="5400000">
            <a:off x="7128284" y="3032956"/>
            <a:ext cx="504056" cy="432048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углом 14"/>
          <p:cNvSpPr/>
          <p:nvPr/>
        </p:nvSpPr>
        <p:spPr>
          <a:xfrm rot="5400000">
            <a:off x="4391980" y="1448780"/>
            <a:ext cx="504056" cy="43204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углом 17"/>
          <p:cNvSpPr/>
          <p:nvPr/>
        </p:nvSpPr>
        <p:spPr>
          <a:xfrm rot="5400000">
            <a:off x="3383868" y="512676"/>
            <a:ext cx="504056" cy="43204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-252536" y="4437112"/>
            <a:ext cx="3672408" cy="221054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ПРОЕКТНЫЙ МЕТОД</a:t>
            </a:r>
            <a:endParaRPr lang="ru-RU" sz="2800" b="1" dirty="0"/>
          </a:p>
        </p:txBody>
      </p:sp>
      <p:sp>
        <p:nvSpPr>
          <p:cNvPr id="23" name="Стрелка углом вверх 22"/>
          <p:cNvSpPr/>
          <p:nvPr/>
        </p:nvSpPr>
        <p:spPr>
          <a:xfrm rot="10800000">
            <a:off x="1691680" y="1700808"/>
            <a:ext cx="648072" cy="2736304"/>
          </a:xfrm>
          <a:prstGeom prst="bent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углом вверх 23"/>
          <p:cNvSpPr/>
          <p:nvPr/>
        </p:nvSpPr>
        <p:spPr>
          <a:xfrm rot="10800000">
            <a:off x="2483768" y="2564904"/>
            <a:ext cx="648072" cy="2016224"/>
          </a:xfrm>
          <a:prstGeom prst="bent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углом вверх 24"/>
          <p:cNvSpPr/>
          <p:nvPr/>
        </p:nvSpPr>
        <p:spPr>
          <a:xfrm rot="10800000">
            <a:off x="3059832" y="3861048"/>
            <a:ext cx="576064" cy="1160512"/>
          </a:xfrm>
          <a:prstGeom prst="bent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959424" y="5301208"/>
            <a:ext cx="5184576" cy="13681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 ОСНОВЕ ПРОЕКТА ЛЕЖИТ ПРОБЛЕМА, ДЛЯ ЕЁ РЕШЕНИЯ НЕОБХОДИМ ИССЛЕДОВАТЕЛЬСКИЙ ПОИСК В РАЗЛИЧНЫХ НАПРАВЛЕНИЯХ, РЕЗУЛЬТАТЫ КОТОРОГО ОБОБЩАЮТСЯ И ОБЪЕДИНЯЮТСЯ В ОДНО ЦЕЛОЕ</a:t>
            </a:r>
            <a:endParaRPr lang="ru-RU" sz="1400" dirty="0"/>
          </a:p>
        </p:txBody>
      </p:sp>
      <p:sp>
        <p:nvSpPr>
          <p:cNvPr id="28" name="Стрелка углом 27"/>
          <p:cNvSpPr/>
          <p:nvPr/>
        </p:nvSpPr>
        <p:spPr>
          <a:xfrm rot="5400000">
            <a:off x="8675948" y="4833156"/>
            <a:ext cx="504056" cy="432048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Стрелка влево 29"/>
          <p:cNvSpPr/>
          <p:nvPr/>
        </p:nvSpPr>
        <p:spPr>
          <a:xfrm>
            <a:off x="3347864" y="5733256"/>
            <a:ext cx="576064" cy="288032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0" y="188640"/>
            <a:ext cx="2304256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-128112" y="260648"/>
            <a:ext cx="248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ПРОЕКТНЫЙ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МЕТОД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95736" y="836712"/>
            <a:ext cx="3456384" cy="30963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способ  достижения дидактической цели через детальную разработку проблема, которая должная завершиться вполне реальным, осязаемым практическим результатом, оформленным тем или иным образом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87616" y="836712"/>
            <a:ext cx="3456384" cy="30963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совокупность приёмов, действий детей в их определённой последовательности для достижения поставленной задачи- решения проблемы, лично значимой для детей и оформленной в виде конечного продукта</a:t>
            </a:r>
            <a:endParaRPr lang="ru-RU" dirty="0"/>
          </a:p>
        </p:txBody>
      </p:sp>
      <p:sp>
        <p:nvSpPr>
          <p:cNvPr id="19" name="Круговая стрелка 18"/>
          <p:cNvSpPr/>
          <p:nvPr/>
        </p:nvSpPr>
        <p:spPr>
          <a:xfrm rot="1195644">
            <a:off x="2023255" y="256930"/>
            <a:ext cx="1755187" cy="1408946"/>
          </a:xfrm>
          <a:prstGeom prst="circularArrow">
            <a:avLst>
              <a:gd name="adj1" fmla="val 14218"/>
              <a:gd name="adj2" fmla="val 815504"/>
              <a:gd name="adj3" fmla="val 20577999"/>
              <a:gd name="adj4" fmla="val 11415229"/>
              <a:gd name="adj5" fmla="val 934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верх стрелка 19"/>
          <p:cNvSpPr/>
          <p:nvPr/>
        </p:nvSpPr>
        <p:spPr>
          <a:xfrm rot="582920">
            <a:off x="2161697" y="115278"/>
            <a:ext cx="4320480" cy="817183"/>
          </a:xfrm>
          <a:prstGeom prst="curved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995936" y="4149080"/>
            <a:ext cx="3384376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«ФОРМУЛА УСПЕХА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23" name="Выгнутая влево стрелка 22"/>
          <p:cNvSpPr/>
          <p:nvPr/>
        </p:nvSpPr>
        <p:spPr>
          <a:xfrm rot="19356304">
            <a:off x="3441274" y="3813015"/>
            <a:ext cx="746468" cy="1271668"/>
          </a:xfrm>
          <a:prstGeom prst="curv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431978">
            <a:off x="6852152" y="3780027"/>
            <a:ext cx="1414423" cy="1196649"/>
          </a:xfrm>
          <a:prstGeom prst="curvedLeftArrow">
            <a:avLst>
              <a:gd name="adj1" fmla="val 25000"/>
              <a:gd name="adj2" fmla="val 50000"/>
              <a:gd name="adj3" fmla="val 1859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683568" y="5301208"/>
            <a:ext cx="7344816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ДЕТИ + СЕМЬЯ+ ПЕДАГОГИ</a:t>
            </a:r>
            <a:endParaRPr lang="ru-RU" sz="1600" b="1" dirty="0"/>
          </a:p>
        </p:txBody>
      </p:sp>
      <p:sp>
        <p:nvSpPr>
          <p:cNvPr id="27" name="Стрелка вниз 26"/>
          <p:cNvSpPr/>
          <p:nvPr/>
        </p:nvSpPr>
        <p:spPr>
          <a:xfrm>
            <a:off x="6156176" y="4941168"/>
            <a:ext cx="288032" cy="432048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403648" y="6209928"/>
            <a:ext cx="7344816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ВЗАИМОДЕЙСТВИЕ ДОУ И СЕМЬИ</a:t>
            </a:r>
            <a:endParaRPr lang="ru-RU" sz="1600" b="1" dirty="0"/>
          </a:p>
        </p:txBody>
      </p:sp>
      <p:sp>
        <p:nvSpPr>
          <p:cNvPr id="29" name="Стрелка вниз 28"/>
          <p:cNvSpPr/>
          <p:nvPr/>
        </p:nvSpPr>
        <p:spPr>
          <a:xfrm>
            <a:off x="5436096" y="5877272"/>
            <a:ext cx="288032" cy="432048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9512" y="692696"/>
            <a:ext cx="3024336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ВЗАИМОДЕЙСТВИЕ СЕМЬИ С ДОУ</a:t>
            </a:r>
            <a:endParaRPr lang="ru-RU" sz="1600" dirty="0"/>
          </a:p>
        </p:txBody>
      </p:sp>
      <p:sp>
        <p:nvSpPr>
          <p:cNvPr id="3" name="Овал 2"/>
          <p:cNvSpPr/>
          <p:nvPr/>
        </p:nvSpPr>
        <p:spPr>
          <a:xfrm>
            <a:off x="5796136" y="764704"/>
            <a:ext cx="3024336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ВЗАИМОДЕЙСТВИЕ ДОУ С СЕМЬЁЙ</a:t>
            </a:r>
            <a:endParaRPr lang="ru-RU" sz="1600" dirty="0"/>
          </a:p>
        </p:txBody>
      </p:sp>
      <p:sp>
        <p:nvSpPr>
          <p:cNvPr id="4" name="Овал 3"/>
          <p:cNvSpPr/>
          <p:nvPr/>
        </p:nvSpPr>
        <p:spPr>
          <a:xfrm>
            <a:off x="3347864" y="260648"/>
            <a:ext cx="2160240" cy="18722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400" dirty="0" smtClean="0"/>
          </a:p>
        </p:txBody>
      </p:sp>
      <p:sp>
        <p:nvSpPr>
          <p:cNvPr id="5" name="Стрелка вправо 4"/>
          <p:cNvSpPr/>
          <p:nvPr/>
        </p:nvSpPr>
        <p:spPr>
          <a:xfrm flipV="1">
            <a:off x="3131840" y="1052735"/>
            <a:ext cx="432048" cy="21602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 flipV="1">
            <a:off x="5436096" y="1124744"/>
            <a:ext cx="432048" cy="216023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355976" y="2060848"/>
            <a:ext cx="360040" cy="432048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2492896"/>
            <a:ext cx="8640960" cy="41044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Термин «взаимодействие», предполагающий обмен мыслями, чувствами, переживаниями, общение- сравнительно молодой. Он был раскрыт в работах т.А. Марковой, где взаимодействие рассматривалось как единство линий воспитания с целью решения задач семейного воспитания и строилось на основе единого понимания. </a:t>
            </a:r>
          </a:p>
          <a:p>
            <a:pPr algn="ctr"/>
            <a:r>
              <a:rPr lang="ru-RU" dirty="0" smtClean="0"/>
              <a:t>В основе взаимодействия ДОУ и семьи лежит сотрудничество педагогов и родителей, которое предполагает равенство позиций партнёров, уважительное отношение друг к другу взаимодействующих сторон с учётом индивидуальных возможностей и способностей. Сотрудничество не только предполагает взаимные действия, но и взаимопонимание, взаимоуважение, </a:t>
            </a:r>
            <a:r>
              <a:rPr lang="ru-RU" dirty="0" err="1" smtClean="0"/>
              <a:t>взаимопознание</a:t>
            </a:r>
            <a:r>
              <a:rPr lang="ru-RU" dirty="0" smtClean="0"/>
              <a:t>, взаимовлияние. Активная совместная работа педагогов и родителей позволяет  лучше узнать друг друга, способствует усилению их взаимоотношений.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995936" y="1124744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27984" y="10527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427984" y="1124744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15616" y="620688"/>
            <a:ext cx="6912768" cy="54726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ДЕТСТВО НЕЗАБЫВАЕМАЯ ПОРА В ЖИЗНИ КАЖДОГО ЧЕЛОВЕКА. ОНА НАПОЛНЕНА ДОБРЫМИ РУКАМИ РОДИТЕЛЕЙ И ЗАБОТОЙ ВОСПИТАТЕЛЕЙ. РОДИТЕЛЬСКАЯ ЛЮБОВЬ ДАЁТ ЧЕЛОВЕКУ «ЗАПАС ПРОЧНОСТИ», ФОРМИРУЕТ ЧУВСТВО ПСИХОЛОГИЧЕСКОЙ ЗАЩИЩЁННОСТИ. КТО ПОМОГАЕТ РОДИТЕЛЯМ В ВОСПИТАНИИ ДЕТЕЙ? </a:t>
            </a:r>
          </a:p>
          <a:p>
            <a:pPr algn="ctr"/>
            <a:r>
              <a:rPr lang="ru-RU" b="1" dirty="0" smtClean="0"/>
              <a:t>ВОСПИТАТЕЛИ - ПЕРВЫЕ ПОМОЩНИКИ  РОДИТЕЛЕЙ, В ИХ РУКАХ ДЕТИ СТАНОВЯТСЯ ЛЮБОЗНАТЕЛЬНЫМИ, АКТИВНЫМИ ТВОРЧЕСКИМИ.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 rot="1900515">
            <a:off x="5963779" y="289650"/>
            <a:ext cx="3384376" cy="187285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Проектная деятельность</a:t>
            </a:r>
          </a:p>
          <a:p>
            <a:pPr algn="ctr"/>
            <a:endParaRPr lang="ru-RU" sz="2400" dirty="0"/>
          </a:p>
        </p:txBody>
      </p:sp>
      <p:sp>
        <p:nvSpPr>
          <p:cNvPr id="2" name="Овал 1"/>
          <p:cNvSpPr/>
          <p:nvPr/>
        </p:nvSpPr>
        <p:spPr>
          <a:xfrm rot="20360148">
            <a:off x="-92975" y="219676"/>
            <a:ext cx="3384376" cy="19294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«Формула успеха» = Дети + Семья + Педагоги</a:t>
            </a:r>
          </a:p>
          <a:p>
            <a:pPr algn="ctr"/>
            <a:endParaRPr lang="ru-RU" sz="2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43608" y="2276872"/>
            <a:ext cx="7056784" cy="439248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-Помогает активизировать самостоятельную познавательную деятельность детей, осваивать детьми окружающую действительность, всесторонне изучать её, увидеть проблему с разных сторон комплексно;</a:t>
            </a:r>
          </a:p>
          <a:p>
            <a:pPr algn="ctr"/>
            <a:r>
              <a:rPr lang="ru-RU" dirty="0" smtClean="0"/>
              <a:t>-Способствует развитию творческих способностей, умению наблюдать, слушать, развитию навыков обобщать и анализировать, развитию мышления, увидеть проблему;</a:t>
            </a:r>
          </a:p>
          <a:p>
            <a:pPr algn="ctr"/>
            <a:r>
              <a:rPr lang="ru-RU" dirty="0" smtClean="0"/>
              <a:t>-Развивают воображение, внимание, память, речь. </a:t>
            </a:r>
          </a:p>
          <a:p>
            <a:pPr algn="ctr"/>
            <a:r>
              <a:rPr lang="ru-RU" dirty="0" smtClean="0"/>
              <a:t>-Является методом развивающего обучения и самообразования; способствует выработке исследовательских умений; способствует развитию </a:t>
            </a:r>
            <a:r>
              <a:rPr lang="ru-RU" dirty="0" err="1" smtClean="0"/>
              <a:t>креативности</a:t>
            </a:r>
            <a:r>
              <a:rPr lang="ru-RU" dirty="0" smtClean="0"/>
              <a:t> и логического мышления; является одной из форм организации </a:t>
            </a:r>
            <a:r>
              <a:rPr lang="ru-RU" dirty="0" err="1" smtClean="0"/>
              <a:t>воспитательно</a:t>
            </a:r>
            <a:r>
              <a:rPr lang="ru-RU" dirty="0" smtClean="0"/>
              <a:t> - образовательной работы и организации работы с детьми и родителями; повышает компетентность педагога ; повышает качество образовательного процесса.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260648"/>
            <a:ext cx="3888432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ОСНОВНАЯ ЦЕЛЬ ПРОЕКТНОГО МЕТОДА В СОБСТВЕННОМ ОПЫТЕ РАБОТЫ</a:t>
            </a:r>
            <a:endParaRPr lang="ru-RU" sz="1600" b="1" dirty="0"/>
          </a:p>
        </p:txBody>
      </p:sp>
      <p:sp>
        <p:nvSpPr>
          <p:cNvPr id="3" name="Овал 2"/>
          <p:cNvSpPr/>
          <p:nvPr/>
        </p:nvSpPr>
        <p:spPr>
          <a:xfrm>
            <a:off x="0" y="1628800"/>
            <a:ext cx="8460432" cy="475252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свободной творческой личности ребёнка,  которое определяется задачами развития и задачами исследовательской деятельности детей. Задачи развития: обеспечение психологического благополучия и здоровья детей; развитие познавательных способностей; развитие творческого воображения и мышления; развитие коммуникативных навыков.</a:t>
            </a:r>
          </a:p>
          <a:p>
            <a:pPr algn="ctr"/>
            <a:r>
              <a:rPr lang="ru-RU" dirty="0" smtClean="0"/>
              <a:t>В  младшем дошкольном возрасте это: вхождение в проблемную игровую ситуацию (вместе с педагогом и родителями); активизация желания искать пути разрешения проблемной ситуации ( вместе с педагогом и родителями); формирование начальных предпосылок исследовательской деятельности (практические опыты).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519</Words>
  <Application>Microsoft Office PowerPoint</Application>
  <PresentationFormat>Экран 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Фёдор</dc:creator>
  <cp:lastModifiedBy>Фёдор</cp:lastModifiedBy>
  <cp:revision>1</cp:revision>
  <dcterms:created xsi:type="dcterms:W3CDTF">2015-11-04T12:52:19Z</dcterms:created>
  <dcterms:modified xsi:type="dcterms:W3CDTF">2015-11-04T12:58:36Z</dcterms:modified>
</cp:coreProperties>
</file>