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9" r:id="rId9"/>
    <p:sldId id="270" r:id="rId10"/>
    <p:sldId id="271" r:id="rId11"/>
    <p:sldId id="263" r:id="rId12"/>
    <p:sldId id="272" r:id="rId13"/>
    <p:sldId id="273" r:id="rId14"/>
    <p:sldId id="266" r:id="rId15"/>
    <p:sldId id="268" r:id="rId16"/>
    <p:sldId id="274" r:id="rId17"/>
    <p:sldId id="275" r:id="rId18"/>
    <p:sldId id="277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24" autoAdjust="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9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444A99-9C71-49F7-8F27-132D12B294E2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793ED7CB-3FCE-48A0-8524-CD074C4DE621}">
      <dgm:prSet phldrT="[Текст]" custT="1"/>
      <dgm:spPr/>
      <dgm:t>
        <a:bodyPr/>
        <a:lstStyle/>
        <a:p>
          <a:r>
            <a:rPr lang="ru-RU" sz="1800" dirty="0" smtClean="0"/>
            <a:t>— логических — отнесенность речи к объективному миру и мышлению;</a:t>
          </a:r>
          <a:endParaRPr lang="ru-RU" sz="1800" dirty="0"/>
        </a:p>
      </dgm:t>
    </dgm:pt>
    <dgm:pt modelId="{B06B92BC-4CBA-4A30-8153-2837175AFD5A}" type="parTrans" cxnId="{9FF017B1-2EB7-4AD8-82D8-86C1FC4316EB}">
      <dgm:prSet/>
      <dgm:spPr/>
      <dgm:t>
        <a:bodyPr/>
        <a:lstStyle/>
        <a:p>
          <a:endParaRPr lang="ru-RU" sz="1800"/>
        </a:p>
      </dgm:t>
    </dgm:pt>
    <dgm:pt modelId="{F1107CAB-1FA1-4A88-8523-B5FDBE719EAA}" type="sibTrans" cxnId="{9FF017B1-2EB7-4AD8-82D8-86C1FC4316EB}">
      <dgm:prSet/>
      <dgm:spPr/>
      <dgm:t>
        <a:bodyPr/>
        <a:lstStyle/>
        <a:p>
          <a:endParaRPr lang="ru-RU" sz="1800"/>
        </a:p>
      </dgm:t>
    </dgm:pt>
    <dgm:pt modelId="{9E0104B1-8842-49B4-A950-3D2BB3B0B70D}">
      <dgm:prSet phldrT="[Текст]" custT="1"/>
      <dgm:spPr/>
      <dgm:t>
        <a:bodyPr/>
        <a:lstStyle/>
        <a:p>
          <a:r>
            <a:rPr lang="ru-RU" sz="1800" dirty="0" smtClean="0"/>
            <a:t>— функционально-стилевых — отнесенность речи к партнерам общения;</a:t>
          </a:r>
          <a:endParaRPr lang="ru-RU" sz="1800" dirty="0"/>
        </a:p>
      </dgm:t>
    </dgm:pt>
    <dgm:pt modelId="{617679FF-BA54-4DC7-A7DD-B7AEEB6624D4}" type="parTrans" cxnId="{061EB4AB-7731-4526-AF12-295F240179A4}">
      <dgm:prSet/>
      <dgm:spPr/>
      <dgm:t>
        <a:bodyPr/>
        <a:lstStyle/>
        <a:p>
          <a:endParaRPr lang="ru-RU" sz="1800"/>
        </a:p>
      </dgm:t>
    </dgm:pt>
    <dgm:pt modelId="{71B1ACD3-CB2F-4F4A-8FFE-E4379A2699AB}" type="sibTrans" cxnId="{061EB4AB-7731-4526-AF12-295F240179A4}">
      <dgm:prSet/>
      <dgm:spPr/>
      <dgm:t>
        <a:bodyPr/>
        <a:lstStyle/>
        <a:p>
          <a:endParaRPr lang="ru-RU" sz="1800"/>
        </a:p>
      </dgm:t>
    </dgm:pt>
    <dgm:pt modelId="{BBB5D18E-9018-434E-A784-2D6FE9584DE5}">
      <dgm:prSet phldrT="[Текст]" custT="1"/>
      <dgm:spPr/>
      <dgm:t>
        <a:bodyPr/>
        <a:lstStyle/>
        <a:p>
          <a:r>
            <a:rPr lang="ru-RU" sz="1800" dirty="0" smtClean="0"/>
            <a:t>— грамматических — отнесенность речи к структуре языка.</a:t>
          </a:r>
          <a:endParaRPr lang="ru-RU" sz="1800" dirty="0"/>
        </a:p>
      </dgm:t>
    </dgm:pt>
    <dgm:pt modelId="{31CC4730-CEF0-4D7B-A273-F4BCC20F61C0}" type="parTrans" cxnId="{1BA532A7-5AEE-4FC4-A053-B9C63AD9CADB}">
      <dgm:prSet/>
      <dgm:spPr/>
      <dgm:t>
        <a:bodyPr/>
        <a:lstStyle/>
        <a:p>
          <a:endParaRPr lang="ru-RU" sz="1800"/>
        </a:p>
      </dgm:t>
    </dgm:pt>
    <dgm:pt modelId="{E9356132-F7D8-4077-94F0-100C10180597}" type="sibTrans" cxnId="{1BA532A7-5AEE-4FC4-A053-B9C63AD9CADB}">
      <dgm:prSet/>
      <dgm:spPr/>
      <dgm:t>
        <a:bodyPr/>
        <a:lstStyle/>
        <a:p>
          <a:endParaRPr lang="ru-RU" sz="1800"/>
        </a:p>
      </dgm:t>
    </dgm:pt>
    <dgm:pt modelId="{F8A81025-EE3C-4CE3-9F9A-2C476DEAE7F1}">
      <dgm:prSet phldrT="[Текст]" custT="1"/>
      <dgm:spPr/>
      <dgm:t>
        <a:bodyPr/>
        <a:lstStyle/>
        <a:p>
          <a:r>
            <a:rPr lang="ru-RU" sz="1800" dirty="0" smtClean="0"/>
            <a:t>Эти связи определяют соответствие высказывания объективному миру, отношение к адресату и соблюдение законов языка. Сознательно овладеть культурой связной речи — значит научиться выделять в речи различные виды связей и соединять их вместе в соответствии с нормами речевого общения.</a:t>
          </a:r>
          <a:endParaRPr lang="ru-RU" sz="1800" dirty="0"/>
        </a:p>
      </dgm:t>
    </dgm:pt>
    <dgm:pt modelId="{68F39F9C-FADC-4356-B8E1-AA5079B1EB36}" type="parTrans" cxnId="{DD567D18-2F18-431F-8E68-32272304AD7A}">
      <dgm:prSet/>
      <dgm:spPr/>
      <dgm:t>
        <a:bodyPr/>
        <a:lstStyle/>
        <a:p>
          <a:endParaRPr lang="ru-RU" sz="1800"/>
        </a:p>
      </dgm:t>
    </dgm:pt>
    <dgm:pt modelId="{9776E146-608D-4324-AB2F-FBD138806814}" type="sibTrans" cxnId="{DD567D18-2F18-431F-8E68-32272304AD7A}">
      <dgm:prSet/>
      <dgm:spPr/>
      <dgm:t>
        <a:bodyPr/>
        <a:lstStyle/>
        <a:p>
          <a:endParaRPr lang="ru-RU" sz="1800"/>
        </a:p>
      </dgm:t>
    </dgm:pt>
    <dgm:pt modelId="{C5496630-3DAC-4466-B7E4-19D9635AB001}">
      <dgm:prSet custT="1"/>
      <dgm:spPr/>
      <dgm:t>
        <a:bodyPr/>
        <a:lstStyle/>
        <a:p>
          <a:r>
            <a:rPr lang="ru-RU" sz="1800" dirty="0" smtClean="0"/>
            <a:t>— психологических — отнесенность речи к сферам общения;</a:t>
          </a:r>
        </a:p>
      </dgm:t>
    </dgm:pt>
    <dgm:pt modelId="{7AF48F56-AE38-49C9-9E6A-91F174F3E6AA}" type="parTrans" cxnId="{1F373894-86CB-45AF-9841-34DAF694CFC3}">
      <dgm:prSet/>
      <dgm:spPr/>
      <dgm:t>
        <a:bodyPr/>
        <a:lstStyle/>
        <a:p>
          <a:endParaRPr lang="ru-RU" sz="1800"/>
        </a:p>
      </dgm:t>
    </dgm:pt>
    <dgm:pt modelId="{856498C0-0F01-4084-9562-878124E075C2}" type="sibTrans" cxnId="{1F373894-86CB-45AF-9841-34DAF694CFC3}">
      <dgm:prSet/>
      <dgm:spPr/>
      <dgm:t>
        <a:bodyPr/>
        <a:lstStyle/>
        <a:p>
          <a:endParaRPr lang="ru-RU" sz="1800"/>
        </a:p>
      </dgm:t>
    </dgm:pt>
    <dgm:pt modelId="{5857E471-AE16-426C-9A44-C93FE6D232B7}" type="pres">
      <dgm:prSet presAssocID="{66444A99-9C71-49F7-8F27-132D12B294E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5AB4242-9883-40E4-8943-6075339EA952}" type="pres">
      <dgm:prSet presAssocID="{793ED7CB-3FCE-48A0-8524-CD074C4DE621}" presName="parentText" presStyleLbl="node1" presStyleIdx="0" presStyleCnt="5" custScaleY="57491" custLinFactNeighborY="-3282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F0AC56-8CDE-43A9-A41F-6324C960B11C}" type="pres">
      <dgm:prSet presAssocID="{F1107CAB-1FA1-4A88-8523-B5FDBE719EAA}" presName="spacer" presStyleCnt="0"/>
      <dgm:spPr/>
    </dgm:pt>
    <dgm:pt modelId="{C76EC358-D17A-4F6E-B1BD-0B32E0DD8F72}" type="pres">
      <dgm:prSet presAssocID="{9E0104B1-8842-49B4-A950-3D2BB3B0B70D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A8BC3A-F3AD-42C0-8FC4-7D073A9C4B33}" type="pres">
      <dgm:prSet presAssocID="{71B1ACD3-CB2F-4F4A-8FFE-E4379A2699AB}" presName="spacer" presStyleCnt="0"/>
      <dgm:spPr/>
    </dgm:pt>
    <dgm:pt modelId="{B89A1F36-BC08-4B52-A9A5-8222A03A61A6}" type="pres">
      <dgm:prSet presAssocID="{C5496630-3DAC-4466-B7E4-19D9635AB001}" presName="parentText" presStyleLbl="node1" presStyleIdx="2" presStyleCnt="5" custScaleY="7534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24AB91-88C7-451B-B49C-5141733723B5}" type="pres">
      <dgm:prSet presAssocID="{856498C0-0F01-4084-9562-878124E075C2}" presName="spacer" presStyleCnt="0"/>
      <dgm:spPr/>
    </dgm:pt>
    <dgm:pt modelId="{C5C1AB42-F82D-44C7-879E-6BEDE2C9E740}" type="pres">
      <dgm:prSet presAssocID="{BBB5D18E-9018-434E-A784-2D6FE9584DE5}" presName="parentText" presStyleLbl="node1" presStyleIdx="3" presStyleCnt="5" custScaleY="6372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F03A94-4F0B-4B00-AD5B-C0797273EABC}" type="pres">
      <dgm:prSet presAssocID="{E9356132-F7D8-4077-94F0-100C10180597}" presName="spacer" presStyleCnt="0"/>
      <dgm:spPr/>
    </dgm:pt>
    <dgm:pt modelId="{99EFA546-2CEC-48B5-90B8-529A6F245994}" type="pres">
      <dgm:prSet presAssocID="{F8A81025-EE3C-4CE3-9F9A-2C476DEAE7F1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8494390-E66B-423D-8A4B-7A4346F23992}" type="presOf" srcId="{66444A99-9C71-49F7-8F27-132D12B294E2}" destId="{5857E471-AE16-426C-9A44-C93FE6D232B7}" srcOrd="0" destOrd="0" presId="urn:microsoft.com/office/officeart/2005/8/layout/vList2"/>
    <dgm:cxn modelId="{1BA532A7-5AEE-4FC4-A053-B9C63AD9CADB}" srcId="{66444A99-9C71-49F7-8F27-132D12B294E2}" destId="{BBB5D18E-9018-434E-A784-2D6FE9584DE5}" srcOrd="3" destOrd="0" parTransId="{31CC4730-CEF0-4D7B-A273-F4BCC20F61C0}" sibTransId="{E9356132-F7D8-4077-94F0-100C10180597}"/>
    <dgm:cxn modelId="{1E93F3B0-45F6-4C68-A77B-2B6109EC5EA4}" type="presOf" srcId="{F8A81025-EE3C-4CE3-9F9A-2C476DEAE7F1}" destId="{99EFA546-2CEC-48B5-90B8-529A6F245994}" srcOrd="0" destOrd="0" presId="urn:microsoft.com/office/officeart/2005/8/layout/vList2"/>
    <dgm:cxn modelId="{98851D86-EF31-4156-BE85-AC82D68A803D}" type="presOf" srcId="{9E0104B1-8842-49B4-A950-3D2BB3B0B70D}" destId="{C76EC358-D17A-4F6E-B1BD-0B32E0DD8F72}" srcOrd="0" destOrd="0" presId="urn:microsoft.com/office/officeart/2005/8/layout/vList2"/>
    <dgm:cxn modelId="{CD8287FD-F9F1-4D5D-B432-C78D0BFAD5DA}" type="presOf" srcId="{793ED7CB-3FCE-48A0-8524-CD074C4DE621}" destId="{A5AB4242-9883-40E4-8943-6075339EA952}" srcOrd="0" destOrd="0" presId="urn:microsoft.com/office/officeart/2005/8/layout/vList2"/>
    <dgm:cxn modelId="{7F50B3DA-01CA-484F-B058-A211FE273410}" type="presOf" srcId="{BBB5D18E-9018-434E-A784-2D6FE9584DE5}" destId="{C5C1AB42-F82D-44C7-879E-6BEDE2C9E740}" srcOrd="0" destOrd="0" presId="urn:microsoft.com/office/officeart/2005/8/layout/vList2"/>
    <dgm:cxn modelId="{9FF017B1-2EB7-4AD8-82D8-86C1FC4316EB}" srcId="{66444A99-9C71-49F7-8F27-132D12B294E2}" destId="{793ED7CB-3FCE-48A0-8524-CD074C4DE621}" srcOrd="0" destOrd="0" parTransId="{B06B92BC-4CBA-4A30-8153-2837175AFD5A}" sibTransId="{F1107CAB-1FA1-4A88-8523-B5FDBE719EAA}"/>
    <dgm:cxn modelId="{DD567D18-2F18-431F-8E68-32272304AD7A}" srcId="{66444A99-9C71-49F7-8F27-132D12B294E2}" destId="{F8A81025-EE3C-4CE3-9F9A-2C476DEAE7F1}" srcOrd="4" destOrd="0" parTransId="{68F39F9C-FADC-4356-B8E1-AA5079B1EB36}" sibTransId="{9776E146-608D-4324-AB2F-FBD138806814}"/>
    <dgm:cxn modelId="{1F373894-86CB-45AF-9841-34DAF694CFC3}" srcId="{66444A99-9C71-49F7-8F27-132D12B294E2}" destId="{C5496630-3DAC-4466-B7E4-19D9635AB001}" srcOrd="2" destOrd="0" parTransId="{7AF48F56-AE38-49C9-9E6A-91F174F3E6AA}" sibTransId="{856498C0-0F01-4084-9562-878124E075C2}"/>
    <dgm:cxn modelId="{C9E85822-9BBB-4019-B1AA-8DA5F26B6B2E}" type="presOf" srcId="{C5496630-3DAC-4466-B7E4-19D9635AB001}" destId="{B89A1F36-BC08-4B52-A9A5-8222A03A61A6}" srcOrd="0" destOrd="0" presId="urn:microsoft.com/office/officeart/2005/8/layout/vList2"/>
    <dgm:cxn modelId="{061EB4AB-7731-4526-AF12-295F240179A4}" srcId="{66444A99-9C71-49F7-8F27-132D12B294E2}" destId="{9E0104B1-8842-49B4-A950-3D2BB3B0B70D}" srcOrd="1" destOrd="0" parTransId="{617679FF-BA54-4DC7-A7DD-B7AEEB6624D4}" sibTransId="{71B1ACD3-CB2F-4F4A-8FFE-E4379A2699AB}"/>
    <dgm:cxn modelId="{48468980-9DF4-404C-8ED6-33A7EEAB4503}" type="presParOf" srcId="{5857E471-AE16-426C-9A44-C93FE6D232B7}" destId="{A5AB4242-9883-40E4-8943-6075339EA952}" srcOrd="0" destOrd="0" presId="urn:microsoft.com/office/officeart/2005/8/layout/vList2"/>
    <dgm:cxn modelId="{85D3023D-2F91-4DE2-9F35-B65F52FE3E74}" type="presParOf" srcId="{5857E471-AE16-426C-9A44-C93FE6D232B7}" destId="{AAF0AC56-8CDE-43A9-A41F-6324C960B11C}" srcOrd="1" destOrd="0" presId="urn:microsoft.com/office/officeart/2005/8/layout/vList2"/>
    <dgm:cxn modelId="{C04C4A17-475C-41DA-99BC-FEEA6395622B}" type="presParOf" srcId="{5857E471-AE16-426C-9A44-C93FE6D232B7}" destId="{C76EC358-D17A-4F6E-B1BD-0B32E0DD8F72}" srcOrd="2" destOrd="0" presId="urn:microsoft.com/office/officeart/2005/8/layout/vList2"/>
    <dgm:cxn modelId="{B9E6EDA1-450D-48AC-B1CF-302FF68366A2}" type="presParOf" srcId="{5857E471-AE16-426C-9A44-C93FE6D232B7}" destId="{96A8BC3A-F3AD-42C0-8FC4-7D073A9C4B33}" srcOrd="3" destOrd="0" presId="urn:microsoft.com/office/officeart/2005/8/layout/vList2"/>
    <dgm:cxn modelId="{860D9D1D-CE6B-4BD3-AE4E-6CD2B8EE1517}" type="presParOf" srcId="{5857E471-AE16-426C-9A44-C93FE6D232B7}" destId="{B89A1F36-BC08-4B52-A9A5-8222A03A61A6}" srcOrd="4" destOrd="0" presId="urn:microsoft.com/office/officeart/2005/8/layout/vList2"/>
    <dgm:cxn modelId="{B76384F6-E3F9-4EAB-967A-5E2205D047E2}" type="presParOf" srcId="{5857E471-AE16-426C-9A44-C93FE6D232B7}" destId="{8C24AB91-88C7-451B-B49C-5141733723B5}" srcOrd="5" destOrd="0" presId="urn:microsoft.com/office/officeart/2005/8/layout/vList2"/>
    <dgm:cxn modelId="{641B1205-BB39-4673-B1E4-FD29FB4A9AA0}" type="presParOf" srcId="{5857E471-AE16-426C-9A44-C93FE6D232B7}" destId="{C5C1AB42-F82D-44C7-879E-6BEDE2C9E740}" srcOrd="6" destOrd="0" presId="urn:microsoft.com/office/officeart/2005/8/layout/vList2"/>
    <dgm:cxn modelId="{08FB114B-7D9C-4274-8B4A-68A8FCE3E2F0}" type="presParOf" srcId="{5857E471-AE16-426C-9A44-C93FE6D232B7}" destId="{D6F03A94-4F0B-4B00-AD5B-C0797273EABC}" srcOrd="7" destOrd="0" presId="urn:microsoft.com/office/officeart/2005/8/layout/vList2"/>
    <dgm:cxn modelId="{E50002AE-2FE3-4FFB-9F9D-D16EF1E04AF2}" type="presParOf" srcId="{5857E471-AE16-426C-9A44-C93FE6D232B7}" destId="{99EFA546-2CEC-48B5-90B8-529A6F245994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B762F66-DD0C-4860-A202-50DF0E06359B}" type="doc">
      <dgm:prSet loTypeId="urn:microsoft.com/office/officeart/2005/8/layout/lProcess3" loCatId="process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AD1563D3-60F6-4AC3-B4DE-2725071FDECF}">
      <dgm:prSet/>
      <dgm:spPr/>
      <dgm:t>
        <a:bodyPr/>
        <a:lstStyle/>
        <a:p>
          <a:pPr rtl="0"/>
          <a:r>
            <a:rPr lang="ru-RU" baseline="0" dirty="0" smtClean="0"/>
            <a:t>Этапы работы</a:t>
          </a:r>
          <a:endParaRPr lang="ru-RU" dirty="0"/>
        </a:p>
      </dgm:t>
    </dgm:pt>
    <dgm:pt modelId="{B411F953-7105-4854-8E90-3C73744156BD}" type="parTrans" cxnId="{89FC2B4C-9B8F-4490-ACE4-FE833020280A}">
      <dgm:prSet/>
      <dgm:spPr/>
      <dgm:t>
        <a:bodyPr/>
        <a:lstStyle/>
        <a:p>
          <a:endParaRPr lang="ru-RU"/>
        </a:p>
      </dgm:t>
    </dgm:pt>
    <dgm:pt modelId="{AF7DEBB2-E5B4-47EA-A144-D74F07A939F4}" type="sibTrans" cxnId="{89FC2B4C-9B8F-4490-ACE4-FE833020280A}">
      <dgm:prSet/>
      <dgm:spPr/>
      <dgm:t>
        <a:bodyPr/>
        <a:lstStyle/>
        <a:p>
          <a:endParaRPr lang="ru-RU"/>
        </a:p>
      </dgm:t>
    </dgm:pt>
    <dgm:pt modelId="{942F42E0-5208-486D-9009-5D61FE1BAF2C}">
      <dgm:prSet/>
      <dgm:spPr/>
      <dgm:t>
        <a:bodyPr/>
        <a:lstStyle/>
        <a:p>
          <a:pPr rtl="0"/>
          <a:r>
            <a:rPr lang="ru-RU" baseline="0" dirty="0" smtClean="0"/>
            <a:t>1. Познавательно – аффективная ориентировка</a:t>
          </a:r>
          <a:endParaRPr lang="ru-RU" dirty="0"/>
        </a:p>
      </dgm:t>
    </dgm:pt>
    <dgm:pt modelId="{0BD3A124-23B8-4FA7-AF0E-B0F222AAA623}" type="parTrans" cxnId="{0D619DF1-4FE2-43D8-A146-6A5894236EC4}">
      <dgm:prSet/>
      <dgm:spPr/>
      <dgm:t>
        <a:bodyPr/>
        <a:lstStyle/>
        <a:p>
          <a:endParaRPr lang="ru-RU"/>
        </a:p>
      </dgm:t>
    </dgm:pt>
    <dgm:pt modelId="{AB75AFC3-B958-4653-89E9-9E616CFB9079}" type="sibTrans" cxnId="{0D619DF1-4FE2-43D8-A146-6A5894236EC4}">
      <dgm:prSet/>
      <dgm:spPr/>
      <dgm:t>
        <a:bodyPr/>
        <a:lstStyle/>
        <a:p>
          <a:endParaRPr lang="ru-RU"/>
        </a:p>
      </dgm:t>
    </dgm:pt>
    <dgm:pt modelId="{65F8B3E9-55D2-4714-A556-04870AAB3175}">
      <dgm:prSet/>
      <dgm:spPr/>
      <dgm:t>
        <a:bodyPr/>
        <a:lstStyle/>
        <a:p>
          <a:pPr rtl="0"/>
          <a:r>
            <a:rPr lang="ru-RU" baseline="0" dirty="0" smtClean="0"/>
            <a:t>2. Словесное комментирование эмоционально-аффективных ситуаций</a:t>
          </a:r>
          <a:endParaRPr lang="ru-RU" dirty="0"/>
        </a:p>
      </dgm:t>
    </dgm:pt>
    <dgm:pt modelId="{FFFE118A-CA9A-443E-BF16-14544401AECE}" type="parTrans" cxnId="{DF3DBC5E-8F3A-4691-A469-5C37E301FA66}">
      <dgm:prSet/>
      <dgm:spPr/>
      <dgm:t>
        <a:bodyPr/>
        <a:lstStyle/>
        <a:p>
          <a:endParaRPr lang="ru-RU"/>
        </a:p>
      </dgm:t>
    </dgm:pt>
    <dgm:pt modelId="{577CC96A-CBE8-4CB0-B15B-FE369428A8F9}" type="sibTrans" cxnId="{DF3DBC5E-8F3A-4691-A469-5C37E301FA66}">
      <dgm:prSet/>
      <dgm:spPr/>
      <dgm:t>
        <a:bodyPr/>
        <a:lstStyle/>
        <a:p>
          <a:endParaRPr lang="ru-RU"/>
        </a:p>
      </dgm:t>
    </dgm:pt>
    <dgm:pt modelId="{231BAE2F-A19E-49C1-844C-8794E7CF4013}">
      <dgm:prSet/>
      <dgm:spPr/>
      <dgm:t>
        <a:bodyPr/>
        <a:lstStyle/>
        <a:p>
          <a:pPr rtl="0"/>
          <a:r>
            <a:rPr lang="ru-RU" baseline="0" dirty="0" smtClean="0"/>
            <a:t>3. Выражение замещающей потребности</a:t>
          </a:r>
          <a:endParaRPr lang="ru-RU" dirty="0"/>
        </a:p>
      </dgm:t>
    </dgm:pt>
    <dgm:pt modelId="{72C5E2AF-6E1A-4EA4-9182-ADE66A0FA4AA}" type="parTrans" cxnId="{EFF7556A-714B-48AA-A2F8-EB56EDAD88D6}">
      <dgm:prSet/>
      <dgm:spPr/>
      <dgm:t>
        <a:bodyPr/>
        <a:lstStyle/>
        <a:p>
          <a:endParaRPr lang="ru-RU"/>
        </a:p>
      </dgm:t>
    </dgm:pt>
    <dgm:pt modelId="{3E955EBA-0DAC-46D1-8A8E-28889963CE45}" type="sibTrans" cxnId="{EFF7556A-714B-48AA-A2F8-EB56EDAD88D6}">
      <dgm:prSet/>
      <dgm:spPr/>
      <dgm:t>
        <a:bodyPr/>
        <a:lstStyle/>
        <a:p>
          <a:endParaRPr lang="ru-RU"/>
        </a:p>
      </dgm:t>
    </dgm:pt>
    <dgm:pt modelId="{26BBB665-B148-49F1-A2E2-B030F412C483}" type="pres">
      <dgm:prSet presAssocID="{7B762F66-DD0C-4860-A202-50DF0E06359B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F40711B0-D0CA-4614-B884-1AC517F77B01}" type="pres">
      <dgm:prSet presAssocID="{AD1563D3-60F6-4AC3-B4DE-2725071FDECF}" presName="horFlow" presStyleCnt="0"/>
      <dgm:spPr/>
    </dgm:pt>
    <dgm:pt modelId="{8EFD7DB2-9768-4456-8C15-08E0C78875B7}" type="pres">
      <dgm:prSet presAssocID="{AD1563D3-60F6-4AC3-B4DE-2725071FDECF}" presName="bigChev" presStyleLbl="node1" presStyleIdx="0" presStyleCnt="4"/>
      <dgm:spPr/>
    </dgm:pt>
    <dgm:pt modelId="{E7217353-8C2A-476B-8721-3DFDE819AA8A}" type="pres">
      <dgm:prSet presAssocID="{AD1563D3-60F6-4AC3-B4DE-2725071FDECF}" presName="vSp" presStyleCnt="0"/>
      <dgm:spPr/>
    </dgm:pt>
    <dgm:pt modelId="{C916F98B-4357-4ECC-AF9E-C5C7DD61C069}" type="pres">
      <dgm:prSet presAssocID="{942F42E0-5208-486D-9009-5D61FE1BAF2C}" presName="horFlow" presStyleCnt="0"/>
      <dgm:spPr/>
    </dgm:pt>
    <dgm:pt modelId="{7B432507-ED8A-4602-AFEE-816521992EF8}" type="pres">
      <dgm:prSet presAssocID="{942F42E0-5208-486D-9009-5D61FE1BAF2C}" presName="bigChev" presStyleLbl="node1" presStyleIdx="1" presStyleCnt="4"/>
      <dgm:spPr/>
    </dgm:pt>
    <dgm:pt modelId="{1E7684AF-0B69-4A49-B5B9-E4D6A3804A89}" type="pres">
      <dgm:prSet presAssocID="{942F42E0-5208-486D-9009-5D61FE1BAF2C}" presName="vSp" presStyleCnt="0"/>
      <dgm:spPr/>
    </dgm:pt>
    <dgm:pt modelId="{27B45E97-13FB-4FF8-8086-D29BB4B7A71B}" type="pres">
      <dgm:prSet presAssocID="{65F8B3E9-55D2-4714-A556-04870AAB3175}" presName="horFlow" presStyleCnt="0"/>
      <dgm:spPr/>
    </dgm:pt>
    <dgm:pt modelId="{69A4A715-A1E1-4F48-9DFC-107643B31E93}" type="pres">
      <dgm:prSet presAssocID="{65F8B3E9-55D2-4714-A556-04870AAB3175}" presName="bigChev" presStyleLbl="node1" presStyleIdx="2" presStyleCnt="4"/>
      <dgm:spPr/>
    </dgm:pt>
    <dgm:pt modelId="{A11076D7-8012-498E-813E-05AB8C766DE2}" type="pres">
      <dgm:prSet presAssocID="{65F8B3E9-55D2-4714-A556-04870AAB3175}" presName="vSp" presStyleCnt="0"/>
      <dgm:spPr/>
    </dgm:pt>
    <dgm:pt modelId="{C654057E-74D1-42D0-9572-9FCEA19FD6C5}" type="pres">
      <dgm:prSet presAssocID="{231BAE2F-A19E-49C1-844C-8794E7CF4013}" presName="horFlow" presStyleCnt="0"/>
      <dgm:spPr/>
    </dgm:pt>
    <dgm:pt modelId="{0F7EE918-05D9-41E5-BBB6-5E7493B2FEA1}" type="pres">
      <dgm:prSet presAssocID="{231BAE2F-A19E-49C1-844C-8794E7CF4013}" presName="bigChev" presStyleLbl="node1" presStyleIdx="3" presStyleCnt="4"/>
      <dgm:spPr/>
    </dgm:pt>
  </dgm:ptLst>
  <dgm:cxnLst>
    <dgm:cxn modelId="{FE897DD8-5F5F-4E3A-8FF6-F97CF9D9D720}" type="presOf" srcId="{65F8B3E9-55D2-4714-A556-04870AAB3175}" destId="{69A4A715-A1E1-4F48-9DFC-107643B31E93}" srcOrd="0" destOrd="0" presId="urn:microsoft.com/office/officeart/2005/8/layout/lProcess3"/>
    <dgm:cxn modelId="{B5941B80-188C-4340-BAE0-D430CB99BAAE}" type="presOf" srcId="{7B762F66-DD0C-4860-A202-50DF0E06359B}" destId="{26BBB665-B148-49F1-A2E2-B030F412C483}" srcOrd="0" destOrd="0" presId="urn:microsoft.com/office/officeart/2005/8/layout/lProcess3"/>
    <dgm:cxn modelId="{DF3DBC5E-8F3A-4691-A469-5C37E301FA66}" srcId="{7B762F66-DD0C-4860-A202-50DF0E06359B}" destId="{65F8B3E9-55D2-4714-A556-04870AAB3175}" srcOrd="2" destOrd="0" parTransId="{FFFE118A-CA9A-443E-BF16-14544401AECE}" sibTransId="{577CC96A-CBE8-4CB0-B15B-FE369428A8F9}"/>
    <dgm:cxn modelId="{5FB326E7-AEB9-4AEE-8DEB-4CD14A281778}" type="presOf" srcId="{AD1563D3-60F6-4AC3-B4DE-2725071FDECF}" destId="{8EFD7DB2-9768-4456-8C15-08E0C78875B7}" srcOrd="0" destOrd="0" presId="urn:microsoft.com/office/officeart/2005/8/layout/lProcess3"/>
    <dgm:cxn modelId="{EFF7556A-714B-48AA-A2F8-EB56EDAD88D6}" srcId="{7B762F66-DD0C-4860-A202-50DF0E06359B}" destId="{231BAE2F-A19E-49C1-844C-8794E7CF4013}" srcOrd="3" destOrd="0" parTransId="{72C5E2AF-6E1A-4EA4-9182-ADE66A0FA4AA}" sibTransId="{3E955EBA-0DAC-46D1-8A8E-28889963CE45}"/>
    <dgm:cxn modelId="{0D619DF1-4FE2-43D8-A146-6A5894236EC4}" srcId="{7B762F66-DD0C-4860-A202-50DF0E06359B}" destId="{942F42E0-5208-486D-9009-5D61FE1BAF2C}" srcOrd="1" destOrd="0" parTransId="{0BD3A124-23B8-4FA7-AF0E-B0F222AAA623}" sibTransId="{AB75AFC3-B958-4653-89E9-9E616CFB9079}"/>
    <dgm:cxn modelId="{C3B47DE2-6D13-4531-B3BF-0BB84632884C}" type="presOf" srcId="{231BAE2F-A19E-49C1-844C-8794E7CF4013}" destId="{0F7EE918-05D9-41E5-BBB6-5E7493B2FEA1}" srcOrd="0" destOrd="0" presId="urn:microsoft.com/office/officeart/2005/8/layout/lProcess3"/>
    <dgm:cxn modelId="{89FC2B4C-9B8F-4490-ACE4-FE833020280A}" srcId="{7B762F66-DD0C-4860-A202-50DF0E06359B}" destId="{AD1563D3-60F6-4AC3-B4DE-2725071FDECF}" srcOrd="0" destOrd="0" parTransId="{B411F953-7105-4854-8E90-3C73744156BD}" sibTransId="{AF7DEBB2-E5B4-47EA-A144-D74F07A939F4}"/>
    <dgm:cxn modelId="{2A0A7F5E-653A-428D-87AF-F1433A0D1403}" type="presOf" srcId="{942F42E0-5208-486D-9009-5D61FE1BAF2C}" destId="{7B432507-ED8A-4602-AFEE-816521992EF8}" srcOrd="0" destOrd="0" presId="urn:microsoft.com/office/officeart/2005/8/layout/lProcess3"/>
    <dgm:cxn modelId="{D12CA317-4542-4257-9FD0-B397820123F5}" type="presParOf" srcId="{26BBB665-B148-49F1-A2E2-B030F412C483}" destId="{F40711B0-D0CA-4614-B884-1AC517F77B01}" srcOrd="0" destOrd="0" presId="urn:microsoft.com/office/officeart/2005/8/layout/lProcess3"/>
    <dgm:cxn modelId="{64A3B640-5A81-468C-A8D2-D5C2CBFE0C05}" type="presParOf" srcId="{F40711B0-D0CA-4614-B884-1AC517F77B01}" destId="{8EFD7DB2-9768-4456-8C15-08E0C78875B7}" srcOrd="0" destOrd="0" presId="urn:microsoft.com/office/officeart/2005/8/layout/lProcess3"/>
    <dgm:cxn modelId="{05CFA66C-07C9-4941-95D4-3EABF89A1C5B}" type="presParOf" srcId="{26BBB665-B148-49F1-A2E2-B030F412C483}" destId="{E7217353-8C2A-476B-8721-3DFDE819AA8A}" srcOrd="1" destOrd="0" presId="urn:microsoft.com/office/officeart/2005/8/layout/lProcess3"/>
    <dgm:cxn modelId="{39031A69-A850-4D19-B7C1-134D03FF3E11}" type="presParOf" srcId="{26BBB665-B148-49F1-A2E2-B030F412C483}" destId="{C916F98B-4357-4ECC-AF9E-C5C7DD61C069}" srcOrd="2" destOrd="0" presId="urn:microsoft.com/office/officeart/2005/8/layout/lProcess3"/>
    <dgm:cxn modelId="{701EBBAA-7EBE-4B11-ADC5-4BF3B70D6E32}" type="presParOf" srcId="{C916F98B-4357-4ECC-AF9E-C5C7DD61C069}" destId="{7B432507-ED8A-4602-AFEE-816521992EF8}" srcOrd="0" destOrd="0" presId="urn:microsoft.com/office/officeart/2005/8/layout/lProcess3"/>
    <dgm:cxn modelId="{02CF9826-D720-4173-8620-25966B7B95FA}" type="presParOf" srcId="{26BBB665-B148-49F1-A2E2-B030F412C483}" destId="{1E7684AF-0B69-4A49-B5B9-E4D6A3804A89}" srcOrd="3" destOrd="0" presId="urn:microsoft.com/office/officeart/2005/8/layout/lProcess3"/>
    <dgm:cxn modelId="{68F566E2-1C42-488F-BA39-0DF76E3CA7C5}" type="presParOf" srcId="{26BBB665-B148-49F1-A2E2-B030F412C483}" destId="{27B45E97-13FB-4FF8-8086-D29BB4B7A71B}" srcOrd="4" destOrd="0" presId="urn:microsoft.com/office/officeart/2005/8/layout/lProcess3"/>
    <dgm:cxn modelId="{C30D1DD3-2AD9-444C-9660-1DBE379D8414}" type="presParOf" srcId="{27B45E97-13FB-4FF8-8086-D29BB4B7A71B}" destId="{69A4A715-A1E1-4F48-9DFC-107643B31E93}" srcOrd="0" destOrd="0" presId="urn:microsoft.com/office/officeart/2005/8/layout/lProcess3"/>
    <dgm:cxn modelId="{6FEC920E-BC29-4E61-A7CF-B542D78C9228}" type="presParOf" srcId="{26BBB665-B148-49F1-A2E2-B030F412C483}" destId="{A11076D7-8012-498E-813E-05AB8C766DE2}" srcOrd="5" destOrd="0" presId="urn:microsoft.com/office/officeart/2005/8/layout/lProcess3"/>
    <dgm:cxn modelId="{58C6A219-1222-4B2F-9BF5-D2ECB47076C7}" type="presParOf" srcId="{26BBB665-B148-49F1-A2E2-B030F412C483}" destId="{C654057E-74D1-42D0-9572-9FCEA19FD6C5}" srcOrd="6" destOrd="0" presId="urn:microsoft.com/office/officeart/2005/8/layout/lProcess3"/>
    <dgm:cxn modelId="{EB650CE1-049C-4E1A-A33C-FE7A2E0790AE}" type="presParOf" srcId="{C654057E-74D1-42D0-9572-9FCEA19FD6C5}" destId="{0F7EE918-05D9-41E5-BBB6-5E7493B2FEA1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45726C2-E976-4DC6-9328-B162588901F6}" type="doc">
      <dgm:prSet loTypeId="urn:microsoft.com/office/officeart/2005/8/layout/lProcess3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1789F40-BB99-41CA-922C-137362674C36}">
      <dgm:prSet/>
      <dgm:spPr/>
      <dgm:t>
        <a:bodyPr/>
        <a:lstStyle/>
        <a:p>
          <a:pPr rtl="0"/>
          <a:r>
            <a:rPr lang="ru-RU" baseline="0" dirty="0" smtClean="0"/>
            <a:t>Игровые приёмы</a:t>
          </a:r>
          <a:endParaRPr lang="ru-RU" dirty="0"/>
        </a:p>
      </dgm:t>
    </dgm:pt>
    <dgm:pt modelId="{640C677C-C533-4309-9BA9-E6BFC1E49CBD}" type="parTrans" cxnId="{CE670461-EDC9-4134-B2A3-191A86DD5255}">
      <dgm:prSet/>
      <dgm:spPr/>
      <dgm:t>
        <a:bodyPr/>
        <a:lstStyle/>
        <a:p>
          <a:endParaRPr lang="ru-RU"/>
        </a:p>
      </dgm:t>
    </dgm:pt>
    <dgm:pt modelId="{21149217-1D2B-44C3-B415-2CFC2EF6E390}" type="sibTrans" cxnId="{CE670461-EDC9-4134-B2A3-191A86DD5255}">
      <dgm:prSet/>
      <dgm:spPr/>
      <dgm:t>
        <a:bodyPr/>
        <a:lstStyle/>
        <a:p>
          <a:endParaRPr lang="ru-RU"/>
        </a:p>
      </dgm:t>
    </dgm:pt>
    <dgm:pt modelId="{2A21DE94-8DE6-4E46-ACDE-519A1A7F0EF4}">
      <dgm:prSet/>
      <dgm:spPr/>
      <dgm:t>
        <a:bodyPr/>
        <a:lstStyle/>
        <a:p>
          <a:pPr rtl="0"/>
          <a:r>
            <a:rPr lang="ru-RU" baseline="0" dirty="0" smtClean="0"/>
            <a:t>Словесная режиссерская игра, </a:t>
          </a:r>
          <a:r>
            <a:rPr lang="ru-RU" baseline="0" dirty="0" err="1" smtClean="0"/>
            <a:t>психогимнастические</a:t>
          </a:r>
          <a:r>
            <a:rPr lang="ru-RU" baseline="0" dirty="0" smtClean="0"/>
            <a:t> этюды, ритмические упражнения.</a:t>
          </a:r>
          <a:endParaRPr lang="ru-RU" dirty="0"/>
        </a:p>
      </dgm:t>
    </dgm:pt>
    <dgm:pt modelId="{D404E8BC-20F7-4A5A-BB33-B542E7ECB2F8}" type="parTrans" cxnId="{B28FEFBF-C8FA-46AD-835A-D2BEF240048E}">
      <dgm:prSet/>
      <dgm:spPr/>
      <dgm:t>
        <a:bodyPr/>
        <a:lstStyle/>
        <a:p>
          <a:endParaRPr lang="ru-RU"/>
        </a:p>
      </dgm:t>
    </dgm:pt>
    <dgm:pt modelId="{64750604-8E9D-4FBE-AD3C-9C67A58264A4}" type="sibTrans" cxnId="{B28FEFBF-C8FA-46AD-835A-D2BEF240048E}">
      <dgm:prSet/>
      <dgm:spPr/>
      <dgm:t>
        <a:bodyPr/>
        <a:lstStyle/>
        <a:p>
          <a:endParaRPr lang="ru-RU"/>
        </a:p>
      </dgm:t>
    </dgm:pt>
    <dgm:pt modelId="{C36B1128-A491-40A1-823C-4F8A6B3940E9}">
      <dgm:prSet/>
      <dgm:spPr/>
      <dgm:t>
        <a:bodyPr/>
        <a:lstStyle/>
        <a:p>
          <a:pPr rtl="0"/>
          <a:r>
            <a:rPr lang="ru-RU" baseline="0" dirty="0" smtClean="0"/>
            <a:t>Словесное комментирование, пантомимические, ритмические и музыкальные загадки, упражнения на релаксацию.</a:t>
          </a:r>
          <a:endParaRPr lang="ru-RU" dirty="0"/>
        </a:p>
      </dgm:t>
    </dgm:pt>
    <dgm:pt modelId="{A50720BB-979F-4FAA-B67D-A241CED1C5AD}" type="parTrans" cxnId="{8ADDEC80-606E-492F-8F3C-7153CB545076}">
      <dgm:prSet/>
      <dgm:spPr/>
      <dgm:t>
        <a:bodyPr/>
        <a:lstStyle/>
        <a:p>
          <a:endParaRPr lang="ru-RU"/>
        </a:p>
      </dgm:t>
    </dgm:pt>
    <dgm:pt modelId="{35776008-E761-4685-932E-2FC4B14731F5}" type="sibTrans" cxnId="{8ADDEC80-606E-492F-8F3C-7153CB545076}">
      <dgm:prSet/>
      <dgm:spPr/>
      <dgm:t>
        <a:bodyPr/>
        <a:lstStyle/>
        <a:p>
          <a:endParaRPr lang="ru-RU"/>
        </a:p>
      </dgm:t>
    </dgm:pt>
    <dgm:pt modelId="{670F5CB7-F0F1-4687-931B-1C8EF6684027}">
      <dgm:prSet/>
      <dgm:spPr/>
      <dgm:t>
        <a:bodyPr/>
        <a:lstStyle/>
        <a:p>
          <a:pPr rtl="0"/>
          <a:r>
            <a:rPr lang="ru-RU" baseline="0" dirty="0" smtClean="0"/>
            <a:t>Для младшего дошкольного возраста – совместная словесная импровизация, пантомимические упражнения на преодоление телесных барьеров;</a:t>
          </a:r>
          <a:endParaRPr lang="ru-RU" dirty="0"/>
        </a:p>
      </dgm:t>
    </dgm:pt>
    <dgm:pt modelId="{A174C376-3508-41C8-A755-9CAE62641B76}" type="parTrans" cxnId="{11AC567A-2925-4DB8-B706-8642F8DC4EEA}">
      <dgm:prSet/>
      <dgm:spPr/>
      <dgm:t>
        <a:bodyPr/>
        <a:lstStyle/>
        <a:p>
          <a:endParaRPr lang="ru-RU"/>
        </a:p>
      </dgm:t>
    </dgm:pt>
    <dgm:pt modelId="{30CD6233-FA4C-4F5B-BC8D-4B7647C094B2}" type="sibTrans" cxnId="{11AC567A-2925-4DB8-B706-8642F8DC4EEA}">
      <dgm:prSet/>
      <dgm:spPr/>
      <dgm:t>
        <a:bodyPr/>
        <a:lstStyle/>
        <a:p>
          <a:endParaRPr lang="ru-RU"/>
        </a:p>
      </dgm:t>
    </dgm:pt>
    <dgm:pt modelId="{4D53D363-3E6C-48E8-84EA-AADEAD813E1A}">
      <dgm:prSet/>
      <dgm:spPr/>
      <dgm:t>
        <a:bodyPr/>
        <a:lstStyle/>
        <a:p>
          <a:pPr rtl="0"/>
          <a:r>
            <a:rPr lang="ru-RU" baseline="0" dirty="0" smtClean="0"/>
            <a:t>Для старшего дошкольного возраста – фантазирование по музыке, словесное рисование, пантомимические упражнения на преодоление телесных барьеров, речевые игры.</a:t>
          </a:r>
          <a:endParaRPr lang="ru-RU" dirty="0"/>
        </a:p>
      </dgm:t>
    </dgm:pt>
    <dgm:pt modelId="{586B62B1-FB67-4C5C-B0BB-B5C2347EA215}" type="parTrans" cxnId="{3085C3BB-0880-494A-AEF9-300A2E89A2EA}">
      <dgm:prSet/>
      <dgm:spPr/>
      <dgm:t>
        <a:bodyPr/>
        <a:lstStyle/>
        <a:p>
          <a:endParaRPr lang="ru-RU"/>
        </a:p>
      </dgm:t>
    </dgm:pt>
    <dgm:pt modelId="{38AC589F-08AF-48F8-A13A-5F138E15E8E3}" type="sibTrans" cxnId="{3085C3BB-0880-494A-AEF9-300A2E89A2EA}">
      <dgm:prSet/>
      <dgm:spPr/>
      <dgm:t>
        <a:bodyPr/>
        <a:lstStyle/>
        <a:p>
          <a:endParaRPr lang="ru-RU"/>
        </a:p>
      </dgm:t>
    </dgm:pt>
    <dgm:pt modelId="{B77611D6-49E3-4FA4-99FD-A23DD95FAE0D}" type="pres">
      <dgm:prSet presAssocID="{E45726C2-E976-4DC6-9328-B162588901F6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DAB5D67B-0061-4C9F-8173-17E238C9A2BF}" type="pres">
      <dgm:prSet presAssocID="{B1789F40-BB99-41CA-922C-137362674C36}" presName="horFlow" presStyleCnt="0"/>
      <dgm:spPr/>
    </dgm:pt>
    <dgm:pt modelId="{6CF04846-1B98-4B70-9DE4-71208C2FC205}" type="pres">
      <dgm:prSet presAssocID="{B1789F40-BB99-41CA-922C-137362674C36}" presName="bigChev" presStyleLbl="node1" presStyleIdx="0" presStyleCnt="5" custScaleX="130507"/>
      <dgm:spPr/>
    </dgm:pt>
    <dgm:pt modelId="{60197D99-0213-4A51-9C01-80A2B5969C07}" type="pres">
      <dgm:prSet presAssocID="{B1789F40-BB99-41CA-922C-137362674C36}" presName="vSp" presStyleCnt="0"/>
      <dgm:spPr/>
    </dgm:pt>
    <dgm:pt modelId="{B3A198C9-52EB-445A-AE1F-854D254141EB}" type="pres">
      <dgm:prSet presAssocID="{2A21DE94-8DE6-4E46-ACDE-519A1A7F0EF4}" presName="horFlow" presStyleCnt="0"/>
      <dgm:spPr/>
    </dgm:pt>
    <dgm:pt modelId="{F43CBF0B-8D4A-4BE6-A40E-C8BCFC6DEBC7}" type="pres">
      <dgm:prSet presAssocID="{2A21DE94-8DE6-4E46-ACDE-519A1A7F0EF4}" presName="bigChev" presStyleLbl="node1" presStyleIdx="1" presStyleCnt="5" custScaleX="130507"/>
      <dgm:spPr/>
    </dgm:pt>
    <dgm:pt modelId="{04665699-B322-4DB2-8FFC-CB14CAF3F881}" type="pres">
      <dgm:prSet presAssocID="{2A21DE94-8DE6-4E46-ACDE-519A1A7F0EF4}" presName="vSp" presStyleCnt="0"/>
      <dgm:spPr/>
    </dgm:pt>
    <dgm:pt modelId="{B61C3C1D-800E-4908-A644-4736184DC5A3}" type="pres">
      <dgm:prSet presAssocID="{C36B1128-A491-40A1-823C-4F8A6B3940E9}" presName="horFlow" presStyleCnt="0"/>
      <dgm:spPr/>
    </dgm:pt>
    <dgm:pt modelId="{EBE8299F-C835-4494-9145-6AB996C2E829}" type="pres">
      <dgm:prSet presAssocID="{C36B1128-A491-40A1-823C-4F8A6B3940E9}" presName="bigChev" presStyleLbl="node1" presStyleIdx="2" presStyleCnt="5" custScaleX="127781"/>
      <dgm:spPr/>
    </dgm:pt>
    <dgm:pt modelId="{13495BD3-4CCC-416F-9D3B-5F899B9A08AA}" type="pres">
      <dgm:prSet presAssocID="{C36B1128-A491-40A1-823C-4F8A6B3940E9}" presName="vSp" presStyleCnt="0"/>
      <dgm:spPr/>
    </dgm:pt>
    <dgm:pt modelId="{517E8AA4-4A06-4763-8F68-3E0F48512587}" type="pres">
      <dgm:prSet presAssocID="{670F5CB7-F0F1-4687-931B-1C8EF6684027}" presName="horFlow" presStyleCnt="0"/>
      <dgm:spPr/>
    </dgm:pt>
    <dgm:pt modelId="{D25C80C0-3F14-4293-A91D-C217A72D074F}" type="pres">
      <dgm:prSet presAssocID="{670F5CB7-F0F1-4687-931B-1C8EF6684027}" presName="bigChev" presStyleLbl="node1" presStyleIdx="3" presStyleCnt="5" custScaleX="125315"/>
      <dgm:spPr/>
    </dgm:pt>
    <dgm:pt modelId="{534160AD-9182-46D2-AAA2-E6ED951C92AD}" type="pres">
      <dgm:prSet presAssocID="{670F5CB7-F0F1-4687-931B-1C8EF6684027}" presName="vSp" presStyleCnt="0"/>
      <dgm:spPr/>
    </dgm:pt>
    <dgm:pt modelId="{C510D81C-7C8D-4E34-9A71-12C512FEA79F}" type="pres">
      <dgm:prSet presAssocID="{4D53D363-3E6C-48E8-84EA-AADEAD813E1A}" presName="horFlow" presStyleCnt="0"/>
      <dgm:spPr/>
    </dgm:pt>
    <dgm:pt modelId="{ABAA8459-2F05-4A7D-8BAF-C92BEAACBADF}" type="pres">
      <dgm:prSet presAssocID="{4D53D363-3E6C-48E8-84EA-AADEAD813E1A}" presName="bigChev" presStyleLbl="node1" presStyleIdx="4" presStyleCnt="5" custScaleX="130810"/>
      <dgm:spPr/>
    </dgm:pt>
  </dgm:ptLst>
  <dgm:cxnLst>
    <dgm:cxn modelId="{AFB1949C-FF6E-4E42-A71D-879EB6159DD1}" type="presOf" srcId="{E45726C2-E976-4DC6-9328-B162588901F6}" destId="{B77611D6-49E3-4FA4-99FD-A23DD95FAE0D}" srcOrd="0" destOrd="0" presId="urn:microsoft.com/office/officeart/2005/8/layout/lProcess3"/>
    <dgm:cxn modelId="{6DC38E64-3186-4962-AFD7-8624D3B8DBAC}" type="presOf" srcId="{C36B1128-A491-40A1-823C-4F8A6B3940E9}" destId="{EBE8299F-C835-4494-9145-6AB996C2E829}" srcOrd="0" destOrd="0" presId="urn:microsoft.com/office/officeart/2005/8/layout/lProcess3"/>
    <dgm:cxn modelId="{11AC567A-2925-4DB8-B706-8642F8DC4EEA}" srcId="{E45726C2-E976-4DC6-9328-B162588901F6}" destId="{670F5CB7-F0F1-4687-931B-1C8EF6684027}" srcOrd="3" destOrd="0" parTransId="{A174C376-3508-41C8-A755-9CAE62641B76}" sibTransId="{30CD6233-FA4C-4F5B-BC8D-4B7647C094B2}"/>
    <dgm:cxn modelId="{8ADDEC80-606E-492F-8F3C-7153CB545076}" srcId="{E45726C2-E976-4DC6-9328-B162588901F6}" destId="{C36B1128-A491-40A1-823C-4F8A6B3940E9}" srcOrd="2" destOrd="0" parTransId="{A50720BB-979F-4FAA-B67D-A241CED1C5AD}" sibTransId="{35776008-E761-4685-932E-2FC4B14731F5}"/>
    <dgm:cxn modelId="{B28FEFBF-C8FA-46AD-835A-D2BEF240048E}" srcId="{E45726C2-E976-4DC6-9328-B162588901F6}" destId="{2A21DE94-8DE6-4E46-ACDE-519A1A7F0EF4}" srcOrd="1" destOrd="0" parTransId="{D404E8BC-20F7-4A5A-BB33-B542E7ECB2F8}" sibTransId="{64750604-8E9D-4FBE-AD3C-9C67A58264A4}"/>
    <dgm:cxn modelId="{CC00C2EF-588C-47B1-B089-9E275512A555}" type="presOf" srcId="{4D53D363-3E6C-48E8-84EA-AADEAD813E1A}" destId="{ABAA8459-2F05-4A7D-8BAF-C92BEAACBADF}" srcOrd="0" destOrd="0" presId="urn:microsoft.com/office/officeart/2005/8/layout/lProcess3"/>
    <dgm:cxn modelId="{CE670461-EDC9-4134-B2A3-191A86DD5255}" srcId="{E45726C2-E976-4DC6-9328-B162588901F6}" destId="{B1789F40-BB99-41CA-922C-137362674C36}" srcOrd="0" destOrd="0" parTransId="{640C677C-C533-4309-9BA9-E6BFC1E49CBD}" sibTransId="{21149217-1D2B-44C3-B415-2CFC2EF6E390}"/>
    <dgm:cxn modelId="{3085C3BB-0880-494A-AEF9-300A2E89A2EA}" srcId="{E45726C2-E976-4DC6-9328-B162588901F6}" destId="{4D53D363-3E6C-48E8-84EA-AADEAD813E1A}" srcOrd="4" destOrd="0" parTransId="{586B62B1-FB67-4C5C-B0BB-B5C2347EA215}" sibTransId="{38AC589F-08AF-48F8-A13A-5F138E15E8E3}"/>
    <dgm:cxn modelId="{1012971F-0D20-4D8D-9DD0-08E1F112D563}" type="presOf" srcId="{670F5CB7-F0F1-4687-931B-1C8EF6684027}" destId="{D25C80C0-3F14-4293-A91D-C217A72D074F}" srcOrd="0" destOrd="0" presId="urn:microsoft.com/office/officeart/2005/8/layout/lProcess3"/>
    <dgm:cxn modelId="{561926F3-3674-4975-9441-F61B3E2C5289}" type="presOf" srcId="{B1789F40-BB99-41CA-922C-137362674C36}" destId="{6CF04846-1B98-4B70-9DE4-71208C2FC205}" srcOrd="0" destOrd="0" presId="urn:microsoft.com/office/officeart/2005/8/layout/lProcess3"/>
    <dgm:cxn modelId="{5ECF8687-CB27-4910-8E3F-87682DBFE9E8}" type="presOf" srcId="{2A21DE94-8DE6-4E46-ACDE-519A1A7F0EF4}" destId="{F43CBF0B-8D4A-4BE6-A40E-C8BCFC6DEBC7}" srcOrd="0" destOrd="0" presId="urn:microsoft.com/office/officeart/2005/8/layout/lProcess3"/>
    <dgm:cxn modelId="{DC908CE0-9B67-4C96-95DE-D27413F2A157}" type="presParOf" srcId="{B77611D6-49E3-4FA4-99FD-A23DD95FAE0D}" destId="{DAB5D67B-0061-4C9F-8173-17E238C9A2BF}" srcOrd="0" destOrd="0" presId="urn:microsoft.com/office/officeart/2005/8/layout/lProcess3"/>
    <dgm:cxn modelId="{3947CE64-4896-4A72-834F-F351D6CC592A}" type="presParOf" srcId="{DAB5D67B-0061-4C9F-8173-17E238C9A2BF}" destId="{6CF04846-1B98-4B70-9DE4-71208C2FC205}" srcOrd="0" destOrd="0" presId="urn:microsoft.com/office/officeart/2005/8/layout/lProcess3"/>
    <dgm:cxn modelId="{AE95D520-5177-4B2B-B89D-09DC87C80BB9}" type="presParOf" srcId="{B77611D6-49E3-4FA4-99FD-A23DD95FAE0D}" destId="{60197D99-0213-4A51-9C01-80A2B5969C07}" srcOrd="1" destOrd="0" presId="urn:microsoft.com/office/officeart/2005/8/layout/lProcess3"/>
    <dgm:cxn modelId="{EE3C5D6D-C772-4CB8-B786-995A11F1E963}" type="presParOf" srcId="{B77611D6-49E3-4FA4-99FD-A23DD95FAE0D}" destId="{B3A198C9-52EB-445A-AE1F-854D254141EB}" srcOrd="2" destOrd="0" presId="urn:microsoft.com/office/officeart/2005/8/layout/lProcess3"/>
    <dgm:cxn modelId="{CD0659CB-E779-4F9E-AA81-D2FFBC42B2A5}" type="presParOf" srcId="{B3A198C9-52EB-445A-AE1F-854D254141EB}" destId="{F43CBF0B-8D4A-4BE6-A40E-C8BCFC6DEBC7}" srcOrd="0" destOrd="0" presId="urn:microsoft.com/office/officeart/2005/8/layout/lProcess3"/>
    <dgm:cxn modelId="{266C9C15-B659-4836-964D-6B75B41FA47D}" type="presParOf" srcId="{B77611D6-49E3-4FA4-99FD-A23DD95FAE0D}" destId="{04665699-B322-4DB2-8FFC-CB14CAF3F881}" srcOrd="3" destOrd="0" presId="urn:microsoft.com/office/officeart/2005/8/layout/lProcess3"/>
    <dgm:cxn modelId="{A8C8F8DA-C718-4A0D-BF64-E8924CAE683E}" type="presParOf" srcId="{B77611D6-49E3-4FA4-99FD-A23DD95FAE0D}" destId="{B61C3C1D-800E-4908-A644-4736184DC5A3}" srcOrd="4" destOrd="0" presId="urn:microsoft.com/office/officeart/2005/8/layout/lProcess3"/>
    <dgm:cxn modelId="{D74CF817-3F25-4E00-8802-D00F42EDC5F5}" type="presParOf" srcId="{B61C3C1D-800E-4908-A644-4736184DC5A3}" destId="{EBE8299F-C835-4494-9145-6AB996C2E829}" srcOrd="0" destOrd="0" presId="urn:microsoft.com/office/officeart/2005/8/layout/lProcess3"/>
    <dgm:cxn modelId="{18605E4B-8923-4737-825A-CC4629EDEDF6}" type="presParOf" srcId="{B77611D6-49E3-4FA4-99FD-A23DD95FAE0D}" destId="{13495BD3-4CCC-416F-9D3B-5F899B9A08AA}" srcOrd="5" destOrd="0" presId="urn:microsoft.com/office/officeart/2005/8/layout/lProcess3"/>
    <dgm:cxn modelId="{FC19432B-4B56-41A3-ABC6-621CB59D8A1D}" type="presParOf" srcId="{B77611D6-49E3-4FA4-99FD-A23DD95FAE0D}" destId="{517E8AA4-4A06-4763-8F68-3E0F48512587}" srcOrd="6" destOrd="0" presId="urn:microsoft.com/office/officeart/2005/8/layout/lProcess3"/>
    <dgm:cxn modelId="{481A605B-6CE2-49A8-8D06-01208A4D62ED}" type="presParOf" srcId="{517E8AA4-4A06-4763-8F68-3E0F48512587}" destId="{D25C80C0-3F14-4293-A91D-C217A72D074F}" srcOrd="0" destOrd="0" presId="urn:microsoft.com/office/officeart/2005/8/layout/lProcess3"/>
    <dgm:cxn modelId="{AEC15668-1D2E-452A-B0DC-1CB98C1F7B3B}" type="presParOf" srcId="{B77611D6-49E3-4FA4-99FD-A23DD95FAE0D}" destId="{534160AD-9182-46D2-AAA2-E6ED951C92AD}" srcOrd="7" destOrd="0" presId="urn:microsoft.com/office/officeart/2005/8/layout/lProcess3"/>
    <dgm:cxn modelId="{A273B333-5EEE-4F52-938B-4972E3884DF9}" type="presParOf" srcId="{B77611D6-49E3-4FA4-99FD-A23DD95FAE0D}" destId="{C510D81C-7C8D-4E34-9A71-12C512FEA79F}" srcOrd="8" destOrd="0" presId="urn:microsoft.com/office/officeart/2005/8/layout/lProcess3"/>
    <dgm:cxn modelId="{C526BA1B-C3AB-4F44-9B5F-1459219147D9}" type="presParOf" srcId="{C510D81C-7C8D-4E34-9A71-12C512FEA79F}" destId="{ABAA8459-2F05-4A7D-8BAF-C92BEAACBADF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5AB4242-9883-40E4-8943-6075339EA952}">
      <dsp:nvSpPr>
        <dsp:cNvPr id="0" name=""/>
        <dsp:cNvSpPr/>
      </dsp:nvSpPr>
      <dsp:spPr>
        <a:xfrm>
          <a:off x="0" y="0"/>
          <a:ext cx="7786742" cy="76063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— логических — отнесенность речи к объективному миру и мышлению;</a:t>
          </a:r>
          <a:endParaRPr lang="ru-RU" sz="1800" kern="1200" dirty="0"/>
        </a:p>
      </dsp:txBody>
      <dsp:txXfrm>
        <a:off x="0" y="0"/>
        <a:ext cx="7786742" cy="760632"/>
      </dsp:txXfrm>
    </dsp:sp>
    <dsp:sp modelId="{C76EC358-D17A-4F6E-B1BD-0B32E0DD8F72}">
      <dsp:nvSpPr>
        <dsp:cNvPr id="0" name=""/>
        <dsp:cNvSpPr/>
      </dsp:nvSpPr>
      <dsp:spPr>
        <a:xfrm>
          <a:off x="0" y="768679"/>
          <a:ext cx="7786742" cy="132304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— функционально-стилевых — отнесенность речи к партнерам общения;</a:t>
          </a:r>
          <a:endParaRPr lang="ru-RU" sz="1800" kern="1200" dirty="0"/>
        </a:p>
      </dsp:txBody>
      <dsp:txXfrm>
        <a:off x="0" y="768679"/>
        <a:ext cx="7786742" cy="1323046"/>
      </dsp:txXfrm>
    </dsp:sp>
    <dsp:sp modelId="{B89A1F36-BC08-4B52-A9A5-8222A03A61A6}">
      <dsp:nvSpPr>
        <dsp:cNvPr id="0" name=""/>
        <dsp:cNvSpPr/>
      </dsp:nvSpPr>
      <dsp:spPr>
        <a:xfrm>
          <a:off x="0" y="2097783"/>
          <a:ext cx="7786742" cy="99687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— психологических — отнесенность речи к сферам общения;</a:t>
          </a:r>
        </a:p>
      </dsp:txBody>
      <dsp:txXfrm>
        <a:off x="0" y="2097783"/>
        <a:ext cx="7786742" cy="996875"/>
      </dsp:txXfrm>
    </dsp:sp>
    <dsp:sp modelId="{C5C1AB42-F82D-44C7-879E-6BEDE2C9E740}">
      <dsp:nvSpPr>
        <dsp:cNvPr id="0" name=""/>
        <dsp:cNvSpPr/>
      </dsp:nvSpPr>
      <dsp:spPr>
        <a:xfrm>
          <a:off x="0" y="3100717"/>
          <a:ext cx="7786742" cy="84313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— грамматических — отнесенность речи к структуре языка.</a:t>
          </a:r>
          <a:endParaRPr lang="ru-RU" sz="1800" kern="1200" dirty="0"/>
        </a:p>
      </dsp:txBody>
      <dsp:txXfrm>
        <a:off x="0" y="3100717"/>
        <a:ext cx="7786742" cy="843137"/>
      </dsp:txXfrm>
    </dsp:sp>
    <dsp:sp modelId="{99EFA546-2CEC-48B5-90B8-529A6F245994}">
      <dsp:nvSpPr>
        <dsp:cNvPr id="0" name=""/>
        <dsp:cNvSpPr/>
      </dsp:nvSpPr>
      <dsp:spPr>
        <a:xfrm>
          <a:off x="0" y="3949913"/>
          <a:ext cx="7786742" cy="132304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Эти связи определяют соответствие высказывания объективному миру, отношение к адресату и соблюдение законов языка. Сознательно овладеть культурой связной речи — значит научиться выделять в речи различные виды связей и соединять их вместе в соответствии с нормами речевого общения.</a:t>
          </a:r>
          <a:endParaRPr lang="ru-RU" sz="1800" kern="1200" dirty="0"/>
        </a:p>
      </dsp:txBody>
      <dsp:txXfrm>
        <a:off x="0" y="3949913"/>
        <a:ext cx="7786742" cy="132304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EFD7DB2-9768-4456-8C15-08E0C78875B7}">
      <dsp:nvSpPr>
        <dsp:cNvPr id="0" name=""/>
        <dsp:cNvSpPr/>
      </dsp:nvSpPr>
      <dsp:spPr>
        <a:xfrm>
          <a:off x="250968" y="1828"/>
          <a:ext cx="3018502" cy="120740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baseline="0" dirty="0" smtClean="0"/>
            <a:t>Этапы работы</a:t>
          </a:r>
          <a:endParaRPr lang="ru-RU" sz="1600" kern="1200" dirty="0"/>
        </a:p>
      </dsp:txBody>
      <dsp:txXfrm>
        <a:off x="250968" y="1828"/>
        <a:ext cx="3018502" cy="1207400"/>
      </dsp:txXfrm>
    </dsp:sp>
    <dsp:sp modelId="{7B432507-ED8A-4602-AFEE-816521992EF8}">
      <dsp:nvSpPr>
        <dsp:cNvPr id="0" name=""/>
        <dsp:cNvSpPr/>
      </dsp:nvSpPr>
      <dsp:spPr>
        <a:xfrm>
          <a:off x="250968" y="1378265"/>
          <a:ext cx="3018502" cy="120740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baseline="0" dirty="0" smtClean="0"/>
            <a:t>1. Познавательно – аффективная ориентировка</a:t>
          </a:r>
          <a:endParaRPr lang="ru-RU" sz="1600" kern="1200" dirty="0"/>
        </a:p>
      </dsp:txBody>
      <dsp:txXfrm>
        <a:off x="250968" y="1378265"/>
        <a:ext cx="3018502" cy="1207400"/>
      </dsp:txXfrm>
    </dsp:sp>
    <dsp:sp modelId="{69A4A715-A1E1-4F48-9DFC-107643B31E93}">
      <dsp:nvSpPr>
        <dsp:cNvPr id="0" name=""/>
        <dsp:cNvSpPr/>
      </dsp:nvSpPr>
      <dsp:spPr>
        <a:xfrm>
          <a:off x="250968" y="2754702"/>
          <a:ext cx="3018502" cy="120740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baseline="0" dirty="0" smtClean="0"/>
            <a:t>2. Словесное комментирование эмоционально-аффективных ситуаций</a:t>
          </a:r>
          <a:endParaRPr lang="ru-RU" sz="1600" kern="1200" dirty="0"/>
        </a:p>
      </dsp:txBody>
      <dsp:txXfrm>
        <a:off x="250968" y="2754702"/>
        <a:ext cx="3018502" cy="1207400"/>
      </dsp:txXfrm>
    </dsp:sp>
    <dsp:sp modelId="{0F7EE918-05D9-41E5-BBB6-5E7493B2FEA1}">
      <dsp:nvSpPr>
        <dsp:cNvPr id="0" name=""/>
        <dsp:cNvSpPr/>
      </dsp:nvSpPr>
      <dsp:spPr>
        <a:xfrm>
          <a:off x="250968" y="4131139"/>
          <a:ext cx="3018502" cy="120740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baseline="0" dirty="0" smtClean="0"/>
            <a:t>3. Выражение замещающей потребности</a:t>
          </a:r>
          <a:endParaRPr lang="ru-RU" sz="1600" kern="1200" dirty="0"/>
        </a:p>
      </dsp:txBody>
      <dsp:txXfrm>
        <a:off x="250968" y="4131139"/>
        <a:ext cx="3018502" cy="120740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CF04846-1B98-4B70-9DE4-71208C2FC205}">
      <dsp:nvSpPr>
        <dsp:cNvPr id="0" name=""/>
        <dsp:cNvSpPr/>
      </dsp:nvSpPr>
      <dsp:spPr>
        <a:xfrm>
          <a:off x="389248" y="2167"/>
          <a:ext cx="3393031" cy="103995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baseline="0" dirty="0" smtClean="0"/>
            <a:t>Игровые приёмы</a:t>
          </a:r>
          <a:endParaRPr lang="ru-RU" sz="1200" kern="1200" dirty="0"/>
        </a:p>
      </dsp:txBody>
      <dsp:txXfrm>
        <a:off x="389248" y="2167"/>
        <a:ext cx="3393031" cy="1039953"/>
      </dsp:txXfrm>
    </dsp:sp>
    <dsp:sp modelId="{F43CBF0B-8D4A-4BE6-A40E-C8BCFC6DEBC7}">
      <dsp:nvSpPr>
        <dsp:cNvPr id="0" name=""/>
        <dsp:cNvSpPr/>
      </dsp:nvSpPr>
      <dsp:spPr>
        <a:xfrm>
          <a:off x="389248" y="1187714"/>
          <a:ext cx="3393031" cy="103995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baseline="0" dirty="0" smtClean="0"/>
            <a:t>Словесная режиссерская игра, </a:t>
          </a:r>
          <a:r>
            <a:rPr lang="ru-RU" sz="1200" kern="1200" baseline="0" dirty="0" err="1" smtClean="0"/>
            <a:t>психогимнастические</a:t>
          </a:r>
          <a:r>
            <a:rPr lang="ru-RU" sz="1200" kern="1200" baseline="0" dirty="0" smtClean="0"/>
            <a:t> этюды, ритмические упражнения.</a:t>
          </a:r>
          <a:endParaRPr lang="ru-RU" sz="1200" kern="1200" dirty="0"/>
        </a:p>
      </dsp:txBody>
      <dsp:txXfrm>
        <a:off x="389248" y="1187714"/>
        <a:ext cx="3393031" cy="1039953"/>
      </dsp:txXfrm>
    </dsp:sp>
    <dsp:sp modelId="{EBE8299F-C835-4494-9145-6AB996C2E829}">
      <dsp:nvSpPr>
        <dsp:cNvPr id="0" name=""/>
        <dsp:cNvSpPr/>
      </dsp:nvSpPr>
      <dsp:spPr>
        <a:xfrm>
          <a:off x="389248" y="2373262"/>
          <a:ext cx="3322158" cy="103995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baseline="0" dirty="0" smtClean="0"/>
            <a:t>Словесное комментирование, пантомимические, ритмические и музыкальные загадки, упражнения на релаксацию.</a:t>
          </a:r>
          <a:endParaRPr lang="ru-RU" sz="1200" kern="1200" dirty="0"/>
        </a:p>
      </dsp:txBody>
      <dsp:txXfrm>
        <a:off x="389248" y="2373262"/>
        <a:ext cx="3322158" cy="1039953"/>
      </dsp:txXfrm>
    </dsp:sp>
    <dsp:sp modelId="{D25C80C0-3F14-4293-A91D-C217A72D074F}">
      <dsp:nvSpPr>
        <dsp:cNvPr id="0" name=""/>
        <dsp:cNvSpPr/>
      </dsp:nvSpPr>
      <dsp:spPr>
        <a:xfrm>
          <a:off x="389248" y="3558809"/>
          <a:ext cx="3258045" cy="103995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baseline="0" dirty="0" smtClean="0"/>
            <a:t>Для младшего дошкольного возраста – совместная словесная импровизация, пантомимические упражнения на преодоление телесных барьеров;</a:t>
          </a:r>
          <a:endParaRPr lang="ru-RU" sz="1200" kern="1200" dirty="0"/>
        </a:p>
      </dsp:txBody>
      <dsp:txXfrm>
        <a:off x="389248" y="3558809"/>
        <a:ext cx="3258045" cy="1039953"/>
      </dsp:txXfrm>
    </dsp:sp>
    <dsp:sp modelId="{ABAA8459-2F05-4A7D-8BAF-C92BEAACBADF}">
      <dsp:nvSpPr>
        <dsp:cNvPr id="0" name=""/>
        <dsp:cNvSpPr/>
      </dsp:nvSpPr>
      <dsp:spPr>
        <a:xfrm>
          <a:off x="389248" y="4744356"/>
          <a:ext cx="3400908" cy="103995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baseline="0" dirty="0" smtClean="0"/>
            <a:t>Для старшего дошкольного возраста – фантазирование по музыке, словесное рисование, пантомимические упражнения на преодоление телесных барьеров, речевые игры.</a:t>
          </a:r>
          <a:endParaRPr lang="ru-RU" sz="1200" kern="1200" dirty="0"/>
        </a:p>
      </dsp:txBody>
      <dsp:txXfrm>
        <a:off x="389248" y="4744356"/>
        <a:ext cx="3400908" cy="10399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4DF05-C264-42BD-99C6-0C2E822039ED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8F61A-C94F-4FAF-86CC-FB5D8669C46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8F61A-C94F-4FAF-86CC-FB5D8669C46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sndAc>
      <p:stSnd>
        <p:snd r:embed="rId13" name="chimes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3967170"/>
          </a:xfrm>
        </p:spPr>
        <p:txBody>
          <a:bodyPr/>
          <a:lstStyle/>
          <a:p>
            <a:pPr algn="ctr"/>
            <a:r>
              <a:rPr lang="ru-RU" dirty="0" smtClean="0"/>
              <a:t>Формирование Связной речи дошкольников через сказку с использованием ИКТ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5000636"/>
            <a:ext cx="5114778" cy="100013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Подготовила учитель-логопед МБДОУ № 66 «Белочка» г.Смоленск </a:t>
            </a:r>
            <a:r>
              <a:rPr lang="ru-RU" dirty="0" err="1" smtClean="0"/>
              <a:t>Синдицкая</a:t>
            </a:r>
            <a:r>
              <a:rPr lang="ru-RU" dirty="0" smtClean="0"/>
              <a:t> Ирина Михайловна</a:t>
            </a:r>
            <a:endParaRPr lang="ru-RU" dirty="0"/>
          </a:p>
        </p:txBody>
      </p:sp>
    </p:spTree>
  </p:cSld>
  <p:clrMapOvr>
    <a:masterClrMapping/>
  </p:clrMapOvr>
  <p:transition spd="med">
    <p:wedge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Само слово СКАЗКА – это устное, художественное произведение, преимущественно прозаического, волшебного, авантюрного или бытового характера, с установкой на вымысел</a:t>
            </a: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err="1" smtClean="0"/>
              <a:t>Сказкотерапия</a:t>
            </a:r>
            <a:r>
              <a:rPr lang="ru-RU" sz="2800" dirty="0" smtClean="0"/>
              <a:t> – это метод, использующий сказочную форму для речевого развития личности, расширения сознания и совершенствования взаимодействия через речь с окружающим миром.</a:t>
            </a:r>
            <a:endParaRPr lang="ru-RU" dirty="0"/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Основной принцип </a:t>
            </a:r>
            <a:r>
              <a:rPr lang="ru-RU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сказкотерапии</a:t>
            </a: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– это целостное развитие личности, забота о душе (в переводе с греческого – забота о душе и есть терапия).</a:t>
            </a:r>
            <a:b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ru-RU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Суть </a:t>
            </a:r>
            <a:r>
              <a:rPr lang="ru-RU" dirty="0" smtClean="0"/>
              <a:t>и жизнеспособность сказки, тайна ее волшебного бытия в постоянном сочетании двух элементов смысла: фантазии и правды.</a:t>
            </a:r>
          </a:p>
          <a:p>
            <a:r>
              <a:rPr lang="ru-RU" dirty="0" smtClean="0"/>
              <a:t>На этой основе возникает классификация видов сказок, хотя и не вполне единообразная. Так существуют дидактические, медитативные, психотерапевтические, художественные сказки, художественные в свою очередь подразделяются на народные, бытовые, страшные, волшебные, сказки о животных.</a:t>
            </a:r>
          </a:p>
          <a:p>
            <a:r>
              <a:rPr lang="ru-RU" dirty="0" smtClean="0"/>
              <a:t>Особенностью каждой в отдельности сказки является значительная переработка сведений, получаемых от эмоционального окружения; </a:t>
            </a:r>
            <a:r>
              <a:rPr lang="ru-RU" dirty="0" err="1" smtClean="0"/>
              <a:t>чётккая</a:t>
            </a:r>
            <a:r>
              <a:rPr lang="ru-RU" dirty="0" smtClean="0"/>
              <a:t> композиция с характерной симметрией отдельных элементов, с их повторяемостью; схематичность и краткость изложения материала, облегчающая рассказывание и слушание.</a:t>
            </a:r>
          </a:p>
          <a:p>
            <a:endParaRPr lang="ru-RU" dirty="0"/>
          </a:p>
        </p:txBody>
      </p:sp>
    </p:spTree>
  </p:cSld>
  <p:clrMapOvr>
    <a:masterClrMapping/>
  </p:clrMapOvr>
  <p:transition>
    <p:split orient="vert" dir="in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Сказка несёт в себе ряд функций: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800" dirty="0" smtClean="0"/>
              <a:t>Функция социализации;</a:t>
            </a:r>
          </a:p>
          <a:p>
            <a:pPr lvl="0"/>
            <a:r>
              <a:rPr lang="ru-RU" sz="2800" dirty="0" err="1" smtClean="0"/>
              <a:t>Креативная</a:t>
            </a:r>
            <a:r>
              <a:rPr lang="ru-RU" sz="2800" dirty="0" smtClean="0"/>
              <a:t>;</a:t>
            </a:r>
          </a:p>
          <a:p>
            <a:pPr lvl="0"/>
            <a:r>
              <a:rPr lang="ru-RU" sz="2800" dirty="0" smtClean="0"/>
              <a:t>Голографическая;</a:t>
            </a:r>
          </a:p>
          <a:p>
            <a:pPr lvl="0"/>
            <a:r>
              <a:rPr lang="ru-RU" sz="2800" dirty="0" smtClean="0"/>
              <a:t>Развивающее – терапевтическая;</a:t>
            </a:r>
          </a:p>
          <a:p>
            <a:pPr lvl="0"/>
            <a:r>
              <a:rPr lang="ru-RU" sz="2800" dirty="0" smtClean="0"/>
              <a:t>Культурно – этническая;</a:t>
            </a:r>
          </a:p>
          <a:p>
            <a:pPr lvl="0"/>
            <a:r>
              <a:rPr lang="ru-RU" sz="2800" dirty="0" err="1" smtClean="0"/>
              <a:t>Лексико</a:t>
            </a:r>
            <a:r>
              <a:rPr lang="ru-RU" sz="2800" dirty="0" smtClean="0"/>
              <a:t> – образная. </a:t>
            </a:r>
          </a:p>
          <a:p>
            <a:endParaRPr lang="ru-RU" dirty="0"/>
          </a:p>
        </p:txBody>
      </p:sp>
    </p:spTree>
  </p:cSld>
  <p:clrMapOvr>
    <a:masterClrMapping/>
  </p:clrMapOvr>
  <p:transition>
    <p:split orient="vert" dir="in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680068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ЭТАПЫ РАБОТЫ С ДОШКОЛЬНИКАМИ ПО СКАЗКОТЕРАПИИ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sz="half" idx="1"/>
          </p:nvPr>
        </p:nvGraphicFramePr>
        <p:xfrm>
          <a:off x="457200" y="785794"/>
          <a:ext cx="3520440" cy="53403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1" name="Содержимое 10"/>
          <p:cNvGraphicFramePr>
            <a:graphicFrameLocks noGrp="1"/>
          </p:cNvGraphicFramePr>
          <p:nvPr>
            <p:ph sz="half" idx="2"/>
          </p:nvPr>
        </p:nvGraphicFramePr>
        <p:xfrm>
          <a:off x="4178808" y="714356"/>
          <a:ext cx="4179406" cy="5786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ransition>
    <p:circl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Многообразие методов и приемов работы со сказкой позволяет выделить следующие</a:t>
            </a: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:</a:t>
            </a:r>
            <a:endParaRPr lang="ru-RU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7239000" cy="5169876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Словесная </a:t>
            </a:r>
            <a:r>
              <a:rPr lang="ru-RU" dirty="0" smtClean="0"/>
              <a:t>режиссерская игра;</a:t>
            </a:r>
          </a:p>
          <a:p>
            <a:pPr lvl="0"/>
            <a:r>
              <a:rPr lang="ru-RU" dirty="0" smtClean="0"/>
              <a:t>Пересказ от лица литературного героя;</a:t>
            </a:r>
          </a:p>
          <a:p>
            <a:pPr lvl="0"/>
            <a:r>
              <a:rPr lang="ru-RU" dirty="0" smtClean="0"/>
              <a:t>Словесное рисование;</a:t>
            </a:r>
          </a:p>
          <a:p>
            <a:pPr lvl="0"/>
            <a:r>
              <a:rPr lang="ru-RU" dirty="0" err="1" smtClean="0"/>
              <a:t>Психогимнастика</a:t>
            </a:r>
            <a:r>
              <a:rPr lang="ru-RU" dirty="0" smtClean="0"/>
              <a:t>;</a:t>
            </a:r>
          </a:p>
          <a:p>
            <a:pPr lvl="0"/>
            <a:r>
              <a:rPr lang="ru-RU" dirty="0" smtClean="0"/>
              <a:t>Метод «А что потом»;</a:t>
            </a:r>
          </a:p>
          <a:p>
            <a:pPr lvl="0"/>
            <a:r>
              <a:rPr lang="ru-RU" dirty="0" smtClean="0"/>
              <a:t>Метод «Совместное решение проблемного вопроса к сказке»;</a:t>
            </a:r>
          </a:p>
          <a:p>
            <a:pPr lvl="0"/>
            <a:r>
              <a:rPr lang="ru-RU" dirty="0" smtClean="0"/>
              <a:t>Метод «Изменение ситуации в знакомых сказках»;</a:t>
            </a:r>
          </a:p>
          <a:p>
            <a:pPr lvl="0"/>
            <a:r>
              <a:rPr lang="ru-RU" dirty="0" smtClean="0"/>
              <a:t>Метод «Придумывание кратких историй»;</a:t>
            </a:r>
          </a:p>
          <a:p>
            <a:pPr lvl="0"/>
            <a:r>
              <a:rPr lang="ru-RU" dirty="0" smtClean="0"/>
              <a:t>Метод «Моделирование»;</a:t>
            </a:r>
          </a:p>
          <a:p>
            <a:pPr lvl="0"/>
            <a:r>
              <a:rPr lang="ru-RU" dirty="0" smtClean="0"/>
              <a:t>Метод «Сказка про самого себя»;</a:t>
            </a:r>
          </a:p>
          <a:p>
            <a:pPr lvl="0"/>
            <a:r>
              <a:rPr lang="ru-RU" dirty="0" smtClean="0"/>
              <a:t>Метод «Перевирание сказки»;</a:t>
            </a:r>
          </a:p>
          <a:p>
            <a:pPr lvl="0"/>
            <a:r>
              <a:rPr lang="ru-RU" dirty="0" smtClean="0"/>
              <a:t>Метод «Бином фантазии»;</a:t>
            </a:r>
          </a:p>
          <a:p>
            <a:pPr lvl="0"/>
            <a:r>
              <a:rPr lang="ru-RU" dirty="0" smtClean="0"/>
              <a:t>Метод «Сказки по-новому»;</a:t>
            </a:r>
          </a:p>
          <a:p>
            <a:pPr lvl="0"/>
            <a:r>
              <a:rPr lang="ru-RU" dirty="0" smtClean="0"/>
              <a:t>Метод «Сказка – калька»</a:t>
            </a:r>
          </a:p>
          <a:p>
            <a:pPr lvl="0"/>
            <a:endParaRPr lang="ru-RU" dirty="0"/>
          </a:p>
        </p:txBody>
      </p:sp>
    </p:spTree>
  </p:cSld>
  <p:clrMapOvr>
    <a:masterClrMapping/>
  </p:clrMapOvr>
  <p:transition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В </a:t>
            </a:r>
            <a:r>
              <a:rPr lang="ru-RU" dirty="0" smtClean="0"/>
              <a:t>итоге применения </a:t>
            </a:r>
            <a:r>
              <a:rPr lang="ru-RU" dirty="0" err="1" smtClean="0"/>
              <a:t>сказкотерапии</a:t>
            </a:r>
            <a:r>
              <a:rPr lang="ru-RU" dirty="0" smtClean="0"/>
              <a:t> как эффективного метода в логопедии для развития речи, ребёнок приобретает немало новых, не свойственных именно своему характеру черт, такие как творчество, активность, эмоциональность, самостоятельность.</a:t>
            </a:r>
          </a:p>
          <a:p>
            <a:r>
              <a:rPr lang="ru-RU" dirty="0" smtClean="0"/>
              <a:t>Работа со сказкой на уровнях слова, художественного образа и системы знаний о мире и о себе, позволяет формировать у дошкольника активный речевой запас, развивать вербальное (сочинение сказки) и невербальное воображение (иллюстрация к сказке), которое является основой творческих способностей, умение выделять проблему, актуализированную в сказке, интегрировать сказочный урок в свою «копилку жизненных ситуаций», понимать эмоциональные состояния окружающих и создавать собственные метафоры, основанные на синтезе сказочного материала и эмоционального опыта ребенка.</a:t>
            </a:r>
          </a:p>
          <a:p>
            <a:endParaRPr lang="ru-RU" dirty="0"/>
          </a:p>
        </p:txBody>
      </p:sp>
    </p:spTree>
  </p:cSld>
  <p:clrMapOvr>
    <a:masterClrMapping/>
  </p:clrMapOvr>
  <p:transition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7472386" cy="602713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Ребенок - существо активное от природы, он любит не только слушать сказки, но действовать и творить, опираясь на них. Эта способность была подмечена итальянским детским писателем </a:t>
            </a:r>
            <a:r>
              <a:rPr lang="ru-RU" dirty="0" err="1" smtClean="0"/>
              <a:t>Джанни</a:t>
            </a:r>
            <a:r>
              <a:rPr lang="ru-RU" dirty="0" smtClean="0"/>
              <a:t> </a:t>
            </a:r>
            <a:r>
              <a:rPr lang="ru-RU" dirty="0" err="1" smtClean="0"/>
              <a:t>Родари</a:t>
            </a:r>
            <a:r>
              <a:rPr lang="ru-RU" dirty="0" smtClean="0"/>
              <a:t> и легла в основу его знаменитого пособия для детей «Грамматика фантазии». Используя сказочную тематику</a:t>
            </a:r>
            <a:r>
              <a:rPr lang="ru-RU" dirty="0" smtClean="0"/>
              <a:t>, мы разработали занятия с использованием информационных компьютерных технологий. </a:t>
            </a:r>
            <a:r>
              <a:rPr lang="ru-RU" dirty="0" smtClean="0"/>
              <a:t>Наглядность и красочность их использования позволяют ребенку удерживать в памяти гораздо большее количество информации, а значит, и продуктивнее использовать ее при </a:t>
            </a:r>
            <a:r>
              <a:rPr lang="ru-RU" dirty="0" smtClean="0"/>
              <a:t>работе со сказкой.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7239000" cy="581281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У ребенка  интенсивнее развивается абстрактное и логическое мышление, стимулируется развитие внимания, восприятия, фантазии, творческого воображения, волевых качеств, обогащают эмоциональную сферу, активизируют связную речь, обогащают словарь, способствуют поисковой активности, позволяют наладить полноценные взаимоотношения со </a:t>
            </a:r>
            <a:r>
              <a:rPr lang="ru-RU" dirty="0" smtClean="0"/>
              <a:t>сверстниками.</a:t>
            </a:r>
          </a:p>
          <a:p>
            <a:r>
              <a:rPr lang="ru-RU" dirty="0" smtClean="0"/>
              <a:t>ИКТ </a:t>
            </a:r>
            <a:r>
              <a:rPr lang="ru-RU" dirty="0" smtClean="0"/>
              <a:t>оказывают неоценимую помощь в сенсорном развитии детей, так как их воздействие распространяется на все органы чувств, включая тактильные анализаторы. Ребенок выступает не просто в роли пассивного наблюдателя, слушателя, а является энергетическим центром творческой деятельности. Создателем оригинальных литературных произведений.</a:t>
            </a:r>
          </a:p>
          <a:p>
            <a:endParaRPr lang="ru-RU" dirty="0"/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1428737"/>
            <a:ext cx="6255488" cy="2755176"/>
          </a:xfrm>
        </p:spPr>
        <p:txBody>
          <a:bodyPr>
            <a:normAutofit/>
          </a:bodyPr>
          <a:lstStyle/>
          <a:p>
            <a:pPr algn="ctr"/>
            <a:r>
              <a:rPr lang="ru-RU" sz="7200" i="1" dirty="0" smtClean="0">
                <a:solidFill>
                  <a:srgbClr val="FF0000"/>
                </a:solidFill>
              </a:rPr>
              <a:t>Спасибо за внимание!!!</a:t>
            </a:r>
            <a:endParaRPr lang="ru-RU" sz="72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966348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«Сказки могут помочь воспитать ум,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дать ключи для того, чтобы войти в действительность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новыми путями, может помочь ребёнку узнать мир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и одарить его воображение». 					Д.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Родари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500702"/>
            <a:ext cx="7239000" cy="955034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20040"/>
            <a:ext cx="8001056" cy="1894514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Связная речь – смысловое развернутое высказывание (ряд логически сочетающихся предложений), обеспечивающее общение и взаимопонимание людей. </a:t>
            </a:r>
            <a:b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785926"/>
            <a:ext cx="8215370" cy="46698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</a:rPr>
              <a:t>Развитие связной речи детей — одна из главных задач детского сада. Формирование связной речи, изменение ее функций являются следствием усложняющейся деятельности малыша и зависят от содержания, условия, форм общения ребенка с окружающим. Функции речи складываются параллельно с развитием мышления; они неразрывно связаны с содержанием, которое ребенок отражает посредством языка.</a:t>
            </a:r>
            <a:endParaRPr lang="ru-RU" dirty="0"/>
          </a:p>
        </p:txBody>
      </p:sp>
    </p:spTree>
  </p:cSld>
  <p:clrMapOvr>
    <a:masterClrMapping/>
  </p:clrMapOvr>
  <p:transition>
    <p:wheel spokes="2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00042"/>
            <a:ext cx="7481918" cy="1000132"/>
          </a:xfrm>
        </p:spPr>
        <p:txBody>
          <a:bodyPr>
            <a:normAutofit fontScale="90000"/>
          </a:bodyPr>
          <a:lstStyle/>
          <a:p>
            <a:r>
              <a:rPr lang="ru-RU" sz="2200" dirty="0" smtClean="0"/>
              <a:t>Связная речь, по мнению Н. П. Ерастова, характеризуется наличием четырех основных групп связей: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214422"/>
          <a:ext cx="7786742" cy="52749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wheel spokes="3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7929618" cy="10715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/>
              <a:t>Речь считается связной, если для нее характерны: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7239000" cy="5169876"/>
          </a:xfrm>
        </p:spPr>
        <p:txBody>
          <a:bodyPr>
            <a:normAutofit fontScale="55000" lnSpcReduction="20000"/>
          </a:bodyPr>
          <a:lstStyle/>
          <a:p>
            <a:pPr marL="1143000" indent="-1143000">
              <a:buFont typeface="Wingdings" pitchFamily="2" charset="2"/>
              <a:buChar char="ü"/>
            </a:pPr>
            <a:r>
              <a:rPr lang="ru-RU" sz="5100" dirty="0" smtClean="0"/>
              <a:t>содержательность (хорошее знание предмета, о котором  говорится);</a:t>
            </a:r>
          </a:p>
          <a:p>
            <a:pPr>
              <a:buFont typeface="Wingdings" pitchFamily="2" charset="2"/>
              <a:buChar char="ü"/>
            </a:pPr>
            <a:r>
              <a:rPr lang="ru-RU" sz="5100" dirty="0" smtClean="0"/>
              <a:t>точность (правдивое изображение окружающей действительности, подбор слов и словосочетаний, наиболее подходящих к данному содержанию);</a:t>
            </a:r>
          </a:p>
          <a:p>
            <a:pPr>
              <a:buFont typeface="Wingdings" pitchFamily="2" charset="2"/>
              <a:buChar char="ü"/>
            </a:pPr>
            <a:r>
              <a:rPr lang="ru-RU" sz="5100" dirty="0" smtClean="0"/>
              <a:t>логичность (последовательное изложение мыслей);</a:t>
            </a:r>
          </a:p>
          <a:p>
            <a:pPr>
              <a:buFont typeface="Wingdings" pitchFamily="2" charset="2"/>
              <a:buChar char="ü"/>
            </a:pPr>
            <a:r>
              <a:rPr lang="ru-RU" sz="5100" dirty="0" smtClean="0"/>
              <a:t>ясность (понятность для окружающих);</a:t>
            </a:r>
          </a:p>
          <a:p>
            <a:pPr>
              <a:buFont typeface="Wingdings" pitchFamily="2" charset="2"/>
              <a:buChar char="ü"/>
            </a:pPr>
            <a:r>
              <a:rPr lang="ru-RU" sz="5100" dirty="0" smtClean="0"/>
              <a:t>правильность, чистота, богатство (разнообразие).</a:t>
            </a:r>
          </a:p>
          <a:p>
            <a:endParaRPr lang="ru-RU" dirty="0"/>
          </a:p>
        </p:txBody>
      </p:sp>
    </p:spTree>
  </p:cSld>
  <p:clrMapOvr>
    <a:masterClrMapping/>
  </p:clrMapOvr>
  <p:transition>
    <p:circl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863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7239000" cy="538419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2800" dirty="0" smtClean="0"/>
              <a:t>Связная речь неотделима от мира мыслей: связность речи – это связность мыслей. В связной речи отражается логика мышления ребенка его умение осмыслить воспринимаемое и правильно выразить его. Потому, как ребенок строит свои высказывания можно судить об уровне его речевого развития.</a:t>
            </a:r>
          </a:p>
          <a:p>
            <a:pPr>
              <a:buNone/>
            </a:pPr>
            <a:r>
              <a:rPr lang="ru-RU" sz="2800" dirty="0" smtClean="0"/>
              <a:t>Умение интересно рассказывать и заинтересовывать слушателей (детей и взрослых) своим изложением помогает детям стать общительнее, преодолеть застенчивость; развивает уверенность в своих силах.</a:t>
            </a:r>
          </a:p>
          <a:p>
            <a:pPr>
              <a:buNone/>
            </a:pPr>
            <a:r>
              <a:rPr lang="ru-RU" sz="2800" dirty="0" smtClean="0"/>
              <a:t>Развитие у детей связной выразительной речи необходимо рассматривать как существенное звено воспитания культуры речи в ее широком понимании. Все последующее развитие речевой культуры будет опираться на тот фундамент, который закладывается в дошкольном детстве.</a:t>
            </a:r>
          </a:p>
          <a:p>
            <a:pPr>
              <a:buNone/>
            </a:pPr>
            <a:r>
              <a:rPr lang="ru-RU" sz="2800" dirty="0" smtClean="0"/>
              <a:t>Развитие связной речи неотделимо от решения остальных задач речевого развития: обогащения и активизации словаря, формирования грамматического строя речи, воспитания звуковой культуры речи.</a:t>
            </a:r>
          </a:p>
          <a:p>
            <a:pPr>
              <a:buNone/>
            </a:pPr>
            <a:r>
              <a:rPr lang="ru-RU" sz="2800" dirty="0" smtClean="0"/>
              <a:t>Так, в процессе словарной работы ребенок накапливает необходимый запас слов, постепенно овладевает способами выражения в слове определенного содержания и в конечном итоге приобретает умение выражать свои мысли наиболее точно и полно.</a:t>
            </a:r>
          </a:p>
          <a:p>
            <a:pPr>
              <a:buNone/>
            </a:pPr>
            <a:r>
              <a:rPr lang="ru-RU" sz="2800" dirty="0" smtClean="0"/>
              <a:t>По мнению исследователей, существуют две разновидности связной речи — диалог и монолог, которым присущи свои особенности (табл. 1).</a:t>
            </a:r>
            <a:r>
              <a:rPr lang="ru-RU" sz="2800" b="1" dirty="0" smtClean="0"/>
              <a:t> </a:t>
            </a:r>
            <a:r>
              <a:rPr lang="ru-RU" sz="2800" dirty="0" smtClean="0"/>
              <a:t>Несмотря на различия, диалог и монолог взаимосвязаны друг с другом. В процессе общения монологическая речь органически вплетается в диалогическую. Монолог может приобретать диалогические свойства, а диалог может иметь монологические вставки, когда наряду с короткими репликами употребляется развернутое высказывание.</a:t>
            </a:r>
          </a:p>
          <a:p>
            <a:endParaRPr lang="ru-RU" dirty="0"/>
          </a:p>
        </p:txBody>
      </p:sp>
    </p:spTree>
  </p:cSld>
  <p:clrMapOvr>
    <a:masterClrMapping/>
  </p:clrMapOvr>
  <p:transition>
    <p:strips dir="ru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/>
              <a:t>	Различия диалога и монолога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	</a:t>
            </a:r>
            <a:r>
              <a:rPr lang="ru-RU" sz="1800" dirty="0" smtClean="0"/>
              <a:t>Диалог				Монолог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1142984"/>
            <a:ext cx="4000528" cy="5429288"/>
          </a:xfrm>
        </p:spPr>
        <p:txBody>
          <a:bodyPr>
            <a:normAutofit fontScale="55000" lnSpcReduction="20000"/>
          </a:bodyPr>
          <a:lstStyle/>
          <a:p>
            <a:r>
              <a:rPr lang="ru-RU" sz="2900" dirty="0" smtClean="0"/>
              <a:t>Состоит из реплик или цепи речевых реакций</a:t>
            </a:r>
          </a:p>
          <a:p>
            <a:r>
              <a:rPr lang="ru-RU" sz="2900" dirty="0" smtClean="0"/>
              <a:t>Осуществляется либо в виде сменяющих друг друга вопросов и ответов, либо в виде разговора двух или нескольких участников</a:t>
            </a:r>
          </a:p>
          <a:p>
            <a:r>
              <a:rPr lang="ru-RU" sz="2900" dirty="0" smtClean="0"/>
              <a:t>Собеседники всегда знают, о чем идет речь, и не нуждаются в развертывании мысли и высказывания</a:t>
            </a:r>
          </a:p>
          <a:p>
            <a:r>
              <a:rPr lang="ru-RU" sz="2900" dirty="0" smtClean="0"/>
              <a:t>Речь может быть неполной, сокращенной, фрагментарной; характерна разговорная лексика и фразеология, простые и сложные бессоюзные предложения, типичное использование шаблонов, клише, речевых стереотипов; кратковременное обдумывание</a:t>
            </a:r>
          </a:p>
          <a:p>
            <a:r>
              <a:rPr lang="ru-RU" sz="2900" dirty="0" smtClean="0"/>
              <a:t>Связность обеспечивается двумя собеседниками</a:t>
            </a:r>
          </a:p>
          <a:p>
            <a:r>
              <a:rPr lang="ru-RU" sz="2900" dirty="0" smtClean="0"/>
              <a:t>Стимулируется не только внутренними, но и внешними мотивами (ситуациями, репликой собеседника)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142984"/>
            <a:ext cx="4179406" cy="5500726"/>
          </a:xfrm>
        </p:spPr>
        <p:txBody>
          <a:bodyPr>
            <a:normAutofit fontScale="55000" lnSpcReduction="20000"/>
          </a:bodyPr>
          <a:lstStyle/>
          <a:p>
            <a:r>
              <a:rPr lang="ru-RU" sz="2900" dirty="0" smtClean="0"/>
              <a:t>Это логически последовательное высказывание, протекающее относительно долго во времени и не рассчитанное на немедленную реакцию слушателей</a:t>
            </a:r>
          </a:p>
          <a:p>
            <a:r>
              <a:rPr lang="ru-RU" sz="2900" dirty="0" smtClean="0"/>
              <a:t>Выражается мысль одного человека, которая неизвестна слушателям</a:t>
            </a:r>
          </a:p>
          <a:p>
            <a:r>
              <a:rPr lang="ru-RU" sz="2900" dirty="0" smtClean="0"/>
              <a:t>Высказывание содержит более полную формулировку информации, оно более развернуто</a:t>
            </a:r>
          </a:p>
          <a:p>
            <a:r>
              <a:rPr lang="ru-RU" sz="2900" dirty="0" smtClean="0"/>
              <a:t>Характерна литературная лексика, развернутость высказывания, законченность логическая завершенность, синтаксическая </a:t>
            </a:r>
            <a:r>
              <a:rPr lang="ru-RU" sz="2900" dirty="0" err="1" smtClean="0"/>
              <a:t>оформленность</a:t>
            </a:r>
            <a:r>
              <a:rPr lang="ru-RU" sz="2900" dirty="0" smtClean="0"/>
              <a:t>.</a:t>
            </a:r>
          </a:p>
          <a:p>
            <a:r>
              <a:rPr lang="ru-RU" sz="2900" dirty="0" smtClean="0"/>
              <a:t>Необходима внутренняя подготовка, более длительное предварительное обдумывание</a:t>
            </a:r>
          </a:p>
          <a:p>
            <a:r>
              <a:rPr lang="ru-RU" sz="2900" dirty="0" smtClean="0"/>
              <a:t>Связность обеспечивается одним говорящим</a:t>
            </a:r>
          </a:p>
          <a:p>
            <a:r>
              <a:rPr lang="ru-RU" sz="2900" dirty="0" smtClean="0"/>
              <a:t>Стимулируется внутренними мотивами; содержание и языковые средства речи выбирает сам говорящий</a:t>
            </a:r>
          </a:p>
          <a:p>
            <a:endParaRPr lang="ru-RU" dirty="0"/>
          </a:p>
        </p:txBody>
      </p:sp>
    </p:spTree>
  </p:cSld>
  <p:clrMapOvr>
    <a:masterClrMapping/>
  </p:clrMapOvr>
  <p:transition>
    <p:zoom dir="in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214290"/>
            <a:ext cx="8143932" cy="6357982"/>
          </a:xfrm>
        </p:spPr>
        <p:txBody>
          <a:bodyPr>
            <a:noAutofit/>
          </a:bodyPr>
          <a:lstStyle/>
          <a:p>
            <a:r>
              <a:rPr lang="ru-RU" sz="1600" dirty="0" smtClean="0"/>
              <a:t>В настоящее время изучению проблемы речевого творчества дошкольников посвящается большое количество научно-исследовательских работ психологов и педагогов. Исследователи отмечают, что развитие в дошкольном периоде творческих способностей, постоянное совершенствование речевых навыков, овладение литературным языком являются необходимыми компонентами образованности и интеллигентности в дальнейшем, поэтому формирование связности речи, развитие умения содержательно и логично строить высказывание являются одной из главных задач речевого воспитания дошкольников. Это обусловлено прежде всего ее социальной значимостью и ролью в формировании личности. Именно в связной речи реализуется основная, коммуникативная, функция языка и речи. Только специальное речевое воспитание подводит ребенка к овладению связной речью, которая представляет собой развернутое высказывание, состоящее из многих или нескольких предложений, разделенных по функционально-смысловому типу на описание, повествование, рассуждение. Для развития связной речи ребенка необходимо применять различные дидактические игры, занятия, в том числе сказки.</a:t>
            </a:r>
          </a:p>
          <a:p>
            <a:r>
              <a:rPr lang="ru-RU" sz="1600" dirty="0" smtClean="0"/>
              <a:t>Дети черпают из сказок множество познаний: первые представления о времени и пространстве, о связи человека с природой, с предметным миром, сказки позволяют ребенку увидеть добро и зло.</a:t>
            </a:r>
          </a:p>
          <a:p>
            <a:r>
              <a:rPr lang="ru-RU" sz="1600" dirty="0" smtClean="0"/>
              <a:t>Но, к сожалению, сказки подаются дошкольникам недостаточно разнообразно, в основном - это чтение, рассказывание, в лучшем случае пересказ в лицах или драматизация, просмотр театральных спектаклей, мультфильмов, кинофильмов по мотивам знакомых сказок.</a:t>
            </a:r>
          </a:p>
          <a:p>
            <a:endParaRPr lang="ru-RU" sz="1600" dirty="0"/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14290"/>
            <a:ext cx="8501122" cy="5527066"/>
          </a:xfrm>
        </p:spPr>
        <p:txBody>
          <a:bodyPr>
            <a:noAutofit/>
          </a:bodyPr>
          <a:lstStyle/>
          <a:p>
            <a:r>
              <a:rPr lang="ru-RU" sz="1600" dirty="0" smtClean="0"/>
              <a:t>Актуальность данной проблемы определяется также уникальными возможностями дошкольников в речевом творчестве: слова и предложения не являются для них, по меткому выражению К.И.Чуковского “скроенными и сшитыми”, дети“создают” родной язык, проявляя при этом много творчества. Но, как известно, примерно к шести годам ребенок усваивает большинство языковых правил и неминуемо утрачивает “врожденные”способности к словесному творчеству. Приходит время творчества не столько словесного, сколько смыслового: дети придумывают не слова или выражения, а рассказы, истории и сказки. </a:t>
            </a:r>
          </a:p>
          <a:p>
            <a:r>
              <a:rPr lang="ru-RU" sz="1600" dirty="0" smtClean="0"/>
              <a:t>Использование склонности старших дошкольников к придумыванию различных сказок и историй составляет ресурс не только для развития речевой деятельности детей, но и имеет большое значение для умственного, нравственного, эстетического развития личности ребенка.</a:t>
            </a:r>
          </a:p>
          <a:p>
            <a:r>
              <a:rPr lang="ru-RU" sz="1600" dirty="0" smtClean="0"/>
              <a:t>Наиболее сложным в педагогической практике являются поиски содержания и средств построения работы по развитию связной речи.</a:t>
            </a:r>
          </a:p>
          <a:p>
            <a:r>
              <a:rPr lang="ru-RU" sz="1600" dirty="0" smtClean="0"/>
              <a:t>Находясь на границе соприкосновения педагогики, психологии и медицины, логопедия использует в своей практике, адаптируя к своим потребностям, наиболее эффективные, не традиционные для неё методы и приёмы смежных наук, помогающие оптимизировать работу учителя - логопеда.</a:t>
            </a:r>
          </a:p>
          <a:p>
            <a:r>
              <a:rPr lang="ru-RU" sz="1600" dirty="0" smtClean="0"/>
              <a:t>Инновационные технологии в логопедической практике – это лишь дополнение к общепринятым, проверенным временем технологиям (технология диагностики, технология </a:t>
            </a:r>
            <a:r>
              <a:rPr lang="ru-RU" sz="1600" dirty="0" err="1" smtClean="0"/>
              <a:t>звукопостановки</a:t>
            </a:r>
            <a:r>
              <a:rPr lang="ru-RU" sz="1600" dirty="0" smtClean="0"/>
              <a:t>, </a:t>
            </a:r>
            <a:r>
              <a:rPr lang="ru-RU" sz="1600" dirty="0" err="1" smtClean="0"/>
              <a:t>технология</a:t>
            </a:r>
            <a:r>
              <a:rPr lang="ru-RU" sz="1600" dirty="0" smtClean="0"/>
              <a:t> формирования речевого дыхания при различных нарушениях произносительной стороны речи и другие).</a:t>
            </a:r>
          </a:p>
          <a:p>
            <a:r>
              <a:rPr lang="ru-RU" sz="1600" dirty="0" smtClean="0"/>
              <a:t>Хочется подробнее остановиться на приёме </a:t>
            </a:r>
            <a:r>
              <a:rPr lang="ru-RU" sz="1600" dirty="0" err="1" smtClean="0"/>
              <a:t>сказкотерапия</a:t>
            </a:r>
            <a:r>
              <a:rPr lang="ru-RU" sz="1600" dirty="0" smtClean="0"/>
              <a:t> в логопедической практике</a:t>
            </a:r>
            <a:endParaRPr lang="ru-RU" sz="1600" dirty="0"/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118</TotalTime>
  <Words>1776</Words>
  <Application>Microsoft Office PowerPoint</Application>
  <PresentationFormat>Экран (4:3)</PresentationFormat>
  <Paragraphs>92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Изящная</vt:lpstr>
      <vt:lpstr>Формирование Связной речи дошкольников через сказку с использованием ИКТ</vt:lpstr>
      <vt:lpstr>«Сказки могут помочь воспитать ум,  дать ключи для того, чтобы войти в действительность  новыми путями, может помочь ребёнку узнать мир  и одарить его воображение».      Д. Родари. </vt:lpstr>
      <vt:lpstr>Связная речь – смысловое развернутое высказывание (ряд логически сочетающихся предложений), обеспечивающее общение и взаимопонимание людей.   </vt:lpstr>
      <vt:lpstr>Связная речь, по мнению Н. П. Ерастова, характеризуется наличием четырех основных групп связей: </vt:lpstr>
      <vt:lpstr>Речь считается связной, если для нее характерны: </vt:lpstr>
      <vt:lpstr>Слайд 6</vt:lpstr>
      <vt:lpstr> Различия диалога и монолога  Диалог    Монолог </vt:lpstr>
      <vt:lpstr>Слайд 8</vt:lpstr>
      <vt:lpstr>Слайд 9</vt:lpstr>
      <vt:lpstr>Само слово СКАЗКА – это устное, художественное произведение, преимущественно прозаического, волшебного, авантюрного или бытового характера, с установкой на вымысел</vt:lpstr>
      <vt:lpstr>Основной принцип сказкотерапии – это целостное развитие личности, забота о душе (в переводе с греческого – забота о душе и есть терапия). </vt:lpstr>
      <vt:lpstr>Сказка несёт в себе ряд функций: </vt:lpstr>
      <vt:lpstr>ЭТАПЫ РАБОТЫ С ДОШКОЛЬНИКАМИ ПО СКАЗКОТЕРАПИИ </vt:lpstr>
      <vt:lpstr>Многообразие методов и приемов работы со сказкой позволяет выделить следующие:</vt:lpstr>
      <vt:lpstr>Слайд 15</vt:lpstr>
      <vt:lpstr>Слайд 16</vt:lpstr>
      <vt:lpstr>Слайд 17</vt:lpstr>
      <vt:lpstr>Спасибо за внимание!!!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Связной речи дошкольников через сказку с использованием ИКТ</dc:title>
  <dc:creator>Белочка</dc:creator>
  <cp:lastModifiedBy>Белочка</cp:lastModifiedBy>
  <cp:revision>4</cp:revision>
  <dcterms:created xsi:type="dcterms:W3CDTF">2013-12-13T07:17:59Z</dcterms:created>
  <dcterms:modified xsi:type="dcterms:W3CDTF">2013-12-17T10:23:47Z</dcterms:modified>
</cp:coreProperties>
</file>