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56" r:id="rId4"/>
    <p:sldId id="266" r:id="rId5"/>
    <p:sldId id="259" r:id="rId6"/>
    <p:sldId id="263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244-4FF4-4DCC-BBE5-6B195207F642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B9A7-8ED6-48B6-8E93-4D5298ADC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244-4FF4-4DCC-BBE5-6B195207F642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B9A7-8ED6-48B6-8E93-4D5298ADC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244-4FF4-4DCC-BBE5-6B195207F642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B9A7-8ED6-48B6-8E93-4D5298ADC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244-4FF4-4DCC-BBE5-6B195207F642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B9A7-8ED6-48B6-8E93-4D5298ADC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244-4FF4-4DCC-BBE5-6B195207F642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B9A7-8ED6-48B6-8E93-4D5298ADC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244-4FF4-4DCC-BBE5-6B195207F642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B9A7-8ED6-48B6-8E93-4D5298ADC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244-4FF4-4DCC-BBE5-6B195207F642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B9A7-8ED6-48B6-8E93-4D5298ADC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244-4FF4-4DCC-BBE5-6B195207F642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B9A7-8ED6-48B6-8E93-4D5298ADC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244-4FF4-4DCC-BBE5-6B195207F642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B9A7-8ED6-48B6-8E93-4D5298ADC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244-4FF4-4DCC-BBE5-6B195207F642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B9A7-8ED6-48B6-8E93-4D5298ADC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1244-4FF4-4DCC-BBE5-6B195207F642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B9A7-8ED6-48B6-8E93-4D5298ADC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81244-4FF4-4DCC-BBE5-6B195207F642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4B9A7-8ED6-48B6-8E93-4D5298ADC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357166"/>
          <a:ext cx="5572164" cy="3593465"/>
        </p:xfrm>
        <a:graphic>
          <a:graphicData uri="http://schemas.openxmlformats.org/drawingml/2006/table">
            <a:tbl>
              <a:tblPr/>
              <a:tblGrid>
                <a:gridCol w="5572164"/>
              </a:tblGrid>
              <a:tr h="3593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</a:rPr>
                        <a:t>Безударные гласные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</a:rPr>
                        <a:t>в корне слова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23847" y="2087261"/>
            <a:ext cx="833443" cy="84167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auto">
          <a:xfrm>
            <a:off x="428596" y="1785926"/>
            <a:ext cx="1000132" cy="30133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4357686" y="1785926"/>
            <a:ext cx="1263903" cy="33473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4572000" y="2071678"/>
            <a:ext cx="824285" cy="892626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2214546" y="1285860"/>
            <a:ext cx="1643074" cy="242889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однокорен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ное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слово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слова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400" b="0" i="0" u="none" strike="noStrike" kern="1200" cap="none" spc="0" normalizeH="0" baseline="0" noProof="0" dirty="0" smtClean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1857356" y="2071678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786182" y="2714620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857356" y="2714620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857620" y="2071678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Группа 26"/>
          <p:cNvGrpSpPr/>
          <p:nvPr/>
        </p:nvGrpSpPr>
        <p:grpSpPr>
          <a:xfrm>
            <a:off x="5072066" y="1285860"/>
            <a:ext cx="214338" cy="314324"/>
            <a:chOff x="8001000" y="1557326"/>
            <a:chExt cx="457200" cy="685800"/>
          </a:xfrm>
        </p:grpSpPr>
        <p:sp>
          <p:nvSpPr>
            <p:cNvPr id="28" name="Line 8"/>
            <p:cNvSpPr>
              <a:spLocks noChangeShapeType="1"/>
            </p:cNvSpPr>
            <p:nvPr/>
          </p:nvSpPr>
          <p:spPr bwMode="auto">
            <a:xfrm flipV="1">
              <a:off x="8001000" y="1557326"/>
              <a:ext cx="45720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9" name="Line 9"/>
            <p:cNvSpPr>
              <a:spLocks noChangeShapeType="1"/>
            </p:cNvSpPr>
            <p:nvPr/>
          </p:nvSpPr>
          <p:spPr bwMode="auto">
            <a:xfrm flipV="1">
              <a:off x="8001000" y="1633526"/>
              <a:ext cx="2286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0" name="Line 10"/>
            <p:cNvSpPr>
              <a:spLocks noChangeShapeType="1"/>
            </p:cNvSpPr>
            <p:nvPr/>
          </p:nvSpPr>
          <p:spPr bwMode="auto">
            <a:xfrm flipV="1">
              <a:off x="8229600" y="1557326"/>
              <a:ext cx="228600" cy="76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357166"/>
          <a:ext cx="5572164" cy="3593465"/>
        </p:xfrm>
        <a:graphic>
          <a:graphicData uri="http://schemas.openxmlformats.org/drawingml/2006/table">
            <a:tbl>
              <a:tblPr/>
              <a:tblGrid>
                <a:gridCol w="5572164"/>
              </a:tblGrid>
              <a:tr h="3593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</a:rPr>
                        <a:t>Парные согласные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</a:rPr>
                        <a:t>в корне слова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23847" y="2087261"/>
            <a:ext cx="833443" cy="84167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auto">
          <a:xfrm>
            <a:off x="428596" y="1785926"/>
            <a:ext cx="1000132" cy="30133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3500430" y="1785926"/>
            <a:ext cx="1263903" cy="33473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3714744" y="2071678"/>
            <a:ext cx="824285" cy="89262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1785918" y="1285860"/>
            <a:ext cx="1643074" cy="242889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однокорен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ное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слово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слова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400" b="0" i="0" u="none" strike="noStrike" kern="1200" cap="none" spc="0" normalizeH="0" baseline="0" noProof="0" dirty="0" smtClean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1500166" y="214311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143240" y="2714620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500166" y="2643182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214678" y="2071678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4714876" y="2071678"/>
            <a:ext cx="824285" cy="892626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3214686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-Н-</a:t>
            </a:r>
            <a:endParaRPr lang="ru-RU" sz="48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4822033" y="3178967"/>
            <a:ext cx="285752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V="1">
            <a:off x="5036347" y="3178967"/>
            <a:ext cx="285752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757416"/>
              </p:ext>
            </p:extLst>
          </p:nvPr>
        </p:nvGraphicFramePr>
        <p:xfrm>
          <a:off x="323529" y="188640"/>
          <a:ext cx="5472608" cy="3574753"/>
        </p:xfrm>
        <a:graphic>
          <a:graphicData uri="http://schemas.openxmlformats.org/drawingml/2006/table">
            <a:tbl>
              <a:tblPr/>
              <a:tblGrid>
                <a:gridCol w="1824203"/>
                <a:gridCol w="1693902"/>
                <a:gridCol w="1954503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Падежи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Вопросы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Предлоги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Именительный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кто? что?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Родительный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(нет)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кого? чего?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без, до, от, из, около, возле, подле, у, 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Дательный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(дал)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кому? чему?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к, по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Винительный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(вижу)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кого? что?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на, за, под, перед, в, про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Творительный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(доволен)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кем? чем?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за, над, под, перед, между, 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Предложный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(думаю)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 ком? о чём?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о, об, на, в, при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158554"/>
              </p:ext>
            </p:extLst>
          </p:nvPr>
        </p:nvGraphicFramePr>
        <p:xfrm>
          <a:off x="285720" y="357166"/>
          <a:ext cx="5438408" cy="3593465"/>
        </p:xfrm>
        <a:graphic>
          <a:graphicData uri="http://schemas.openxmlformats.org/drawingml/2006/table">
            <a:tbl>
              <a:tblPr/>
              <a:tblGrid>
                <a:gridCol w="5438408"/>
              </a:tblGrid>
              <a:tr h="3593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</a:rPr>
                        <a:t>Части речи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597337" y="908720"/>
            <a:ext cx="1643074" cy="9910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400" b="0" i="0" u="none" strike="noStrike" kern="1200" cap="none" spc="0" normalizeH="0" baseline="0" noProof="0" dirty="0" smtClean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7784" y="903400"/>
            <a:ext cx="2462495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990033"/>
                </a:solidFill>
              </a:rPr>
              <a:t>самостоятельные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990033"/>
                </a:solidFill>
              </a:rPr>
              <a:t>(сущ., прил., гл.)</a:t>
            </a:r>
            <a:endParaRPr lang="en-US" b="1" dirty="0">
              <a:solidFill>
                <a:srgbClr val="99003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83779" y="918378"/>
            <a:ext cx="2246471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990033"/>
                </a:solidFill>
              </a:rPr>
              <a:t>служебные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990033"/>
                </a:solidFill>
              </a:rPr>
              <a:t>(предлоги, союзы)</a:t>
            </a:r>
            <a:endParaRPr lang="en-US" b="1" dirty="0">
              <a:solidFill>
                <a:srgbClr val="99003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2922" y="1772816"/>
            <a:ext cx="523471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Имя существительное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часть речи, которая обозначает предмет и отвечает на вопросы: кто? что?</a:t>
            </a:r>
          </a:p>
          <a:p>
            <a:pPr algn="just">
              <a:spcBef>
                <a:spcPts val="1200"/>
              </a:spcBef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Имя прилагательное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часть речи, которая обозначает признак предмета и отвечает на вопросы: какой? какая? какое? какие?</a:t>
            </a:r>
          </a:p>
          <a:p>
            <a:pPr algn="just">
              <a:spcBef>
                <a:spcPts val="1200"/>
              </a:spcBef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речи, которая обозначает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и отвечает на вопросы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что делать? что сделать?</a:t>
            </a:r>
          </a:p>
          <a:p>
            <a:pPr algn="just"/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2051720" y="764704"/>
            <a:ext cx="288032" cy="138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707904" y="732285"/>
            <a:ext cx="288032" cy="153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591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357166"/>
          <a:ext cx="5572164" cy="3593465"/>
        </p:xfrm>
        <a:graphic>
          <a:graphicData uri="http://schemas.openxmlformats.org/drawingml/2006/table">
            <a:tbl>
              <a:tblPr/>
              <a:tblGrid>
                <a:gridCol w="5572164"/>
              </a:tblGrid>
              <a:tr h="3593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8662" y="428604"/>
            <a:ext cx="17859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b="1" dirty="0" smtClean="0"/>
              <a:t>ЖИ</a:t>
            </a:r>
          </a:p>
          <a:p>
            <a:r>
              <a:rPr lang="ru-RU" sz="2000" b="1" dirty="0" smtClean="0"/>
              <a:t>	И</a:t>
            </a:r>
          </a:p>
          <a:p>
            <a:r>
              <a:rPr lang="ru-RU" sz="2000" b="1" dirty="0" smtClean="0"/>
              <a:t>ШИ</a:t>
            </a:r>
          </a:p>
          <a:p>
            <a:pPr>
              <a:spcBef>
                <a:spcPts val="2400"/>
              </a:spcBef>
            </a:pPr>
            <a:r>
              <a:rPr lang="ru-RU" sz="2000" b="1" dirty="0" smtClean="0"/>
              <a:t>ЧА</a:t>
            </a:r>
          </a:p>
          <a:p>
            <a:r>
              <a:rPr lang="ru-RU" sz="2000" b="1" dirty="0" smtClean="0"/>
              <a:t>	А</a:t>
            </a:r>
          </a:p>
          <a:p>
            <a:r>
              <a:rPr lang="ru-RU" sz="2000" b="1" dirty="0" smtClean="0"/>
              <a:t>ЩА</a:t>
            </a:r>
          </a:p>
          <a:p>
            <a:pPr>
              <a:spcBef>
                <a:spcPts val="2400"/>
              </a:spcBef>
            </a:pPr>
            <a:r>
              <a:rPr lang="ru-RU" sz="2000" b="1" dirty="0" smtClean="0"/>
              <a:t>ЧУ</a:t>
            </a:r>
          </a:p>
          <a:p>
            <a:r>
              <a:rPr lang="ru-RU" sz="2000" b="1" dirty="0" smtClean="0"/>
              <a:t>	У</a:t>
            </a:r>
          </a:p>
          <a:p>
            <a:r>
              <a:rPr lang="ru-RU" sz="2000" b="1" dirty="0" smtClean="0"/>
              <a:t>ЩУ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43306" y="642918"/>
            <a:ext cx="7858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b="1" dirty="0" smtClean="0"/>
              <a:t>ЧК</a:t>
            </a:r>
          </a:p>
          <a:p>
            <a:pPr>
              <a:lnSpc>
                <a:spcPct val="200000"/>
              </a:lnSpc>
            </a:pPr>
            <a:r>
              <a:rPr lang="ru-RU" b="1" dirty="0" smtClean="0"/>
              <a:t>ЧН</a:t>
            </a:r>
          </a:p>
          <a:p>
            <a:pPr>
              <a:lnSpc>
                <a:spcPct val="200000"/>
              </a:lnSpc>
            </a:pPr>
            <a:r>
              <a:rPr lang="ru-RU" b="1" dirty="0" smtClean="0"/>
              <a:t>НЧ</a:t>
            </a:r>
          </a:p>
          <a:p>
            <a:pPr>
              <a:lnSpc>
                <a:spcPct val="200000"/>
              </a:lnSpc>
            </a:pPr>
            <a:r>
              <a:rPr lang="ru-RU" b="1" dirty="0" smtClean="0"/>
              <a:t>ЩН</a:t>
            </a:r>
          </a:p>
          <a:p>
            <a:pPr>
              <a:lnSpc>
                <a:spcPct val="200000"/>
              </a:lnSpc>
            </a:pPr>
            <a:r>
              <a:rPr lang="ru-RU" b="1" dirty="0" smtClean="0"/>
              <a:t>НЩ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571612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Ь</a:t>
            </a:r>
            <a:endParaRPr lang="ru-RU" sz="5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500166" y="642918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1500166" y="107154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Группа 40"/>
          <p:cNvGrpSpPr/>
          <p:nvPr/>
        </p:nvGrpSpPr>
        <p:grpSpPr>
          <a:xfrm>
            <a:off x="4572000" y="1500174"/>
            <a:ext cx="571504" cy="1143008"/>
            <a:chOff x="4572000" y="1500174"/>
            <a:chExt cx="571504" cy="1143008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4321967" y="1821645"/>
              <a:ext cx="1143008" cy="5000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4250529" y="1821645"/>
              <a:ext cx="1143008" cy="5000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Горизонтальный свиток 20"/>
          <p:cNvSpPr/>
          <p:nvPr/>
        </p:nvSpPr>
        <p:spPr>
          <a:xfrm>
            <a:off x="571472" y="357166"/>
            <a:ext cx="1714512" cy="1214446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Горизонтальный свиток 21"/>
          <p:cNvSpPr/>
          <p:nvPr/>
        </p:nvSpPr>
        <p:spPr>
          <a:xfrm>
            <a:off x="571472" y="1571612"/>
            <a:ext cx="1714512" cy="1214446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Горизонтальный свиток 22"/>
          <p:cNvSpPr/>
          <p:nvPr/>
        </p:nvSpPr>
        <p:spPr>
          <a:xfrm>
            <a:off x="571472" y="2714620"/>
            <a:ext cx="1714512" cy="1214446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1428728" y="1857364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428728" y="3071810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1500166" y="3500438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1500166" y="2214554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Вертикальный свиток 32"/>
          <p:cNvSpPr/>
          <p:nvPr/>
        </p:nvSpPr>
        <p:spPr>
          <a:xfrm>
            <a:off x="3143240" y="500042"/>
            <a:ext cx="2571768" cy="3286148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090928_tab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57166"/>
            <a:ext cx="5643602" cy="3571900"/>
          </a:xfrm>
          <a:prstGeom prst="rect">
            <a:avLst/>
          </a:prstGeom>
          <a:ln w="158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207</Words>
  <Application>Microsoft Office PowerPoint</Application>
  <PresentationFormat>Экран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Глухие и звонкие  согласные в корне</dc:title>
  <dc:creator>Computer</dc:creator>
  <cp:lastModifiedBy>user</cp:lastModifiedBy>
  <cp:revision>14</cp:revision>
  <cp:lastPrinted>2013-10-11T11:32:12Z</cp:lastPrinted>
  <dcterms:created xsi:type="dcterms:W3CDTF">2011-02-22T12:54:05Z</dcterms:created>
  <dcterms:modified xsi:type="dcterms:W3CDTF">2013-10-11T11:37:36Z</dcterms:modified>
</cp:coreProperties>
</file>