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2.xml" ContentType="application/vnd.openxmlformats-officedocument.presentationml.notesSlide+xml"/>
  <Override PartName="/ppt/vbaProject.bin" ContentType="application/vnd.ms-office.vbaPro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5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FFFFFF"/>
    <a:srgbClr val="CCFFCC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7" autoAdjust="0"/>
    <p:restoredTop sz="94660"/>
  </p:normalViewPr>
  <p:slideViewPr>
    <p:cSldViewPr>
      <p:cViewPr varScale="1">
        <p:scale>
          <a:sx n="65" d="100"/>
          <a:sy n="65" d="100"/>
        </p:scale>
        <p:origin x="-14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06/relationships/vbaProject" Target="vbaProject.bin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DD22A-0AA9-4CF5-9010-F4F19F86E8A8}" type="datetimeFigureOut">
              <a:rPr lang="ru-RU" smtClean="0"/>
              <a:t>28.08.2015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8681-29FD-449C-94B3-EDED9152E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77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Версия от 08.10.2011 г. Последнюю версию конструктора смотрите на сайте «Тестирование в </a:t>
            </a:r>
            <a:r>
              <a:rPr lang="en-US" dirty="0" smtClean="0"/>
              <a:t>MS PowerPoint</a:t>
            </a:r>
            <a:r>
              <a:rPr lang="ru-RU" dirty="0" smtClean="0"/>
              <a:t>» http://www.rosinka.vrn.ru/pp/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742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 конструкторе использована идея перемещения объектов в режиме просмотра демонстрации, предложенная Гансом </a:t>
            </a:r>
            <a:r>
              <a:rPr lang="ru-RU" dirty="0" err="1" smtClean="0"/>
              <a:t>Хофманом</a:t>
            </a:r>
            <a:r>
              <a:rPr lang="ru-RU" dirty="0" smtClean="0"/>
              <a:t> (</a:t>
            </a:r>
            <a:r>
              <a:rPr lang="ru-RU" dirty="0" err="1" smtClean="0"/>
              <a:t>Hans</a:t>
            </a:r>
            <a:r>
              <a:rPr lang="ru-RU" dirty="0" smtClean="0"/>
              <a:t> </a:t>
            </a:r>
            <a:r>
              <a:rPr lang="ru-RU" dirty="0" err="1" smtClean="0"/>
              <a:t>Werner</a:t>
            </a:r>
            <a:r>
              <a:rPr lang="ru-RU" dirty="0" smtClean="0"/>
              <a:t> </a:t>
            </a:r>
            <a:r>
              <a:rPr lang="ru-RU" dirty="0" err="1" smtClean="0"/>
              <a:t>Hofmann</a:t>
            </a:r>
            <a:r>
              <a:rPr lang="ru-RU" dirty="0" smtClean="0"/>
              <a:t> </a:t>
            </a:r>
            <a:r>
              <a:rPr lang="en-US" dirty="0" smtClean="0"/>
              <a:t>hw@lemitec.de</a:t>
            </a:r>
            <a:r>
              <a:rPr lang="ru-RU" smtClean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44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11560" y="3212976"/>
            <a:ext cx="6400800" cy="648072"/>
          </a:xfrm>
        </p:spPr>
        <p:txBody>
          <a:bodyPr/>
          <a:lstStyle>
            <a:lvl1pPr marL="342900" indent="-342900" algn="ctr">
              <a:spcBef>
                <a:spcPct val="20000"/>
              </a:spcBef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по предмету, теме</a:t>
            </a:r>
            <a:endParaRPr lang="ru-RU" sz="3200" dirty="0">
              <a:latin typeface="Arial" charset="0"/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t>28.08.2015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дание и отве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276672" y="198120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1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t>28.08.2015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Содержимое 2"/>
          <p:cNvSpPr>
            <a:spLocks noGrp="1"/>
          </p:cNvSpPr>
          <p:nvPr>
            <p:ph idx="13" hasCustomPrompt="1"/>
          </p:nvPr>
        </p:nvSpPr>
        <p:spPr>
          <a:xfrm>
            <a:off x="1276672" y="2615164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2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4" hasCustomPrompt="1"/>
          </p:nvPr>
        </p:nvSpPr>
        <p:spPr>
          <a:xfrm>
            <a:off x="1276672" y="3249128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3</a:t>
            </a:r>
          </a:p>
        </p:txBody>
      </p:sp>
      <p:sp>
        <p:nvSpPr>
          <p:cNvPr id="9" name="Содержимое 2"/>
          <p:cNvSpPr>
            <a:spLocks noGrp="1"/>
          </p:cNvSpPr>
          <p:nvPr>
            <p:ph idx="15" hasCustomPrompt="1"/>
          </p:nvPr>
        </p:nvSpPr>
        <p:spPr>
          <a:xfrm>
            <a:off x="1276672" y="3883092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4</a:t>
            </a:r>
          </a:p>
        </p:txBody>
      </p:sp>
      <p:sp>
        <p:nvSpPr>
          <p:cNvPr id="10" name="Содержимое 2"/>
          <p:cNvSpPr>
            <a:spLocks noGrp="1"/>
          </p:cNvSpPr>
          <p:nvPr>
            <p:ph idx="16" hasCustomPrompt="1"/>
          </p:nvPr>
        </p:nvSpPr>
        <p:spPr>
          <a:xfrm>
            <a:off x="1276672" y="4517056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5</a:t>
            </a:r>
          </a:p>
        </p:txBody>
      </p:sp>
      <p:sp>
        <p:nvSpPr>
          <p:cNvPr id="11" name="Содержимое 2"/>
          <p:cNvSpPr>
            <a:spLocks noGrp="1"/>
          </p:cNvSpPr>
          <p:nvPr>
            <p:ph idx="17" hasCustomPrompt="1"/>
          </p:nvPr>
        </p:nvSpPr>
        <p:spPr>
          <a:xfrm>
            <a:off x="1276672" y="515102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еремещаемые объе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t>28.08.2015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580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вод отве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t>28.08.2015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1"/>
            <a:ext cx="7704856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04856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003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нформацион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t>28.08.2015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66800" y="304800"/>
            <a:ext cx="7543800" cy="1431925"/>
          </a:xfrm>
        </p:spPr>
        <p:txBody>
          <a:bodyPr anchor="t"/>
          <a:lstStyle>
            <a:lvl1pPr>
              <a:defRPr b="0"/>
            </a:lvl1pPr>
          </a:lstStyle>
          <a:p>
            <a:r>
              <a:rPr lang="ru-RU" dirty="0" smtClean="0"/>
              <a:t>Текст заголовка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0"/>
            <a:ext cx="7643192" cy="39604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9811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t>28.08.2015</a:t>
            </a:fld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7168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8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7168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0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69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0131662-8875-4E84-BC6B-F057167AD8AA}" type="datetimeFigureOut">
              <a:rPr lang="ru-RU" smtClean="0"/>
              <a:t>28.08.2015</a:t>
            </a:fld>
            <a:endParaRPr lang="ru-RU"/>
          </a:p>
        </p:txBody>
      </p:sp>
      <p:sp>
        <p:nvSpPr>
          <p:cNvPr id="7169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169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control" Target="../activeX/activeX1.xml"/><Relationship Id="rId7" Type="http://schemas.openxmlformats.org/officeDocument/2006/relationships/image" Target="../media/image3.png"/><Relationship Id="rId12" Type="http://schemas.openxmlformats.org/officeDocument/2006/relationships/image" Target="../media/image6.w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eg"/><Relationship Id="rId11" Type="http://schemas.openxmlformats.org/officeDocument/2006/relationships/image" Target="../media/image5.png"/><Relationship Id="rId5" Type="http://schemas.openxmlformats.org/officeDocument/2006/relationships/notesSlide" Target="../notesSlides/notesSlide1.xml"/><Relationship Id="rId10" Type="http://schemas.microsoft.com/office/2007/relationships/hdphoto" Target="../media/hdphoto2.wdp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Fi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312"/>
            <a:ext cx="9144000" cy="620713"/>
          </a:xfrm>
          <a:prstGeom prst="rect">
            <a:avLst/>
          </a:prstGeom>
          <a:solidFill>
            <a:srgbClr val="CCFF66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Tx_min"/>
          <p:cNvSpPr txBox="1">
            <a:spLocks noChangeArrowheads="1"/>
          </p:cNvSpPr>
          <p:nvPr/>
        </p:nvSpPr>
        <p:spPr bwMode="auto">
          <a:xfrm>
            <a:off x="8629650" y="6441306"/>
            <a:ext cx="4318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dirty="0">
                <a:latin typeface="Arial" charset="0"/>
              </a:rPr>
              <a:t>мин</a:t>
            </a:r>
            <a:r>
              <a:rPr lang="ru-RU" sz="1400" dirty="0">
                <a:solidFill>
                  <a:schemeClr val="tx2"/>
                </a:solidFill>
                <a:latin typeface="Arial" charset="0"/>
              </a:rPr>
              <a:t>.</a:t>
            </a:r>
          </a:p>
        </p:txBody>
      </p:sp>
      <p:sp>
        <p:nvSpPr>
          <p:cNvPr id="4" name="Out_Tim"/>
          <p:cNvSpPr txBox="1">
            <a:spLocks noChangeArrowheads="1"/>
          </p:cNvSpPr>
          <p:nvPr/>
        </p:nvSpPr>
        <p:spPr bwMode="auto">
          <a:xfrm>
            <a:off x="8053388" y="6385743"/>
            <a:ext cx="503237" cy="323850"/>
          </a:xfrm>
          <a:prstGeom prst="rect">
            <a:avLst/>
          </a:prstGeom>
          <a:solidFill>
            <a:srgbClr val="CCFF66"/>
          </a:solidFill>
          <a:ln w="38100" cmpd="dbl">
            <a:solidFill>
              <a:srgbClr val="92D050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chemeClr val="hlink"/>
                </a:solidFill>
                <a:latin typeface="Arial" charset="0"/>
              </a:rPr>
              <a:t>20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5" name="Tx_Tim"/>
          <p:cNvSpPr txBox="1">
            <a:spLocks noChangeArrowheads="1"/>
          </p:cNvSpPr>
          <p:nvPr/>
        </p:nvSpPr>
        <p:spPr bwMode="auto">
          <a:xfrm>
            <a:off x="6227763" y="6441306"/>
            <a:ext cx="172878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latin typeface="Arial" charset="0"/>
              </a:rPr>
              <a:t>Время тестирования</a:t>
            </a:r>
          </a:p>
        </p:txBody>
      </p:sp>
      <p:sp>
        <p:nvSpPr>
          <p:cNvPr id="6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378600"/>
            <a:ext cx="2159000" cy="338137"/>
          </a:xfrm>
          <a:prstGeom prst="actionButtonBlank">
            <a:avLst/>
          </a:prstGeom>
          <a:solidFill>
            <a:srgbClr val="CCFF66"/>
          </a:solidFill>
          <a:ln w="3175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  <p:sp>
        <p:nvSpPr>
          <p:cNvPr id="7" name="Out_Zd"/>
          <p:cNvSpPr txBox="1">
            <a:spLocks noChangeArrowheads="1"/>
          </p:cNvSpPr>
          <p:nvPr/>
        </p:nvSpPr>
        <p:spPr bwMode="auto">
          <a:xfrm>
            <a:off x="1835150" y="6385743"/>
            <a:ext cx="503238" cy="323850"/>
          </a:xfrm>
          <a:prstGeom prst="rect">
            <a:avLst/>
          </a:prstGeom>
          <a:solidFill>
            <a:srgbClr val="CCFF66"/>
          </a:solidFill>
          <a:ln w="38100" cmpd="dbl">
            <a:solidFill>
              <a:srgbClr val="92D050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17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8" name="Tx_Zd"/>
          <p:cNvSpPr txBox="1">
            <a:spLocks noChangeArrowheads="1"/>
          </p:cNvSpPr>
          <p:nvPr/>
        </p:nvSpPr>
        <p:spPr bwMode="auto">
          <a:xfrm>
            <a:off x="539750" y="6441306"/>
            <a:ext cx="122396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latin typeface="Arial" charset="0"/>
              </a:rPr>
              <a:t>Всего заданий</a:t>
            </a:r>
          </a:p>
        </p:txBody>
      </p:sp>
      <p:sp>
        <p:nvSpPr>
          <p:cNvPr id="9" name="Text FI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dirty="0">
                <a:latin typeface="Arial" charset="0"/>
              </a:rPr>
              <a:t>Введите фамилию и имя</a:t>
            </a:r>
          </a:p>
        </p:txBody>
      </p:sp>
      <p:grpSp>
        <p:nvGrpSpPr>
          <p:cNvPr id="10" name="Logo"/>
          <p:cNvGrpSpPr>
            <a:grpSpLocks/>
          </p:cNvGrpSpPr>
          <p:nvPr/>
        </p:nvGrpSpPr>
        <p:grpSpPr bwMode="auto">
          <a:xfrm>
            <a:off x="227013" y="908050"/>
            <a:ext cx="463550" cy="369888"/>
            <a:chOff x="143" y="794"/>
            <a:chExt cx="292" cy="233"/>
          </a:xfrm>
        </p:grpSpPr>
        <p:grpSp>
          <p:nvGrpSpPr>
            <p:cNvPr id="11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21" name="Frfm 14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fm 1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fm 1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fm 11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fm 10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fm 9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fm 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14" name="Frfm 7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fm 6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fm 5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fm 4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fm 3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fm 2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fm 1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" name="Rect1">
              <a:hlinkClick r:id="" action="ppaction://macro?name=AddCmdBar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" name="Headline"/>
          <p:cNvSpPr/>
          <p:nvPr/>
        </p:nvSpPr>
        <p:spPr>
          <a:xfrm>
            <a:off x="3300413" y="1772816"/>
            <a:ext cx="2497800" cy="1323439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8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Тест</a:t>
            </a:r>
            <a:endParaRPr lang="ru-RU" sz="80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9" name="Подзаголовок 2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89" name="Picture 65" descr="C:\Users\алексей\Desktop\тест комаровского\1261025981_green-34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3731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pic>
      <p:sp>
        <p:nvSpPr>
          <p:cNvPr id="30" name="TextBox 29"/>
          <p:cNvSpPr txBox="1"/>
          <p:nvPr/>
        </p:nvSpPr>
        <p:spPr>
          <a:xfrm>
            <a:off x="903704" y="1412776"/>
            <a:ext cx="594906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Итоговый тест </a:t>
            </a:r>
          </a:p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по окружающему миру</a:t>
            </a:r>
          </a:p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 класс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83141" y="4721251"/>
            <a:ext cx="55378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Шипилова В.В., учитель начальных </a:t>
            </a:r>
            <a:r>
              <a:rPr lang="ru-RU" sz="2000" b="1" i="1" dirty="0" smtClean="0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классов                                                  </a:t>
            </a:r>
            <a:r>
              <a:rPr lang="ru-RU" sz="2000" b="1" i="1" dirty="0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ГБОУ СОШ </a:t>
            </a:r>
            <a:r>
              <a:rPr lang="ru-RU" sz="2000" b="1" i="1" dirty="0" err="1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с.Новокуровка</a:t>
            </a:r>
            <a:r>
              <a:rPr lang="ru-RU" sz="2000" b="1" i="1" dirty="0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r>
              <a:rPr lang="ru-RU" sz="2000" b="1" i="1" dirty="0" err="1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Хворостянский</a:t>
            </a:r>
            <a:r>
              <a:rPr lang="ru-RU" sz="2000" b="1" i="1" dirty="0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район              </a:t>
            </a:r>
          </a:p>
          <a:p>
            <a:r>
              <a:rPr lang="ru-RU" sz="2000" b="1" i="1" dirty="0" smtClean="0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Самарская </a:t>
            </a:r>
            <a:r>
              <a:rPr lang="ru-RU" sz="2000" b="1" i="1" dirty="0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область </a:t>
            </a:r>
            <a:endParaRPr lang="ru-RU" sz="2000" dirty="0">
              <a:solidFill>
                <a:schemeClr val="accent5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878236" y="60212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2" name="Text FI"/>
          <p:cNvSpPr txBox="1">
            <a:spLocks noChangeArrowheads="1"/>
          </p:cNvSpPr>
          <p:nvPr/>
        </p:nvSpPr>
        <p:spPr bwMode="auto">
          <a:xfrm>
            <a:off x="3452813" y="5308600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dirty="0">
                <a:latin typeface="Arial" charset="0"/>
              </a:rPr>
              <a:t>Введите фамилию и имя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0" y="-1"/>
            <a:ext cx="9143999" cy="6858025"/>
          </a:xfrm>
          <a:prstGeom prst="rect">
            <a:avLst/>
          </a:prstGeom>
          <a:noFill/>
          <a:ln w="190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90" name="Picture 66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2778" b="94444" l="10000" r="90000">
                        <a14:backgroundMark x1="39630" y1="90278" x2="39630" y2="902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3763" y="2257440"/>
            <a:ext cx="2824151" cy="3765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1" name="Picture 67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3333" b="90000" l="10000" r="90000">
                        <a14:backgroundMark x1="81481" y1="83333" x2="81481" y2="83333"/>
                        <a14:backgroundMark x1="81481" y1="77778" x2="81481" y2="77778"/>
                        <a14:backgroundMark x1="81481" y1="74167" x2="81481" y2="74167"/>
                        <a14:backgroundMark x1="78519" y1="70833" x2="67778" y2="76111"/>
                        <a14:backgroundMark x1="75185" y1="83889" x2="75185" y2="83889"/>
                        <a14:backgroundMark x1="79259" y1="77778" x2="79259" y2="77778"/>
                        <a14:backgroundMark x1="67778" y1="68333" x2="67778" y2="68333"/>
                        <a14:backgroundMark x1="22963" y1="73056" x2="22963" y2="73056"/>
                        <a14:backgroundMark x1="15185" y1="73056" x2="17407" y2="83333"/>
                        <a14:backgroundMark x1="18889" y1="77778" x2="30370" y2="73056"/>
                        <a14:backgroundMark x1="18889" y1="68333" x2="18889" y2="68333"/>
                        <a14:backgroundMark x1="13333" y1="67778" x2="13333" y2="67778"/>
                        <a14:backgroundMark x1="18519" y1="63056" x2="18519" y2="63056"/>
                        <a14:backgroundMark x1="16296" y1="73333" x2="16296" y2="73333"/>
                        <a14:backgroundMark x1="63704" y1="81667" x2="63704" y2="81667"/>
                        <a14:backgroundMark x1="84815" y1="81667" x2="84815" y2="81667"/>
                        <a14:backgroundMark x1="63704" y1="73889" x2="63704" y2="73889"/>
                        <a14:backgroundMark x1="34444" y1="81667" x2="34444" y2="81667"/>
                        <a14:backgroundMark x1="57407" y1="81944" x2="57407" y2="81944"/>
                        <a14:backgroundMark x1="44444" y1="79444" x2="44444" y2="79444"/>
                        <a14:backgroundMark x1="40370" y1="80833" x2="40370" y2="80833"/>
                        <a14:backgroundMark x1="71852" y1="70833" x2="71852" y2="70833"/>
                        <a14:backgroundMark x1="64444" y1="70833" x2="64444" y2="70833"/>
                        <a14:backgroundMark x1="28889" y1="72500" x2="28889" y2="72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94" y="2323056"/>
            <a:ext cx="2124858" cy="2833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6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841" y="223742"/>
            <a:ext cx="1541494" cy="17090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1094" name="TextBox1" r:id="rId3" imgW="2952720" imgH="285840"/>
        </mc:Choice>
        <mc:Fallback>
          <p:control name="TextBox1" r:id="rId3" imgW="2952720" imgH="2858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203575" y="5734050"/>
                  <a:ext cx="2952750" cy="2889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10411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лексей\Desktop\тест комаровского\1261025981_green-3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23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solidFill>
            <a:srgbClr val="CCFF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  <a:solidFill>
            <a:srgbClr val="CCFF66"/>
          </a:solidFill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rgbClr val="CCFF66"/>
          </a:solidFill>
          <a:ln w="38100" cmpd="dbl">
            <a:solidFill>
              <a:srgbClr val="92D050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solidFill>
            <a:srgbClr val="CCFF66"/>
          </a:solidFill>
          <a:ln w="31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1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rgbClr val="CCFF66"/>
          </a:solidFill>
          <a:ln w="38100" cmpd="dbl">
            <a:solidFill>
              <a:srgbClr val="92D050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8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dirty="0" smtClean="0">
                <a:latin typeface="Arial"/>
              </a:rPr>
              <a:t>Задание</a:t>
            </a:r>
            <a:endParaRPr lang="ru-RU" sz="1400" dirty="0"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latin typeface="Arial"/>
              </a:rPr>
              <a:t>1 бал.</a:t>
            </a:r>
            <a:endParaRPr lang="ru-RU" sz="1000" dirty="0"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rgbClr val="CCFF66"/>
            </a:soli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solidFill>
            <a:srgbClr val="CCFF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какому номеру можно вызвать скорую помощь?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Объект 37"/>
          <p:cNvSpPr>
            <a:spLocks noGrp="1"/>
          </p:cNvSpPr>
          <p:nvPr>
            <p:ph idx="1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 smtClean="0"/>
              <a:t>01</a:t>
            </a:r>
            <a:endParaRPr lang="ru-RU" dirty="0"/>
          </a:p>
        </p:txBody>
      </p:sp>
      <p:sp>
        <p:nvSpPr>
          <p:cNvPr id="39" name="Объект 38"/>
          <p:cNvSpPr>
            <a:spLocks noGrp="1"/>
          </p:cNvSpPr>
          <p:nvPr>
            <p:ph idx="13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 smtClean="0"/>
              <a:t>02</a:t>
            </a:r>
            <a:endParaRPr lang="ru-RU" dirty="0"/>
          </a:p>
        </p:txBody>
      </p:sp>
      <p:sp>
        <p:nvSpPr>
          <p:cNvPr id="40" name="Объект 39"/>
          <p:cNvSpPr>
            <a:spLocks noGrp="1"/>
          </p:cNvSpPr>
          <p:nvPr>
            <p:ph idx="14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 smtClean="0"/>
              <a:t>03</a:t>
            </a:r>
            <a:endParaRPr lang="ru-RU" dirty="0"/>
          </a:p>
        </p:txBody>
      </p:sp>
      <p:sp>
        <p:nvSpPr>
          <p:cNvPr id="41" name="Объект 40"/>
          <p:cNvSpPr>
            <a:spLocks noGrp="1"/>
          </p:cNvSpPr>
          <p:nvPr>
            <p:ph idx="15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 smtClean="0"/>
              <a:t>04</a:t>
            </a:r>
            <a:endParaRPr lang="ru-RU" dirty="0"/>
          </a:p>
        </p:txBody>
      </p:sp>
      <p:pic>
        <p:nvPicPr>
          <p:cNvPr id="42" name="Picture 66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778" b="94444" l="10000" r="90000">
                        <a14:backgroundMark x1="39630" y1="90278" x2="39630" y2="902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14" y="4547235"/>
            <a:ext cx="1266349" cy="1688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8278"/>
            <a:ext cx="9144000" cy="6849722"/>
          </a:xfrm>
          <a:prstGeom prst="rect">
            <a:avLst/>
          </a:prstGeom>
          <a:noFill/>
          <a:ln w="190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7233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лексей\Desktop\тест комаровского\1261025981_green-3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23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solidFill>
            <a:srgbClr val="CCFF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  <a:solidFill>
            <a:srgbClr val="CCFF66"/>
          </a:solidFill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rgbClr val="CCFF66"/>
          </a:solidFill>
          <a:ln w="38100" cmpd="dbl">
            <a:solidFill>
              <a:srgbClr val="92D050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solidFill>
            <a:srgbClr val="CCFF66"/>
          </a:solidFill>
          <a:ln w="31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1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rgbClr val="CCFF66"/>
          </a:solidFill>
          <a:ln w="38100" cmpd="dbl">
            <a:solidFill>
              <a:srgbClr val="92D050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9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dirty="0" smtClean="0">
                <a:latin typeface="Arial"/>
              </a:rPr>
              <a:t>Задание</a:t>
            </a:r>
            <a:endParaRPr lang="ru-RU" sz="1400" dirty="0"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latin typeface="Arial"/>
              </a:rPr>
              <a:t>1 бал.</a:t>
            </a:r>
            <a:endParaRPr lang="ru-RU" sz="1000" dirty="0"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rgbClr val="CCFF66"/>
            </a:soli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xfrm>
            <a:off x="642874" y="116632"/>
            <a:ext cx="8177598" cy="1431925"/>
          </a:xfrm>
          <a:solidFill>
            <a:srgbClr val="CCFF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называется земная поверхность, которую мы видим вокруг себя?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Объект 37"/>
          <p:cNvSpPr>
            <a:spLocks noGrp="1"/>
          </p:cNvSpPr>
          <p:nvPr>
            <p:ph idx="1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 smtClean="0"/>
              <a:t>горизонт</a:t>
            </a:r>
            <a:endParaRPr lang="ru-RU" dirty="0"/>
          </a:p>
        </p:txBody>
      </p:sp>
      <p:sp>
        <p:nvSpPr>
          <p:cNvPr id="39" name="Объект 38"/>
          <p:cNvSpPr>
            <a:spLocks noGrp="1"/>
          </p:cNvSpPr>
          <p:nvPr>
            <p:ph idx="13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/>
              <a:t>л</a:t>
            </a:r>
            <a:r>
              <a:rPr lang="ru-RU" dirty="0" smtClean="0"/>
              <a:t>иния горизонта</a:t>
            </a:r>
            <a:endParaRPr lang="ru-RU" dirty="0"/>
          </a:p>
        </p:txBody>
      </p:sp>
      <p:sp>
        <p:nvSpPr>
          <p:cNvPr id="40" name="Объект 39"/>
          <p:cNvSpPr>
            <a:spLocks noGrp="1"/>
          </p:cNvSpPr>
          <p:nvPr>
            <p:ph idx="14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 smtClean="0"/>
              <a:t>Земля</a:t>
            </a:r>
            <a:endParaRPr lang="ru-RU" dirty="0"/>
          </a:p>
        </p:txBody>
      </p:sp>
      <p:sp>
        <p:nvSpPr>
          <p:cNvPr id="41" name="Объект 40"/>
          <p:cNvSpPr>
            <a:spLocks noGrp="1"/>
          </p:cNvSpPr>
          <p:nvPr>
            <p:ph idx="15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/>
              <a:t>о</a:t>
            </a:r>
            <a:r>
              <a:rPr lang="ru-RU" dirty="0" smtClean="0"/>
              <a:t>ткрытая местность</a:t>
            </a:r>
            <a:endParaRPr lang="ru-RU" dirty="0"/>
          </a:p>
        </p:txBody>
      </p:sp>
      <p:pic>
        <p:nvPicPr>
          <p:cNvPr id="42" name="Picture 66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778" b="94444" l="10000" r="90000">
                        <a14:backgroundMark x1="39630" y1="90278" x2="39630" y2="902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14" y="4547235"/>
            <a:ext cx="1266349" cy="1688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-25401" y="-1"/>
            <a:ext cx="9169401" cy="6854825"/>
          </a:xfrm>
          <a:prstGeom prst="rect">
            <a:avLst/>
          </a:prstGeom>
          <a:noFill/>
          <a:ln w="190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3730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лексей\Desktop\тест комаровского\1261025981_green-3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23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solidFill>
            <a:srgbClr val="CCFF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  <a:solidFill>
            <a:srgbClr val="CCFF66"/>
          </a:solidFill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rgbClr val="CCFF66"/>
          </a:solidFill>
          <a:ln w="38100" cmpd="dbl">
            <a:solidFill>
              <a:srgbClr val="92D050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solidFill>
            <a:srgbClr val="CCFF66"/>
          </a:solidFill>
          <a:ln w="31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1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rgbClr val="CCFF66"/>
          </a:solidFill>
          <a:ln w="38100" cmpd="dbl">
            <a:solidFill>
              <a:srgbClr val="92D050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10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dirty="0" smtClean="0">
                <a:latin typeface="Arial"/>
              </a:rPr>
              <a:t>Задание</a:t>
            </a:r>
            <a:endParaRPr lang="ru-RU" sz="1400" dirty="0"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70328" y="6476382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latin typeface="Arial"/>
              </a:rPr>
              <a:t>1 бал.</a:t>
            </a:r>
            <a:endParaRPr lang="ru-RU" sz="1000"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rgbClr val="CCFF66"/>
            </a:soli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solidFill>
            <a:srgbClr val="CCFF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называются углубления с крутыми склонами на равнинах?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Объект 37"/>
          <p:cNvSpPr>
            <a:spLocks noGrp="1"/>
          </p:cNvSpPr>
          <p:nvPr>
            <p:ph idx="1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 smtClean="0"/>
              <a:t>горы</a:t>
            </a:r>
            <a:endParaRPr lang="ru-RU" dirty="0"/>
          </a:p>
        </p:txBody>
      </p:sp>
      <p:sp>
        <p:nvSpPr>
          <p:cNvPr id="39" name="Объект 38"/>
          <p:cNvSpPr>
            <a:spLocks noGrp="1"/>
          </p:cNvSpPr>
          <p:nvPr>
            <p:ph idx="13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 smtClean="0"/>
              <a:t>холмы</a:t>
            </a:r>
            <a:endParaRPr lang="ru-RU" dirty="0"/>
          </a:p>
        </p:txBody>
      </p:sp>
      <p:sp>
        <p:nvSpPr>
          <p:cNvPr id="40" name="Объект 39"/>
          <p:cNvSpPr>
            <a:spLocks noGrp="1"/>
          </p:cNvSpPr>
          <p:nvPr>
            <p:ph idx="14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 smtClean="0"/>
              <a:t>овраги</a:t>
            </a:r>
            <a:endParaRPr lang="ru-RU" dirty="0"/>
          </a:p>
        </p:txBody>
      </p:sp>
      <p:sp>
        <p:nvSpPr>
          <p:cNvPr id="41" name="Объект 40"/>
          <p:cNvSpPr>
            <a:spLocks noGrp="1"/>
          </p:cNvSpPr>
          <p:nvPr>
            <p:ph idx="15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 smtClean="0"/>
              <a:t>балки</a:t>
            </a:r>
            <a:endParaRPr lang="ru-RU" dirty="0"/>
          </a:p>
        </p:txBody>
      </p:sp>
      <p:pic>
        <p:nvPicPr>
          <p:cNvPr id="42" name="Picture 66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778" b="94444" l="10000" r="90000">
                        <a14:backgroundMark x1="39630" y1="90278" x2="39630" y2="902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14" y="4547235"/>
            <a:ext cx="1266349" cy="1688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378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лексей\Desktop\тест комаровского\1261025981_green-3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23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solidFill>
            <a:srgbClr val="CCFF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  <a:solidFill>
            <a:srgbClr val="CCFF66"/>
          </a:solidFill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rgbClr val="CCFF66"/>
          </a:solidFill>
          <a:ln w="38100" cmpd="dbl">
            <a:solidFill>
              <a:srgbClr val="92D050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solidFill>
            <a:srgbClr val="CCFF66"/>
          </a:solidFill>
          <a:ln w="31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1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rgbClr val="CCFF66"/>
          </a:solidFill>
          <a:ln w="38100" cmpd="dbl">
            <a:solidFill>
              <a:srgbClr val="92D050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11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dirty="0" smtClean="0">
                <a:latin typeface="Arial"/>
              </a:rPr>
              <a:t>Задание</a:t>
            </a:r>
            <a:endParaRPr lang="ru-RU" sz="1400" dirty="0"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latin typeface="Arial"/>
              </a:rPr>
              <a:t>2 бал.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rgbClr val="CCFF66"/>
            </a:soli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solidFill>
            <a:srgbClr val="CCFF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растёт в водоёмах?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Объект 37"/>
          <p:cNvSpPr>
            <a:spLocks noGrp="1"/>
          </p:cNvSpPr>
          <p:nvPr>
            <p:ph idx="1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 smtClean="0"/>
              <a:t>ландыш</a:t>
            </a:r>
            <a:endParaRPr lang="ru-RU" dirty="0"/>
          </a:p>
        </p:txBody>
      </p:sp>
      <p:sp>
        <p:nvSpPr>
          <p:cNvPr id="39" name="Объект 38"/>
          <p:cNvSpPr>
            <a:spLocks noGrp="1"/>
          </p:cNvSpPr>
          <p:nvPr>
            <p:ph idx="13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 smtClean="0"/>
              <a:t>кувшинка</a:t>
            </a:r>
            <a:endParaRPr lang="ru-RU" dirty="0"/>
          </a:p>
        </p:txBody>
      </p:sp>
      <p:sp>
        <p:nvSpPr>
          <p:cNvPr id="40" name="Объект 39"/>
          <p:cNvSpPr>
            <a:spLocks noGrp="1"/>
          </p:cNvSpPr>
          <p:nvPr>
            <p:ph idx="14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 smtClean="0"/>
              <a:t>лютик</a:t>
            </a:r>
            <a:endParaRPr lang="ru-RU" dirty="0"/>
          </a:p>
        </p:txBody>
      </p:sp>
      <p:sp>
        <p:nvSpPr>
          <p:cNvPr id="41" name="Объект 40"/>
          <p:cNvSpPr>
            <a:spLocks noGrp="1"/>
          </p:cNvSpPr>
          <p:nvPr>
            <p:ph idx="15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/>
              <a:t>в</a:t>
            </a:r>
            <a:r>
              <a:rPr lang="ru-RU" dirty="0" smtClean="0"/>
              <a:t>ороний глаз</a:t>
            </a:r>
            <a:endParaRPr lang="ru-RU" dirty="0"/>
          </a:p>
        </p:txBody>
      </p:sp>
      <p:pic>
        <p:nvPicPr>
          <p:cNvPr id="42" name="Picture 66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778" b="94444" l="10000" r="90000">
                        <a14:backgroundMark x1="39630" y1="90278" x2="39630" y2="902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14" y="4547235"/>
            <a:ext cx="1266349" cy="1688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-27736" y="-1"/>
            <a:ext cx="9171735" cy="6854826"/>
          </a:xfrm>
          <a:prstGeom prst="rect">
            <a:avLst/>
          </a:prstGeom>
          <a:noFill/>
          <a:ln w="190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2529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лексей\Desktop\тест комаровского\1261025981_green-3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49" y="0"/>
            <a:ext cx="9144001" cy="623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solidFill>
            <a:srgbClr val="CCFF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  <a:solidFill>
            <a:srgbClr val="CCFF66"/>
          </a:solidFill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rgbClr val="CCFF66"/>
          </a:solidFill>
          <a:ln w="38100" cmpd="dbl">
            <a:solidFill>
              <a:srgbClr val="92D050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solidFill>
            <a:srgbClr val="CCFF66"/>
          </a:solidFill>
          <a:ln w="31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1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rgbClr val="CCFF66"/>
          </a:solidFill>
          <a:ln w="38100" cmpd="dbl">
            <a:solidFill>
              <a:srgbClr val="92D050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12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dirty="0" smtClean="0">
                <a:latin typeface="Arial"/>
              </a:rPr>
              <a:t>Задание</a:t>
            </a:r>
            <a:endParaRPr lang="ru-RU" sz="1400" dirty="0"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latin typeface="Arial"/>
              </a:rPr>
              <a:t>2 бал.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855575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569765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4184555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rgbClr val="CCFF66"/>
            </a:soli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xfrm>
            <a:off x="251520" y="44244"/>
            <a:ext cx="8498780" cy="1844824"/>
          </a:xfrm>
          <a:solidFill>
            <a:srgbClr val="CCFF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делать, если загорелся красный сигнал светофора и ты не успел перейти дорогу?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Объект 37"/>
          <p:cNvSpPr>
            <a:spLocks noGrp="1"/>
          </p:cNvSpPr>
          <p:nvPr>
            <p:ph idx="1"/>
          </p:nvPr>
        </p:nvSpPr>
        <p:spPr>
          <a:xfrm>
            <a:off x="1276672" y="1981200"/>
            <a:ext cx="7687816" cy="511696"/>
          </a:xfrm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/>
              <a:t>б</a:t>
            </a:r>
            <a:r>
              <a:rPr lang="ru-RU" dirty="0" smtClean="0"/>
              <a:t>ыстро перебежать</a:t>
            </a:r>
            <a:endParaRPr lang="ru-RU" dirty="0"/>
          </a:p>
        </p:txBody>
      </p:sp>
      <p:sp>
        <p:nvSpPr>
          <p:cNvPr id="39" name="Объект 38"/>
          <p:cNvSpPr>
            <a:spLocks noGrp="1"/>
          </p:cNvSpPr>
          <p:nvPr>
            <p:ph idx="13"/>
          </p:nvPr>
        </p:nvSpPr>
        <p:spPr>
          <a:xfrm>
            <a:off x="1276672" y="2615164"/>
            <a:ext cx="7687816" cy="777006"/>
          </a:xfrm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 smtClean="0"/>
              <a:t>встать на специальном белом островке посередине дороги</a:t>
            </a:r>
            <a:endParaRPr lang="ru-RU" dirty="0"/>
          </a:p>
        </p:txBody>
      </p:sp>
      <p:sp>
        <p:nvSpPr>
          <p:cNvPr id="40" name="Объект 39"/>
          <p:cNvSpPr>
            <a:spLocks noGrp="1"/>
          </p:cNvSpPr>
          <p:nvPr>
            <p:ph idx="14"/>
          </p:nvPr>
        </p:nvSpPr>
        <p:spPr>
          <a:xfrm>
            <a:off x="1276672" y="3543361"/>
            <a:ext cx="7687816" cy="511696"/>
          </a:xfrm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/>
              <a:t>в</a:t>
            </a:r>
            <a:r>
              <a:rPr lang="ru-RU" dirty="0" smtClean="0"/>
              <a:t>ернуться обратно</a:t>
            </a:r>
            <a:endParaRPr lang="ru-RU" dirty="0"/>
          </a:p>
        </p:txBody>
      </p:sp>
      <p:sp>
        <p:nvSpPr>
          <p:cNvPr id="41" name="Объект 40"/>
          <p:cNvSpPr>
            <a:spLocks noGrp="1"/>
          </p:cNvSpPr>
          <p:nvPr>
            <p:ph idx="15"/>
          </p:nvPr>
        </p:nvSpPr>
        <p:spPr>
          <a:xfrm>
            <a:off x="1276672" y="4134929"/>
            <a:ext cx="7687816" cy="511696"/>
          </a:xfrm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/>
              <a:t>а</a:t>
            </a:r>
            <a:r>
              <a:rPr lang="ru-RU" dirty="0" smtClean="0"/>
              <a:t>ккуратно пройти между машинами </a:t>
            </a:r>
            <a:endParaRPr lang="ru-RU" dirty="0"/>
          </a:p>
        </p:txBody>
      </p:sp>
      <p:pic>
        <p:nvPicPr>
          <p:cNvPr id="42" name="Picture 66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778" b="94444" l="10000" r="90000">
                        <a14:backgroundMark x1="39630" y1="90278" x2="39630" y2="902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14" y="4547235"/>
            <a:ext cx="1266349" cy="1688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-25400" y="-1"/>
            <a:ext cx="9154652" cy="6854825"/>
          </a:xfrm>
          <a:prstGeom prst="rect">
            <a:avLst/>
          </a:prstGeom>
          <a:noFill/>
          <a:ln w="190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6030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лексей\Desktop\тест комаровского\1261025981_green-3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23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solidFill>
            <a:srgbClr val="CCFF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  <a:solidFill>
            <a:srgbClr val="CCFF66"/>
          </a:solidFill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rgbClr val="CCFF66"/>
          </a:solidFill>
          <a:ln w="38100" cmpd="dbl">
            <a:solidFill>
              <a:srgbClr val="92D050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solidFill>
            <a:srgbClr val="CCFF66"/>
          </a:solidFill>
          <a:ln w="31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1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rgbClr val="CCFF66"/>
          </a:solidFill>
          <a:ln w="38100" cmpd="dbl">
            <a:solidFill>
              <a:srgbClr val="92D050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13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dirty="0" smtClean="0">
                <a:latin typeface="Arial"/>
              </a:rPr>
              <a:t>Задание</a:t>
            </a:r>
            <a:endParaRPr lang="ru-RU" sz="1400" dirty="0"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latin typeface="Arial"/>
              </a:rPr>
              <a:t>2 бал.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rgbClr val="CCFF66"/>
            </a:soli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solidFill>
            <a:srgbClr val="CCFF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Чем ты можешь помочь родителям по дому?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Объект 37"/>
          <p:cNvSpPr>
            <a:spLocks noGrp="1"/>
          </p:cNvSpPr>
          <p:nvPr>
            <p:ph idx="1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очинить розетку</a:t>
            </a:r>
            <a:endParaRPr lang="ru-RU" dirty="0"/>
          </a:p>
        </p:txBody>
      </p:sp>
      <p:sp>
        <p:nvSpPr>
          <p:cNvPr id="39" name="Объект 38"/>
          <p:cNvSpPr>
            <a:spLocks noGrp="1"/>
          </p:cNvSpPr>
          <p:nvPr>
            <p:ph idx="13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/>
              <a:t>о</a:t>
            </a:r>
            <a:r>
              <a:rPr lang="ru-RU" dirty="0" smtClean="0"/>
              <a:t>тремонтировать утюг</a:t>
            </a:r>
            <a:endParaRPr lang="ru-RU" dirty="0"/>
          </a:p>
        </p:txBody>
      </p:sp>
      <p:sp>
        <p:nvSpPr>
          <p:cNvPr id="40" name="Объект 39"/>
          <p:cNvSpPr>
            <a:spLocks noGrp="1"/>
          </p:cNvSpPr>
          <p:nvPr>
            <p:ph idx="14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отравить насекомых</a:t>
            </a:r>
            <a:endParaRPr lang="ru-RU" dirty="0"/>
          </a:p>
        </p:txBody>
      </p:sp>
      <p:sp>
        <p:nvSpPr>
          <p:cNvPr id="41" name="Объект 40"/>
          <p:cNvSpPr>
            <a:spLocks noGrp="1"/>
          </p:cNvSpPr>
          <p:nvPr>
            <p:ph idx="15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/>
              <a:t>с</a:t>
            </a:r>
            <a:r>
              <a:rPr lang="ru-RU" dirty="0" smtClean="0"/>
              <a:t>ходить за хлебом</a:t>
            </a:r>
            <a:endParaRPr lang="ru-RU" dirty="0"/>
          </a:p>
        </p:txBody>
      </p:sp>
      <p:pic>
        <p:nvPicPr>
          <p:cNvPr id="42" name="Picture 66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778" b="94444" l="10000" r="90000">
                        <a14:backgroundMark x1="39630" y1="90278" x2="39630" y2="902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14" y="4547235"/>
            <a:ext cx="1266349" cy="1688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-12700" y="-1"/>
            <a:ext cx="9156700" cy="6854825"/>
          </a:xfrm>
          <a:prstGeom prst="rect">
            <a:avLst/>
          </a:prstGeom>
          <a:noFill/>
          <a:ln w="190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2552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лексей\Desktop\тест комаровского\1261025981_green-3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23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solidFill>
            <a:srgbClr val="CCFF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  <a:solidFill>
            <a:srgbClr val="CCFF66"/>
          </a:solidFill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rgbClr val="CCFF66"/>
          </a:solidFill>
          <a:ln w="38100" cmpd="dbl">
            <a:solidFill>
              <a:srgbClr val="92D050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solidFill>
            <a:srgbClr val="CCFF66"/>
          </a:solidFill>
          <a:ln w="31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1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rgbClr val="CCFF66"/>
          </a:solidFill>
          <a:ln w="38100" cmpd="dbl">
            <a:solidFill>
              <a:srgbClr val="92D050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14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dirty="0" smtClean="0">
                <a:latin typeface="Arial"/>
              </a:rPr>
              <a:t>Задание</a:t>
            </a:r>
            <a:endParaRPr lang="ru-RU" sz="1400" dirty="0"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latin typeface="Arial"/>
              </a:rPr>
              <a:t>2 бал.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rgbClr val="CCFF66"/>
            </a:soli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solidFill>
            <a:srgbClr val="CCFF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нужно вести себя в автобусе?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Объект 37"/>
          <p:cNvSpPr>
            <a:spLocks noGrp="1"/>
          </p:cNvSpPr>
          <p:nvPr>
            <p:ph idx="1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/>
              <a:t>г</a:t>
            </a:r>
            <a:r>
              <a:rPr lang="ru-RU" dirty="0" smtClean="0"/>
              <a:t>ромко смеяться</a:t>
            </a:r>
            <a:endParaRPr lang="ru-RU" dirty="0"/>
          </a:p>
        </p:txBody>
      </p:sp>
      <p:sp>
        <p:nvSpPr>
          <p:cNvPr id="39" name="Объект 38"/>
          <p:cNvSpPr>
            <a:spLocks noGrp="1"/>
          </p:cNvSpPr>
          <p:nvPr>
            <p:ph idx="13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/>
              <a:t>т</a:t>
            </a:r>
            <a:r>
              <a:rPr lang="ru-RU" dirty="0" smtClean="0"/>
              <a:t>олкать пассажиров, если мало места</a:t>
            </a:r>
            <a:endParaRPr lang="ru-RU" dirty="0"/>
          </a:p>
        </p:txBody>
      </p:sp>
      <p:sp>
        <p:nvSpPr>
          <p:cNvPr id="40" name="Объект 39"/>
          <p:cNvSpPr>
            <a:spLocks noGrp="1"/>
          </p:cNvSpPr>
          <p:nvPr>
            <p:ph idx="14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/>
              <a:t>у</a:t>
            </a:r>
            <a:r>
              <a:rPr lang="ru-RU" dirty="0" smtClean="0"/>
              <a:t>ступать места пожилым людям</a:t>
            </a:r>
            <a:endParaRPr lang="ru-RU" dirty="0"/>
          </a:p>
        </p:txBody>
      </p:sp>
      <p:sp>
        <p:nvSpPr>
          <p:cNvPr id="41" name="Объект 40"/>
          <p:cNvSpPr>
            <a:spLocks noGrp="1"/>
          </p:cNvSpPr>
          <p:nvPr>
            <p:ph idx="15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/>
              <a:t>е</a:t>
            </a:r>
            <a:r>
              <a:rPr lang="ru-RU" dirty="0" smtClean="0"/>
              <a:t>хать на нижней подножке</a:t>
            </a:r>
            <a:endParaRPr lang="ru-RU" dirty="0"/>
          </a:p>
        </p:txBody>
      </p:sp>
      <p:pic>
        <p:nvPicPr>
          <p:cNvPr id="42" name="Picture 66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778" b="94444" l="10000" r="90000">
                        <a14:backgroundMark x1="39630" y1="90278" x2="39630" y2="902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14" y="4547235"/>
            <a:ext cx="1266349" cy="1688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-10766" y="-1"/>
            <a:ext cx="9154766" cy="6854825"/>
          </a:xfrm>
          <a:prstGeom prst="rect">
            <a:avLst/>
          </a:prstGeom>
          <a:noFill/>
          <a:ln w="190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880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лексей\Desktop\тест комаровского\1261025981_green-3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23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solidFill>
            <a:srgbClr val="CCFF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  <a:solidFill>
            <a:srgbClr val="CCFF66"/>
          </a:solidFill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rgbClr val="CCFF66"/>
          </a:solidFill>
          <a:ln w="38100" cmpd="dbl">
            <a:solidFill>
              <a:srgbClr val="00B050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solidFill>
            <a:srgbClr val="CCFF66"/>
          </a:solidFill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1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rgbClr val="CCFF66"/>
          </a:solidFill>
          <a:ln w="38100" cmpd="dbl">
            <a:solidFill>
              <a:srgbClr val="00B050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15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dirty="0" smtClean="0">
                <a:latin typeface="Arial"/>
              </a:rPr>
              <a:t>Задание</a:t>
            </a:r>
            <a:endParaRPr lang="ru-RU" sz="1400" dirty="0"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latin typeface="Arial"/>
              </a:rPr>
              <a:t>3 бал.</a:t>
            </a:r>
            <a:endParaRPr lang="ru-RU" sz="1000" dirty="0"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80"/>
            <a:ext cx="2882900" cy="284480"/>
          </a:xfrm>
          <a:prstGeom prst="roundRect">
            <a:avLst/>
          </a:prstGeom>
          <a:solidFill>
            <a:srgbClr val="CCFF66"/>
          </a:solidFill>
          <a:ln w="38100" cmpd="dbl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 dirty="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20" y="2139950"/>
              <a:ext cx="179071" cy="184151"/>
            </a:xfrm>
            <a:custGeom>
              <a:avLst/>
              <a:gdLst/>
              <a:ahLst/>
              <a:cxnLst/>
              <a:rect l="0" t="0" r="0" b="0"/>
              <a:pathLst>
                <a:path w="179071" h="184151">
                  <a:moveTo>
                    <a:pt x="0" y="38100"/>
                  </a:moveTo>
                  <a:lnTo>
                    <a:pt x="81280" y="101600"/>
                  </a:lnTo>
                  <a:lnTo>
                    <a:pt x="179070" y="0"/>
                  </a:lnTo>
                  <a:lnTo>
                    <a:pt x="179070" y="82550"/>
                  </a:lnTo>
                  <a:lnTo>
                    <a:pt x="81280" y="184150"/>
                  </a:lnTo>
                  <a:lnTo>
                    <a:pt x="0" y="120650"/>
                  </a:lnTo>
                </a:path>
              </a:pathLst>
            </a:custGeom>
            <a:grpFill/>
            <a:ln w="9525" cap="flat" cmpd="sng" algn="ctr">
              <a:solidFill>
                <a:srgbClr val="00B05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20" y="2139950"/>
              <a:ext cx="179071" cy="184151"/>
            </a:xfrm>
            <a:custGeom>
              <a:avLst/>
              <a:gdLst/>
              <a:ahLst/>
              <a:cxnLst/>
              <a:rect l="0" t="0" r="0" b="0"/>
              <a:pathLst>
                <a:path w="179071" h="184151">
                  <a:moveTo>
                    <a:pt x="0" y="38100"/>
                  </a:moveTo>
                  <a:lnTo>
                    <a:pt x="81280" y="101600"/>
                  </a:lnTo>
                  <a:lnTo>
                    <a:pt x="179070" y="0"/>
                  </a:lnTo>
                  <a:lnTo>
                    <a:pt x="179070" y="82550"/>
                  </a:lnTo>
                  <a:lnTo>
                    <a:pt x="81280" y="184150"/>
                  </a:lnTo>
                  <a:lnTo>
                    <a:pt x="0" y="120650"/>
                  </a:lnTo>
                </a:path>
              </a:pathLst>
            </a:custGeom>
            <a:grpFill/>
            <a:ln w="9525" cap="flat" cmpd="sng" algn="ctr">
              <a:solidFill>
                <a:srgbClr val="00B05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20" y="2139950"/>
              <a:ext cx="179071" cy="184151"/>
            </a:xfrm>
            <a:custGeom>
              <a:avLst/>
              <a:gdLst/>
              <a:ahLst/>
              <a:cxnLst/>
              <a:rect l="0" t="0" r="0" b="0"/>
              <a:pathLst>
                <a:path w="179071" h="184151">
                  <a:moveTo>
                    <a:pt x="0" y="38100"/>
                  </a:moveTo>
                  <a:lnTo>
                    <a:pt x="81280" y="101600"/>
                  </a:lnTo>
                  <a:lnTo>
                    <a:pt x="179070" y="0"/>
                  </a:lnTo>
                  <a:lnTo>
                    <a:pt x="179070" y="82550"/>
                  </a:lnTo>
                  <a:lnTo>
                    <a:pt x="81280" y="184150"/>
                  </a:lnTo>
                  <a:lnTo>
                    <a:pt x="0" y="120650"/>
                  </a:lnTo>
                </a:path>
              </a:pathLst>
            </a:custGeom>
            <a:grpFill/>
            <a:ln w="9525" cap="flat" cmpd="sng" algn="ctr">
              <a:solidFill>
                <a:srgbClr val="00B05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20" y="2139950"/>
              <a:ext cx="179071" cy="184151"/>
            </a:xfrm>
            <a:custGeom>
              <a:avLst/>
              <a:gdLst/>
              <a:ahLst/>
              <a:cxnLst/>
              <a:rect l="0" t="0" r="0" b="0"/>
              <a:pathLst>
                <a:path w="179071" h="184151">
                  <a:moveTo>
                    <a:pt x="0" y="38100"/>
                  </a:moveTo>
                  <a:lnTo>
                    <a:pt x="81280" y="101600"/>
                  </a:lnTo>
                  <a:lnTo>
                    <a:pt x="179070" y="0"/>
                  </a:lnTo>
                  <a:lnTo>
                    <a:pt x="179070" y="82550"/>
                  </a:lnTo>
                  <a:lnTo>
                    <a:pt x="81280" y="184150"/>
                  </a:lnTo>
                  <a:lnTo>
                    <a:pt x="0" y="120650"/>
                  </a:lnTo>
                </a:path>
              </a:pathLst>
            </a:custGeom>
            <a:grpFill/>
            <a:ln w="9525" cap="flat" cmpd="sng" algn="ctr">
              <a:solidFill>
                <a:srgbClr val="00B05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>
          <a:solidFill>
            <a:srgbClr val="CCFF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Назови русские города.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Объект 38"/>
          <p:cNvSpPr>
            <a:spLocks noGrp="1"/>
          </p:cNvSpPr>
          <p:nvPr>
            <p:ph idx="1"/>
          </p:nvPr>
        </p:nvSpPr>
        <p:spPr>
          <a:solidFill>
            <a:srgbClr val="CCFF66"/>
          </a:solidFill>
          <a:ln>
            <a:solidFill>
              <a:srgbClr val="00B050"/>
            </a:solidFill>
          </a:ln>
        </p:spPr>
        <p:txBody>
          <a:bodyPr/>
          <a:lstStyle/>
          <a:p>
            <a:r>
              <a:rPr lang="ru-RU" dirty="0" smtClean="0"/>
              <a:t>Париж </a:t>
            </a:r>
            <a:endParaRPr lang="ru-RU" dirty="0"/>
          </a:p>
        </p:txBody>
      </p:sp>
      <p:sp>
        <p:nvSpPr>
          <p:cNvPr id="40" name="Объект 39"/>
          <p:cNvSpPr>
            <a:spLocks noGrp="1"/>
          </p:cNvSpPr>
          <p:nvPr>
            <p:ph idx="13"/>
          </p:nvPr>
        </p:nvSpPr>
        <p:spPr>
          <a:solidFill>
            <a:srgbClr val="CCFF66"/>
          </a:solidFill>
          <a:ln>
            <a:solidFill>
              <a:srgbClr val="00B050"/>
            </a:solidFill>
          </a:ln>
        </p:spPr>
        <p:txBody>
          <a:bodyPr/>
          <a:lstStyle/>
          <a:p>
            <a:r>
              <a:rPr lang="ru-RU" dirty="0" smtClean="0"/>
              <a:t>Москва </a:t>
            </a:r>
            <a:endParaRPr lang="ru-RU" dirty="0"/>
          </a:p>
        </p:txBody>
      </p:sp>
      <p:sp>
        <p:nvSpPr>
          <p:cNvPr id="41" name="Объект 40"/>
          <p:cNvSpPr>
            <a:spLocks noGrp="1"/>
          </p:cNvSpPr>
          <p:nvPr>
            <p:ph idx="14"/>
          </p:nvPr>
        </p:nvSpPr>
        <p:spPr>
          <a:solidFill>
            <a:srgbClr val="CCFF66"/>
          </a:solidFill>
          <a:ln>
            <a:solidFill>
              <a:srgbClr val="00B050"/>
            </a:solidFill>
          </a:ln>
        </p:spPr>
        <p:txBody>
          <a:bodyPr/>
          <a:lstStyle/>
          <a:p>
            <a:r>
              <a:rPr lang="ru-RU" dirty="0" smtClean="0"/>
              <a:t>Новгород </a:t>
            </a:r>
            <a:endParaRPr lang="ru-RU" dirty="0"/>
          </a:p>
        </p:txBody>
      </p:sp>
      <p:sp>
        <p:nvSpPr>
          <p:cNvPr id="42" name="Объект 41"/>
          <p:cNvSpPr>
            <a:spLocks noGrp="1"/>
          </p:cNvSpPr>
          <p:nvPr>
            <p:ph idx="15"/>
          </p:nvPr>
        </p:nvSpPr>
        <p:spPr>
          <a:solidFill>
            <a:srgbClr val="CCFF66"/>
          </a:solidFill>
          <a:ln>
            <a:solidFill>
              <a:srgbClr val="00B050"/>
            </a:solidFill>
          </a:ln>
        </p:spPr>
        <p:txBody>
          <a:bodyPr/>
          <a:lstStyle/>
          <a:p>
            <a:r>
              <a:rPr lang="ru-RU" dirty="0" smtClean="0"/>
              <a:t>Санкт - Петербург</a:t>
            </a:r>
            <a:endParaRPr lang="ru-RU" dirty="0"/>
          </a:p>
        </p:txBody>
      </p:sp>
      <p:pic>
        <p:nvPicPr>
          <p:cNvPr id="48" name="Picture 66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778" b="94444" l="10000" r="90000">
                        <a14:backgroundMark x1="39630" y1="90278" x2="39630" y2="902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14" y="4547235"/>
            <a:ext cx="1266349" cy="1688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350" y="10802"/>
            <a:ext cx="9137650" cy="6847198"/>
          </a:xfrm>
          <a:prstGeom prst="rect">
            <a:avLst/>
          </a:prstGeom>
          <a:noFill/>
          <a:ln w="190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6101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лексей\Desktop\тест комаровского\1261025981_green-3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23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solidFill>
            <a:srgbClr val="CCFF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  <a:solidFill>
            <a:srgbClr val="CCFF66"/>
          </a:solidFill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rgbClr val="CCFF66"/>
          </a:solidFill>
          <a:ln w="38100" cmpd="dbl">
            <a:solidFill>
              <a:srgbClr val="00B050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solidFill>
            <a:srgbClr val="CCFF66"/>
          </a:solidFill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1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rgbClr val="CCFF66"/>
          </a:solidFill>
          <a:ln w="38100" cmpd="dbl">
            <a:solidFill>
              <a:srgbClr val="00B050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16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dirty="0" smtClean="0">
                <a:latin typeface="Arial"/>
              </a:rPr>
              <a:t>Задание</a:t>
            </a:r>
            <a:endParaRPr lang="ru-RU" sz="1400" dirty="0"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3 бал.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80"/>
            <a:ext cx="2882900" cy="284480"/>
          </a:xfrm>
          <a:prstGeom prst="roundRect">
            <a:avLst/>
          </a:prstGeom>
          <a:solidFill>
            <a:srgbClr val="CCFF66"/>
          </a:solidFill>
          <a:ln w="38100" cmpd="dbl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20" y="2139950"/>
              <a:ext cx="179071" cy="184151"/>
            </a:xfrm>
            <a:custGeom>
              <a:avLst/>
              <a:gdLst/>
              <a:ahLst/>
              <a:cxnLst/>
              <a:rect l="0" t="0" r="0" b="0"/>
              <a:pathLst>
                <a:path w="179071" h="184151">
                  <a:moveTo>
                    <a:pt x="0" y="38100"/>
                  </a:moveTo>
                  <a:lnTo>
                    <a:pt x="81280" y="101600"/>
                  </a:lnTo>
                  <a:lnTo>
                    <a:pt x="179070" y="0"/>
                  </a:lnTo>
                  <a:lnTo>
                    <a:pt x="179070" y="82550"/>
                  </a:lnTo>
                  <a:lnTo>
                    <a:pt x="81280" y="184150"/>
                  </a:lnTo>
                  <a:lnTo>
                    <a:pt x="0" y="120650"/>
                  </a:lnTo>
                </a:path>
              </a:pathLst>
            </a:custGeom>
            <a:grpFill/>
            <a:ln w="9525" cap="flat" cmpd="sng" algn="ctr">
              <a:solidFill>
                <a:srgbClr val="00B05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20" y="2139950"/>
              <a:ext cx="179071" cy="184151"/>
            </a:xfrm>
            <a:custGeom>
              <a:avLst/>
              <a:gdLst/>
              <a:ahLst/>
              <a:cxnLst/>
              <a:rect l="0" t="0" r="0" b="0"/>
              <a:pathLst>
                <a:path w="179071" h="184151">
                  <a:moveTo>
                    <a:pt x="0" y="38100"/>
                  </a:moveTo>
                  <a:lnTo>
                    <a:pt x="81280" y="101600"/>
                  </a:lnTo>
                  <a:lnTo>
                    <a:pt x="179070" y="0"/>
                  </a:lnTo>
                  <a:lnTo>
                    <a:pt x="179070" y="82550"/>
                  </a:lnTo>
                  <a:lnTo>
                    <a:pt x="81280" y="184150"/>
                  </a:lnTo>
                  <a:lnTo>
                    <a:pt x="0" y="120650"/>
                  </a:lnTo>
                </a:path>
              </a:pathLst>
            </a:custGeom>
            <a:grpFill/>
            <a:ln w="9525" cap="flat" cmpd="sng" algn="ctr">
              <a:solidFill>
                <a:srgbClr val="00B05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20" y="2139950"/>
              <a:ext cx="179071" cy="184151"/>
            </a:xfrm>
            <a:custGeom>
              <a:avLst/>
              <a:gdLst/>
              <a:ahLst/>
              <a:cxnLst/>
              <a:rect l="0" t="0" r="0" b="0"/>
              <a:pathLst>
                <a:path w="179071" h="184151">
                  <a:moveTo>
                    <a:pt x="0" y="38100"/>
                  </a:moveTo>
                  <a:lnTo>
                    <a:pt x="81280" y="101600"/>
                  </a:lnTo>
                  <a:lnTo>
                    <a:pt x="179070" y="0"/>
                  </a:lnTo>
                  <a:lnTo>
                    <a:pt x="179070" y="82550"/>
                  </a:lnTo>
                  <a:lnTo>
                    <a:pt x="81280" y="184150"/>
                  </a:lnTo>
                  <a:lnTo>
                    <a:pt x="0" y="120650"/>
                  </a:lnTo>
                </a:path>
              </a:pathLst>
            </a:custGeom>
            <a:grpFill/>
            <a:ln w="9525" cap="flat" cmpd="sng" algn="ctr">
              <a:solidFill>
                <a:srgbClr val="00B05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20" y="2139950"/>
              <a:ext cx="179071" cy="184151"/>
            </a:xfrm>
            <a:custGeom>
              <a:avLst/>
              <a:gdLst/>
              <a:ahLst/>
              <a:cxnLst/>
              <a:rect l="0" t="0" r="0" b="0"/>
              <a:pathLst>
                <a:path w="179071" h="184151">
                  <a:moveTo>
                    <a:pt x="0" y="38100"/>
                  </a:moveTo>
                  <a:lnTo>
                    <a:pt x="81280" y="101600"/>
                  </a:lnTo>
                  <a:lnTo>
                    <a:pt x="179070" y="0"/>
                  </a:lnTo>
                  <a:lnTo>
                    <a:pt x="179070" y="82550"/>
                  </a:lnTo>
                  <a:lnTo>
                    <a:pt x="81280" y="184150"/>
                  </a:lnTo>
                  <a:lnTo>
                    <a:pt x="0" y="120650"/>
                  </a:lnTo>
                </a:path>
              </a:pathLst>
            </a:custGeom>
            <a:grpFill/>
            <a:ln w="9525" cap="flat" cmpd="sng" algn="ctr">
              <a:solidFill>
                <a:srgbClr val="00B05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431925"/>
          </a:xfrm>
          <a:solidFill>
            <a:srgbClr val="CCFF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Какие правила нужно соблюдать, чтобы уберечься от солнечного удара?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Объект 38"/>
          <p:cNvSpPr>
            <a:spLocks noGrp="1"/>
          </p:cNvSpPr>
          <p:nvPr>
            <p:ph idx="1"/>
          </p:nvPr>
        </p:nvSpPr>
        <p:spPr>
          <a:solidFill>
            <a:srgbClr val="CCFF66"/>
          </a:solidFill>
          <a:ln>
            <a:solidFill>
              <a:srgbClr val="00B050"/>
            </a:solidFill>
          </a:ln>
        </p:spPr>
        <p:txBody>
          <a:bodyPr/>
          <a:lstStyle/>
          <a:p>
            <a:r>
              <a:rPr lang="ru-RU" dirty="0"/>
              <a:t>к</a:t>
            </a:r>
            <a:r>
              <a:rPr lang="ru-RU" dirty="0" smtClean="0"/>
              <a:t>ак можно реже выходить летом на улицу</a:t>
            </a:r>
            <a:endParaRPr lang="ru-RU" dirty="0"/>
          </a:p>
        </p:txBody>
      </p:sp>
      <p:sp>
        <p:nvSpPr>
          <p:cNvPr id="40" name="Объект 39"/>
          <p:cNvSpPr>
            <a:spLocks noGrp="1"/>
          </p:cNvSpPr>
          <p:nvPr>
            <p:ph idx="13"/>
          </p:nvPr>
        </p:nvSpPr>
        <p:spPr>
          <a:solidFill>
            <a:srgbClr val="CCFF66"/>
          </a:solidFill>
          <a:ln>
            <a:solidFill>
              <a:srgbClr val="00B050"/>
            </a:solidFill>
          </a:ln>
        </p:spPr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рятаться от солнечного света</a:t>
            </a:r>
            <a:endParaRPr lang="ru-RU" dirty="0"/>
          </a:p>
        </p:txBody>
      </p:sp>
      <p:sp>
        <p:nvSpPr>
          <p:cNvPr id="41" name="Объект 40"/>
          <p:cNvSpPr>
            <a:spLocks noGrp="1"/>
          </p:cNvSpPr>
          <p:nvPr>
            <p:ph idx="14"/>
          </p:nvPr>
        </p:nvSpPr>
        <p:spPr>
          <a:solidFill>
            <a:srgbClr val="CCFF66"/>
          </a:solidFill>
          <a:ln>
            <a:solidFill>
              <a:srgbClr val="00B050"/>
            </a:solidFill>
          </a:ln>
        </p:spPr>
        <p:txBody>
          <a:bodyPr/>
          <a:lstStyle/>
          <a:p>
            <a:r>
              <a:rPr lang="ru-RU" dirty="0"/>
              <a:t>н</a:t>
            </a:r>
            <a:r>
              <a:rPr lang="ru-RU" dirty="0" smtClean="0"/>
              <a:t>осить в солнечную погоду панаму</a:t>
            </a:r>
            <a:endParaRPr lang="ru-RU" dirty="0"/>
          </a:p>
        </p:txBody>
      </p:sp>
      <p:sp>
        <p:nvSpPr>
          <p:cNvPr id="42" name="Объект 41"/>
          <p:cNvSpPr>
            <a:spLocks noGrp="1"/>
          </p:cNvSpPr>
          <p:nvPr>
            <p:ph idx="15"/>
          </p:nvPr>
        </p:nvSpPr>
        <p:spPr>
          <a:solidFill>
            <a:srgbClr val="CCFF66"/>
          </a:solidFill>
          <a:ln>
            <a:solidFill>
              <a:srgbClr val="00B050"/>
            </a:solidFill>
          </a:ln>
        </p:spPr>
        <p:txBody>
          <a:bodyPr/>
          <a:lstStyle/>
          <a:p>
            <a:r>
              <a:rPr lang="ru-RU" dirty="0"/>
              <a:t>з</a:t>
            </a:r>
            <a:r>
              <a:rPr lang="ru-RU" dirty="0" smtClean="0"/>
              <a:t>агорать в меру</a:t>
            </a:r>
            <a:endParaRPr lang="ru-RU" dirty="0"/>
          </a:p>
        </p:txBody>
      </p:sp>
      <p:pic>
        <p:nvPicPr>
          <p:cNvPr id="43" name="Picture 66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778" b="94444" l="10000" r="90000">
                        <a14:backgroundMark x1="39630" y1="90278" x2="39630" y2="902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14" y="4547235"/>
            <a:ext cx="1266349" cy="1688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-1"/>
            <a:ext cx="9143999" cy="6854825"/>
          </a:xfrm>
          <a:prstGeom prst="rect">
            <a:avLst/>
          </a:prstGeom>
          <a:noFill/>
          <a:ln w="190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3534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лексей\Desktop\тест комаровского\1261025981_green-3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23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solidFill>
            <a:srgbClr val="CCFF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  <a:solidFill>
            <a:srgbClr val="CCFF66"/>
          </a:solidFill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rgbClr val="CCFF66"/>
          </a:solidFill>
          <a:ln w="38100" cmpd="dbl">
            <a:solidFill>
              <a:srgbClr val="00B050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solidFill>
            <a:srgbClr val="CCFF66"/>
          </a:solidFill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1"/>
                </a:solidFill>
                <a:latin typeface="Arial"/>
              </a:rPr>
              <a:t>Итоги</a:t>
            </a:r>
            <a:endParaRPr lang="ru-RU" sz="1400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rgbClr val="CCFF66"/>
          </a:solidFill>
          <a:ln w="38100" cmpd="dbl">
            <a:solidFill>
              <a:srgbClr val="00B050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17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dirty="0" smtClean="0">
                <a:latin typeface="Arial"/>
              </a:rPr>
              <a:t>Задание</a:t>
            </a:r>
            <a:endParaRPr lang="ru-RU" sz="1400" dirty="0"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latin typeface="Arial"/>
              </a:rPr>
              <a:t>3 бал.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80"/>
            <a:ext cx="2882900" cy="284480"/>
          </a:xfrm>
          <a:prstGeom prst="roundRect">
            <a:avLst/>
          </a:prstGeom>
          <a:solidFill>
            <a:srgbClr val="CCFF66"/>
          </a:solidFill>
          <a:ln w="38100" cmpd="dbl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20" y="2139950"/>
              <a:ext cx="179071" cy="184151"/>
            </a:xfrm>
            <a:custGeom>
              <a:avLst/>
              <a:gdLst/>
              <a:ahLst/>
              <a:cxnLst/>
              <a:rect l="0" t="0" r="0" b="0"/>
              <a:pathLst>
                <a:path w="179071" h="184151">
                  <a:moveTo>
                    <a:pt x="0" y="38100"/>
                  </a:moveTo>
                  <a:lnTo>
                    <a:pt x="81280" y="101600"/>
                  </a:lnTo>
                  <a:lnTo>
                    <a:pt x="179070" y="0"/>
                  </a:lnTo>
                  <a:lnTo>
                    <a:pt x="179070" y="82550"/>
                  </a:lnTo>
                  <a:lnTo>
                    <a:pt x="81280" y="184150"/>
                  </a:lnTo>
                  <a:lnTo>
                    <a:pt x="0" y="120650"/>
                  </a:lnTo>
                </a:path>
              </a:pathLst>
            </a:custGeom>
            <a:grpFill/>
            <a:ln w="9525" cap="flat" cmpd="sng" algn="ctr">
              <a:solidFill>
                <a:srgbClr val="00B05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20" y="2139950"/>
              <a:ext cx="179071" cy="184151"/>
            </a:xfrm>
            <a:custGeom>
              <a:avLst/>
              <a:gdLst/>
              <a:ahLst/>
              <a:cxnLst/>
              <a:rect l="0" t="0" r="0" b="0"/>
              <a:pathLst>
                <a:path w="179071" h="184151">
                  <a:moveTo>
                    <a:pt x="0" y="38100"/>
                  </a:moveTo>
                  <a:lnTo>
                    <a:pt x="81280" y="101600"/>
                  </a:lnTo>
                  <a:lnTo>
                    <a:pt x="179070" y="0"/>
                  </a:lnTo>
                  <a:lnTo>
                    <a:pt x="179070" y="82550"/>
                  </a:lnTo>
                  <a:lnTo>
                    <a:pt x="81280" y="184150"/>
                  </a:lnTo>
                  <a:lnTo>
                    <a:pt x="0" y="120650"/>
                  </a:lnTo>
                </a:path>
              </a:pathLst>
            </a:custGeom>
            <a:grpFill/>
            <a:ln w="9525" cap="flat" cmpd="sng" algn="ctr">
              <a:solidFill>
                <a:srgbClr val="00B05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20" y="2139950"/>
              <a:ext cx="179071" cy="184151"/>
            </a:xfrm>
            <a:custGeom>
              <a:avLst/>
              <a:gdLst/>
              <a:ahLst/>
              <a:cxnLst/>
              <a:rect l="0" t="0" r="0" b="0"/>
              <a:pathLst>
                <a:path w="179071" h="184151">
                  <a:moveTo>
                    <a:pt x="0" y="38100"/>
                  </a:moveTo>
                  <a:lnTo>
                    <a:pt x="81280" y="101600"/>
                  </a:lnTo>
                  <a:lnTo>
                    <a:pt x="179070" y="0"/>
                  </a:lnTo>
                  <a:lnTo>
                    <a:pt x="179070" y="82550"/>
                  </a:lnTo>
                  <a:lnTo>
                    <a:pt x="81280" y="184150"/>
                  </a:lnTo>
                  <a:lnTo>
                    <a:pt x="0" y="120650"/>
                  </a:lnTo>
                </a:path>
              </a:pathLst>
            </a:custGeom>
            <a:grpFill/>
            <a:ln w="9525" cap="flat" cmpd="sng" algn="ctr">
              <a:solidFill>
                <a:srgbClr val="00B05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20" y="2139950"/>
              <a:ext cx="179071" cy="184151"/>
            </a:xfrm>
            <a:custGeom>
              <a:avLst/>
              <a:gdLst/>
              <a:ahLst/>
              <a:cxnLst/>
              <a:rect l="0" t="0" r="0" b="0"/>
              <a:pathLst>
                <a:path w="179071" h="184151">
                  <a:moveTo>
                    <a:pt x="0" y="38100"/>
                  </a:moveTo>
                  <a:lnTo>
                    <a:pt x="81280" y="101600"/>
                  </a:lnTo>
                  <a:lnTo>
                    <a:pt x="179070" y="0"/>
                  </a:lnTo>
                  <a:lnTo>
                    <a:pt x="179070" y="82550"/>
                  </a:lnTo>
                  <a:lnTo>
                    <a:pt x="81280" y="184150"/>
                  </a:lnTo>
                  <a:lnTo>
                    <a:pt x="0" y="120650"/>
                  </a:lnTo>
                </a:path>
              </a:pathLst>
            </a:custGeom>
            <a:grpFill/>
            <a:ln w="9525" cap="flat" cmpd="sng" algn="ctr">
              <a:solidFill>
                <a:srgbClr val="00B05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>
          <a:solidFill>
            <a:srgbClr val="CCFF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Какие утверждения верны?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Объект 38"/>
          <p:cNvSpPr>
            <a:spLocks noGrp="1"/>
          </p:cNvSpPr>
          <p:nvPr>
            <p:ph idx="1"/>
          </p:nvPr>
        </p:nvSpPr>
        <p:spPr>
          <a:solidFill>
            <a:srgbClr val="CCFF66"/>
          </a:solidFill>
          <a:ln>
            <a:solidFill>
              <a:srgbClr val="00B050"/>
            </a:solidFill>
          </a:ln>
        </p:spPr>
        <p:txBody>
          <a:bodyPr/>
          <a:lstStyle/>
          <a:p>
            <a:r>
              <a:rPr lang="ru-RU" dirty="0" smtClean="0"/>
              <a:t>Москва – столица России.</a:t>
            </a:r>
            <a:endParaRPr lang="ru-RU" dirty="0"/>
          </a:p>
        </p:txBody>
      </p:sp>
      <p:sp>
        <p:nvSpPr>
          <p:cNvPr id="40" name="Объект 39"/>
          <p:cNvSpPr>
            <a:spLocks noGrp="1"/>
          </p:cNvSpPr>
          <p:nvPr>
            <p:ph idx="13"/>
          </p:nvPr>
        </p:nvSpPr>
        <p:spPr>
          <a:solidFill>
            <a:srgbClr val="CCFF66"/>
          </a:solidFill>
          <a:ln>
            <a:solidFill>
              <a:srgbClr val="00B050"/>
            </a:solidFill>
          </a:ln>
        </p:spPr>
        <p:txBody>
          <a:bodyPr/>
          <a:lstStyle/>
          <a:p>
            <a:r>
              <a:rPr lang="ru-RU" dirty="0" smtClean="0"/>
              <a:t>В Москве находится Эрмитаж.</a:t>
            </a:r>
            <a:endParaRPr lang="ru-RU" dirty="0"/>
          </a:p>
        </p:txBody>
      </p:sp>
      <p:sp>
        <p:nvSpPr>
          <p:cNvPr id="41" name="Объект 40"/>
          <p:cNvSpPr>
            <a:spLocks noGrp="1"/>
          </p:cNvSpPr>
          <p:nvPr>
            <p:ph idx="14"/>
          </p:nvPr>
        </p:nvSpPr>
        <p:spPr>
          <a:solidFill>
            <a:srgbClr val="CCFF66"/>
          </a:solidFill>
          <a:ln>
            <a:solidFill>
              <a:srgbClr val="00B050"/>
            </a:solidFill>
          </a:ln>
        </p:spPr>
        <p:txBody>
          <a:bodyPr/>
          <a:lstStyle/>
          <a:p>
            <a:r>
              <a:rPr lang="ru-RU" dirty="0" smtClean="0"/>
              <a:t>Основатель Москвы – Юрий Долгорукий.</a:t>
            </a:r>
            <a:endParaRPr lang="ru-RU" dirty="0"/>
          </a:p>
        </p:txBody>
      </p:sp>
      <p:sp>
        <p:nvSpPr>
          <p:cNvPr id="42" name="Объект 41"/>
          <p:cNvSpPr>
            <a:spLocks noGrp="1"/>
          </p:cNvSpPr>
          <p:nvPr>
            <p:ph idx="15"/>
          </p:nvPr>
        </p:nvSpPr>
        <p:spPr>
          <a:solidFill>
            <a:srgbClr val="CCFF66"/>
          </a:solidFill>
          <a:ln>
            <a:solidFill>
              <a:srgbClr val="00B050"/>
            </a:solidFill>
          </a:ln>
        </p:spPr>
        <p:txBody>
          <a:bodyPr/>
          <a:lstStyle/>
          <a:p>
            <a:r>
              <a:rPr lang="ru-RU" dirty="0" smtClean="0"/>
              <a:t>Русский флот был создан Петром </a:t>
            </a:r>
            <a:r>
              <a:rPr lang="en-US" dirty="0" smtClean="0"/>
              <a:t>I</a:t>
            </a:r>
            <a:r>
              <a:rPr lang="ru-RU" dirty="0" smtClean="0"/>
              <a:t> в Москве.</a:t>
            </a:r>
            <a:endParaRPr lang="ru-RU" dirty="0"/>
          </a:p>
        </p:txBody>
      </p:sp>
      <p:pic>
        <p:nvPicPr>
          <p:cNvPr id="43" name="Picture 66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778" b="94444" l="10000" r="90000">
                        <a14:backgroundMark x1="39630" y1="90278" x2="39630" y2="902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14" y="4547235"/>
            <a:ext cx="1266349" cy="1688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-12701" y="-21306"/>
            <a:ext cx="9156701" cy="6879305"/>
          </a:xfrm>
          <a:prstGeom prst="rect">
            <a:avLst/>
          </a:prstGeom>
          <a:noFill/>
          <a:ln w="190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9514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solidFill>
            <a:srgbClr val="CCFF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  <a:solidFill>
            <a:srgbClr val="CCFF66"/>
          </a:solidFill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rgbClr val="CCFF66"/>
          </a:solidFill>
          <a:ln w="38100" cmpd="dbl">
            <a:solidFill>
              <a:srgbClr val="92D050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solidFill>
            <a:srgbClr val="CCFF66"/>
          </a:solidFill>
          <a:ln w="31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1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0" name="Out_Zd" hidden="1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 hidden="1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 hidden="1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алексей\Desktop\тест комаровского\1261025981_green-3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3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7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333" b="90000" l="10000" r="90000">
                        <a14:backgroundMark x1="81481" y1="83333" x2="81481" y2="83333"/>
                        <a14:backgroundMark x1="81481" y1="77778" x2="81481" y2="77778"/>
                        <a14:backgroundMark x1="81481" y1="74167" x2="81481" y2="74167"/>
                        <a14:backgroundMark x1="78519" y1="70833" x2="67778" y2="76111"/>
                        <a14:backgroundMark x1="75185" y1="83889" x2="75185" y2="83889"/>
                        <a14:backgroundMark x1="79259" y1="77778" x2="79259" y2="77778"/>
                        <a14:backgroundMark x1="67778" y1="68333" x2="67778" y2="68333"/>
                        <a14:backgroundMark x1="22963" y1="73056" x2="22963" y2="73056"/>
                        <a14:backgroundMark x1="15185" y1="73056" x2="17407" y2="83333"/>
                        <a14:backgroundMark x1="18889" y1="77778" x2="30370" y2="73056"/>
                        <a14:backgroundMark x1="18889" y1="68333" x2="18889" y2="68333"/>
                        <a14:backgroundMark x1="13333" y1="67778" x2="13333" y2="67778"/>
                        <a14:backgroundMark x1="18519" y1="63056" x2="18519" y2="63056"/>
                        <a14:backgroundMark x1="16296" y1="73333" x2="16296" y2="73333"/>
                        <a14:backgroundMark x1="63704" y1="81667" x2="63704" y2="81667"/>
                        <a14:backgroundMark x1="84815" y1="81667" x2="84815" y2="81667"/>
                        <a14:backgroundMark x1="63704" y1="73889" x2="63704" y2="73889"/>
                        <a14:backgroundMark x1="34444" y1="81667" x2="34444" y2="81667"/>
                        <a14:backgroundMark x1="57407" y1="81944" x2="57407" y2="81944"/>
                        <a14:backgroundMark x1="44444" y1="79444" x2="44444" y2="79444"/>
                        <a14:backgroundMark x1="40370" y1="80833" x2="40370" y2="80833"/>
                        <a14:backgroundMark x1="71852" y1="70833" x2="71852" y2="70833"/>
                        <a14:backgroundMark x1="64444" y1="70833" x2="64444" y2="70833"/>
                        <a14:backgroundMark x1="28889" y1="72500" x2="28889" y2="72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2154820"/>
            <a:ext cx="3060660" cy="4080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Вертикальный свиток 16"/>
          <p:cNvSpPr/>
          <p:nvPr/>
        </p:nvSpPr>
        <p:spPr>
          <a:xfrm>
            <a:off x="1979712" y="404664"/>
            <a:ext cx="6770588" cy="5112568"/>
          </a:xfrm>
          <a:prstGeom prst="verticalScroll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Друзья</a:t>
            </a:r>
            <a:r>
              <a:rPr lang="ru-RU" sz="3600" b="1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подошёл к концу учебный год. Проверьте и оцените свои знания по окружающему миру. Удачи</a:t>
            </a:r>
            <a:r>
              <a:rPr lang="ru-RU" sz="3600" b="1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ctr"/>
            <a:r>
              <a:rPr lang="ru-RU" sz="3600" b="1" i="1" dirty="0">
                <a:solidFill>
                  <a:schemeClr val="accent4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выходе из презентации    изменения не </a:t>
            </a:r>
            <a:r>
              <a:rPr lang="ru-RU" sz="3600" b="1" i="1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сохранять.</a:t>
            </a:r>
            <a:endParaRPr lang="ru-RU" sz="3600" b="1" i="1" dirty="0">
              <a:solidFill>
                <a:schemeClr val="accent4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7908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лексей\Desktop\тест комаровского\1261025981_green-3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23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Out_Tim"/>
          <p:cNvSpPr txBox="1">
            <a:spLocks noChangeArrowheads="1"/>
          </p:cNvSpPr>
          <p:nvPr/>
        </p:nvSpPr>
        <p:spPr bwMode="auto">
          <a:xfrm>
            <a:off x="8101013" y="6436711"/>
            <a:ext cx="647700" cy="221866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92D050"/>
            </a:solidFill>
            <a:miter lim="800000"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latin typeface="Arial" charset="0"/>
              </a:rPr>
              <a:t>Затрачено времени</a:t>
            </a:r>
          </a:p>
        </p:txBody>
      </p:sp>
      <p:sp>
        <p:nvSpPr>
          <p:cNvPr id="5" name="Exit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rgbClr val="FFFFFF"/>
          </a:solidFill>
          <a:ln w="3175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latin typeface="Arial" charset="0"/>
              </a:rPr>
              <a:t>Выход</a:t>
            </a:r>
            <a:endParaRPr lang="ru-RU" sz="1400" b="1" dirty="0">
              <a:latin typeface="Arial" charset="0"/>
              <a:sym typeface="Webdings" pitchFamily="18" charset="2"/>
            </a:endParaRPr>
          </a:p>
        </p:txBody>
      </p:sp>
      <p:sp>
        <p:nvSpPr>
          <p:cNvPr id="6" name="Again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rgbClr val="FFFFFF"/>
          </a:solidFill>
          <a:ln w="3175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latin typeface="Arial" charset="0"/>
              </a:rPr>
              <a:t>Снова</a:t>
            </a:r>
          </a:p>
        </p:txBody>
      </p:sp>
      <p:sp>
        <p:nvSpPr>
          <p:cNvPr id="7" name="Cena"/>
          <p:cNvSpPr>
            <a:spLocks noChangeArrowheads="1"/>
          </p:cNvSpPr>
          <p:nvPr/>
        </p:nvSpPr>
        <p:spPr bwMode="auto">
          <a:xfrm>
            <a:off x="2424113" y="6417405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smtClean="0"/>
              <a:t> бал.</a:t>
            </a:r>
            <a:endParaRPr lang="ru-RU" sz="1000" dirty="0"/>
          </a:p>
        </p:txBody>
      </p:sp>
      <p:sp>
        <p:nvSpPr>
          <p:cNvPr id="8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92D050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9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latin typeface="Arial" charset="0"/>
              </a:rPr>
              <a:t>Всего заданий</a:t>
            </a:r>
          </a:p>
        </p:txBody>
      </p:sp>
      <p:sp>
        <p:nvSpPr>
          <p:cNvPr id="10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>
              <a:latin typeface="Arial" charset="0"/>
            </a:endParaRPr>
          </a:p>
        </p:txBody>
      </p:sp>
      <p:sp>
        <p:nvSpPr>
          <p:cNvPr id="11" name="T_osh"/>
          <p:cNvSpPr txBox="1">
            <a:spLocks noChangeArrowheads="1"/>
          </p:cNvSpPr>
          <p:nvPr/>
        </p:nvSpPr>
        <p:spPr bwMode="auto">
          <a:xfrm>
            <a:off x="539750" y="4678363"/>
            <a:ext cx="21590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Ошибки в выборе ответов на задания:</a:t>
            </a:r>
          </a:p>
        </p:txBody>
      </p:sp>
      <p:sp>
        <p:nvSpPr>
          <p:cNvPr id="12" name="Out_oc"/>
          <p:cNvSpPr txBox="1">
            <a:spLocks noChangeArrowheads="1"/>
          </p:cNvSpPr>
          <p:nvPr/>
        </p:nvSpPr>
        <p:spPr bwMode="auto">
          <a:xfrm>
            <a:off x="7020250" y="3101975"/>
            <a:ext cx="1584000" cy="1223963"/>
          </a:xfrm>
          <a:prstGeom prst="rect">
            <a:avLst/>
          </a:prstGeom>
          <a:solidFill>
            <a:srgbClr val="FFFFFF"/>
          </a:solidFill>
          <a:ln w="9525">
            <a:solidFill>
              <a:srgbClr val="92D050"/>
            </a:solidFill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>
              <a:spcBef>
                <a:spcPct val="50000"/>
              </a:spcBef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" name="Out_prb"/>
          <p:cNvSpPr txBox="1">
            <a:spLocks noChangeArrowheads="1"/>
          </p:cNvSpPr>
          <p:nvPr/>
        </p:nvSpPr>
        <p:spPr bwMode="auto">
          <a:xfrm>
            <a:off x="6047744" y="3819525"/>
            <a:ext cx="864000" cy="503238"/>
          </a:xfrm>
          <a:prstGeom prst="rect">
            <a:avLst/>
          </a:prstGeom>
          <a:solidFill>
            <a:srgbClr val="FFFFFF"/>
          </a:soli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864000" cy="503238"/>
          </a:xfrm>
          <a:prstGeom prst="rect">
            <a:avLst/>
          </a:prstGeom>
          <a:solidFill>
            <a:srgbClr val="FFFFFF"/>
          </a:soli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5" name="Out_proc"/>
          <p:cNvSpPr txBox="1">
            <a:spLocks noChangeArrowheads="1"/>
          </p:cNvSpPr>
          <p:nvPr/>
        </p:nvSpPr>
        <p:spPr bwMode="auto">
          <a:xfrm>
            <a:off x="6047744" y="3105150"/>
            <a:ext cx="864000" cy="503238"/>
          </a:xfrm>
          <a:prstGeom prst="rect">
            <a:avLst/>
          </a:prstGeom>
          <a:solidFill>
            <a:srgbClr val="FFFFFF"/>
          </a:soli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864000" cy="503238"/>
          </a:xfrm>
          <a:prstGeom prst="rect">
            <a:avLst/>
          </a:prstGeom>
          <a:solidFill>
            <a:srgbClr val="FFFFFF"/>
          </a:soli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7" name="Tx_NabBall"/>
          <p:cNvSpPr>
            <a:spLocks noChangeArrowheads="1"/>
          </p:cNvSpPr>
          <p:nvPr/>
        </p:nvSpPr>
        <p:spPr bwMode="auto">
          <a:xfrm>
            <a:off x="788988" y="3773488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solidFill>
                  <a:srgbClr val="00B050"/>
                </a:solidFill>
                <a:latin typeface="Arial" charset="0"/>
              </a:rPr>
              <a:t>Набранных баллов</a:t>
            </a:r>
          </a:p>
        </p:txBody>
      </p:sp>
      <p:sp>
        <p:nvSpPr>
          <p:cNvPr id="18" name="Tx_PrOtv"/>
          <p:cNvSpPr>
            <a:spLocks noChangeArrowheads="1"/>
          </p:cNvSpPr>
          <p:nvPr/>
        </p:nvSpPr>
        <p:spPr bwMode="auto">
          <a:xfrm>
            <a:off x="788988" y="3052763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solidFill>
                  <a:srgbClr val="00B050"/>
                </a:solidFill>
                <a:latin typeface="Arial" charset="0"/>
              </a:rPr>
              <a:t>Правильных ответов</a:t>
            </a:r>
          </a:p>
        </p:txBody>
      </p:sp>
      <p:sp>
        <p:nvSpPr>
          <p:cNvPr id="19" name="Tx_Ocen"/>
          <p:cNvSpPr>
            <a:spLocks noChangeArrowheads="1"/>
          </p:cNvSpPr>
          <p:nvPr/>
        </p:nvSpPr>
        <p:spPr bwMode="auto">
          <a:xfrm>
            <a:off x="6964002" y="2518097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dirty="0">
                <a:solidFill>
                  <a:srgbClr val="00B050"/>
                </a:solidFill>
                <a:latin typeface="Arial" charset="0"/>
              </a:rPr>
              <a:t>Оценка</a:t>
            </a:r>
          </a:p>
        </p:txBody>
      </p:sp>
      <p:sp>
        <p:nvSpPr>
          <p:cNvPr id="20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/>
              <a:t>Подождите!</a:t>
            </a:r>
          </a:p>
          <a:p>
            <a:pPr algn="ctr">
              <a:defRPr/>
            </a:pPr>
            <a:r>
              <a:rPr lang="ru-RU"/>
              <a:t>Идет обработка данных</a:t>
            </a:r>
          </a:p>
        </p:txBody>
      </p:sp>
      <p:sp>
        <p:nvSpPr>
          <p:cNvPr id="21" name="RezTest"/>
          <p:cNvSpPr/>
          <p:nvPr/>
        </p:nvSpPr>
        <p:spPr>
          <a:xfrm>
            <a:off x="2146497" y="123181"/>
            <a:ext cx="485100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6000" b="1" dirty="0" smtClean="0">
                <a:ln w="17780" cmpd="sng">
                  <a:noFill/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Результаты</a:t>
            </a:r>
            <a: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dirty="0" smtClean="0">
                <a:ln w="17780" cmpd="sng">
                  <a:noFill/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тестирования</a:t>
            </a:r>
            <a:endParaRPr lang="ru-RU" sz="3600" b="1" cap="none" spc="0" dirty="0">
              <a:ln w="17780" cmpd="sng">
                <a:noFill/>
                <a:prstDash val="solid"/>
                <a:miter lim="800000"/>
              </a:ln>
              <a:solidFill>
                <a:srgbClr val="00B050"/>
              </a:solidFill>
              <a:effectLst>
                <a:outerShdw blurRad="55000" dist="254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23" name="Picture 67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333" b="90000" l="10000" r="90000">
                        <a14:backgroundMark x1="81481" y1="83333" x2="81481" y2="83333"/>
                        <a14:backgroundMark x1="81481" y1="77778" x2="81481" y2="77778"/>
                        <a14:backgroundMark x1="81481" y1="74167" x2="81481" y2="74167"/>
                        <a14:backgroundMark x1="78519" y1="70833" x2="67778" y2="76111"/>
                        <a14:backgroundMark x1="75185" y1="83889" x2="75185" y2="83889"/>
                        <a14:backgroundMark x1="79259" y1="77778" x2="79259" y2="77778"/>
                        <a14:backgroundMark x1="67778" y1="68333" x2="67778" y2="68333"/>
                        <a14:backgroundMark x1="22963" y1="73056" x2="22963" y2="73056"/>
                        <a14:backgroundMark x1="15185" y1="73056" x2="17407" y2="83333"/>
                        <a14:backgroundMark x1="18889" y1="77778" x2="30370" y2="73056"/>
                        <a14:backgroundMark x1="18889" y1="68333" x2="18889" y2="68333"/>
                        <a14:backgroundMark x1="13333" y1="67778" x2="13333" y2="67778"/>
                        <a14:backgroundMark x1="18519" y1="63056" x2="18519" y2="63056"/>
                        <a14:backgroundMark x1="16296" y1="73333" x2="16296" y2="73333"/>
                        <a14:backgroundMark x1="63704" y1="81667" x2="63704" y2="81667"/>
                        <a14:backgroundMark x1="84815" y1="81667" x2="84815" y2="81667"/>
                        <a14:backgroundMark x1="63704" y1="73889" x2="63704" y2="73889"/>
                        <a14:backgroundMark x1="34444" y1="81667" x2="34444" y2="81667"/>
                        <a14:backgroundMark x1="57407" y1="81944" x2="57407" y2="81944"/>
                        <a14:backgroundMark x1="44444" y1="79444" x2="44444" y2="79444"/>
                        <a14:backgroundMark x1="40370" y1="80833" x2="40370" y2="80833"/>
                        <a14:backgroundMark x1="71852" y1="70833" x2="71852" y2="70833"/>
                        <a14:backgroundMark x1="64444" y1="70833" x2="64444" y2="70833"/>
                        <a14:backgroundMark x1="28889" y1="72500" x2="28889" y2="72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63" y="337825"/>
            <a:ext cx="2449350" cy="326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-10463" y="0"/>
            <a:ext cx="9154461" cy="6858000"/>
          </a:xfrm>
          <a:prstGeom prst="rect">
            <a:avLst/>
          </a:prstGeom>
          <a:noFill/>
          <a:ln w="190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793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лексей\Desktop\тест комаровского\1261025981_green-3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23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solidFill>
            <a:srgbClr val="CCFF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  <a:solidFill>
            <a:srgbClr val="CCFF66"/>
          </a:solidFill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rgbClr val="CCFF66"/>
          </a:solidFill>
          <a:ln w="38100" cmpd="dbl">
            <a:solidFill>
              <a:srgbClr val="92D050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solidFill>
            <a:srgbClr val="CCFF66"/>
          </a:solidFill>
          <a:ln w="31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1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rgbClr val="CCFF66"/>
          </a:solidFill>
          <a:ln w="38100" cmpd="dbl">
            <a:solidFill>
              <a:srgbClr val="92D050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dirty="0" smtClean="0">
                <a:latin typeface="Arial"/>
              </a:rPr>
              <a:t>Задание</a:t>
            </a:r>
            <a:endParaRPr lang="ru-RU" sz="1400" dirty="0"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latin typeface="Arial"/>
              </a:rPr>
              <a:t>1 бал</a:t>
            </a:r>
            <a:r>
              <a:rPr lang="ru-RU" sz="1000" dirty="0" smtClean="0">
                <a:solidFill>
                  <a:schemeClr val="tx2"/>
                </a:solidFill>
                <a:latin typeface="Arial"/>
              </a:rPr>
              <a:t>.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rgbClr val="CCFF66"/>
            </a:soli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solidFill>
            <a:srgbClr val="CCFF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Назови объект неживой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природы.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Объект 37"/>
          <p:cNvSpPr>
            <a:spLocks noGrp="1"/>
          </p:cNvSpPr>
          <p:nvPr>
            <p:ph idx="1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 smtClean="0"/>
              <a:t>сосна</a:t>
            </a:r>
            <a:endParaRPr lang="ru-RU" dirty="0"/>
          </a:p>
        </p:txBody>
      </p:sp>
      <p:sp>
        <p:nvSpPr>
          <p:cNvPr id="39" name="Объект 38"/>
          <p:cNvSpPr>
            <a:spLocks noGrp="1"/>
          </p:cNvSpPr>
          <p:nvPr>
            <p:ph idx="13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 smtClean="0"/>
              <a:t>воздух</a:t>
            </a:r>
            <a:endParaRPr lang="ru-RU" dirty="0"/>
          </a:p>
        </p:txBody>
      </p:sp>
      <p:sp>
        <p:nvSpPr>
          <p:cNvPr id="40" name="Объект 39"/>
          <p:cNvSpPr>
            <a:spLocks noGrp="1"/>
          </p:cNvSpPr>
          <p:nvPr>
            <p:ph idx="14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 smtClean="0"/>
              <a:t>ромашка</a:t>
            </a:r>
            <a:endParaRPr lang="ru-RU" dirty="0"/>
          </a:p>
        </p:txBody>
      </p:sp>
      <p:sp>
        <p:nvSpPr>
          <p:cNvPr id="41" name="Объект 40"/>
          <p:cNvSpPr>
            <a:spLocks noGrp="1"/>
          </p:cNvSpPr>
          <p:nvPr>
            <p:ph idx="15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 smtClean="0"/>
              <a:t>воробей</a:t>
            </a:r>
            <a:endParaRPr lang="ru-RU" dirty="0"/>
          </a:p>
        </p:txBody>
      </p:sp>
      <p:pic>
        <p:nvPicPr>
          <p:cNvPr id="45" name="Picture 66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778" b="94444" l="10000" r="90000">
                        <a14:backgroundMark x1="39630" y1="90278" x2="39630" y2="902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14" y="4547235"/>
            <a:ext cx="1266349" cy="1688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9144000" cy="6854825"/>
          </a:xfrm>
          <a:prstGeom prst="rect">
            <a:avLst/>
          </a:prstGeom>
          <a:noFill/>
          <a:ln w="190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5651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лексей\Desktop\тест комаровского\1261025981_green-3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23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solidFill>
            <a:srgbClr val="CCFF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  <a:solidFill>
            <a:srgbClr val="CCFF66"/>
          </a:solidFill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rgbClr val="CCFF66"/>
          </a:solidFill>
          <a:ln w="38100" cmpd="dbl">
            <a:solidFill>
              <a:srgbClr val="92D050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solidFill>
            <a:srgbClr val="CCFF66"/>
          </a:solidFill>
          <a:ln w="31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1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rgbClr val="CCFF66"/>
          </a:solidFill>
          <a:ln w="38100" cmpd="dbl">
            <a:solidFill>
              <a:srgbClr val="92D050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2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dirty="0" smtClean="0">
                <a:latin typeface="Arial"/>
              </a:rPr>
              <a:t>Задание</a:t>
            </a:r>
            <a:endParaRPr lang="ru-RU" sz="1400" dirty="0"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latin typeface="Arial"/>
              </a:rPr>
              <a:t>1 бал</a:t>
            </a:r>
            <a:r>
              <a:rPr lang="ru-RU" sz="1000" dirty="0" smtClean="0">
                <a:solidFill>
                  <a:schemeClr val="tx2"/>
                </a:solidFill>
                <a:latin typeface="Arial"/>
              </a:rPr>
              <a:t>.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rgbClr val="CCFF66"/>
            </a:soli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solidFill>
            <a:srgbClr val="CCFF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относится к природным явлениям?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Объект 37"/>
          <p:cNvSpPr>
            <a:spLocks noGrp="1"/>
          </p:cNvSpPr>
          <p:nvPr>
            <p:ph idx="1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/>
              <a:t>ч</a:t>
            </a:r>
            <a:r>
              <a:rPr lang="ru-RU" dirty="0" smtClean="0"/>
              <a:t>тение газеты</a:t>
            </a:r>
            <a:endParaRPr lang="ru-RU" dirty="0"/>
          </a:p>
        </p:txBody>
      </p:sp>
      <p:sp>
        <p:nvSpPr>
          <p:cNvPr id="39" name="Объект 38"/>
          <p:cNvSpPr>
            <a:spLocks noGrp="1"/>
          </p:cNvSpPr>
          <p:nvPr>
            <p:ph idx="13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 smtClean="0"/>
              <a:t>строительство дома</a:t>
            </a:r>
            <a:endParaRPr lang="ru-RU" dirty="0"/>
          </a:p>
        </p:txBody>
      </p:sp>
      <p:sp>
        <p:nvSpPr>
          <p:cNvPr id="40" name="Объект 39"/>
          <p:cNvSpPr>
            <a:spLocks noGrp="1"/>
          </p:cNvSpPr>
          <p:nvPr>
            <p:ph idx="14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 smtClean="0"/>
              <a:t>снегопад</a:t>
            </a:r>
            <a:endParaRPr lang="ru-RU" dirty="0"/>
          </a:p>
        </p:txBody>
      </p:sp>
      <p:sp>
        <p:nvSpPr>
          <p:cNvPr id="41" name="Объект 40"/>
          <p:cNvSpPr>
            <a:spLocks noGrp="1"/>
          </p:cNvSpPr>
          <p:nvPr>
            <p:ph idx="15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/>
              <a:t>в</a:t>
            </a:r>
            <a:r>
              <a:rPr lang="ru-RU" dirty="0" smtClean="0"/>
              <a:t>стреча с другом</a:t>
            </a:r>
            <a:endParaRPr lang="ru-RU" dirty="0"/>
          </a:p>
        </p:txBody>
      </p:sp>
      <p:pic>
        <p:nvPicPr>
          <p:cNvPr id="42" name="Picture 66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778" b="94444" l="10000" r="90000">
                        <a14:backgroundMark x1="39630" y1="90278" x2="39630" y2="902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14" y="4547235"/>
            <a:ext cx="1266349" cy="1688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719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лексей\Desktop\тест комаровского\1261025981_green-3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23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solidFill>
            <a:srgbClr val="CCFF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  <a:solidFill>
            <a:srgbClr val="CCFF66"/>
          </a:solidFill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rgbClr val="CCFF66"/>
          </a:solidFill>
          <a:ln w="38100" cmpd="dbl">
            <a:solidFill>
              <a:srgbClr val="92D050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solidFill>
            <a:srgbClr val="CCFF66"/>
          </a:solidFill>
          <a:ln w="31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1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rgbClr val="CCFF66"/>
          </a:solidFill>
          <a:ln w="38100" cmpd="dbl">
            <a:solidFill>
              <a:srgbClr val="92D050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3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dirty="0" smtClean="0">
                <a:latin typeface="Arial"/>
              </a:rPr>
              <a:t>Задание</a:t>
            </a:r>
            <a:endParaRPr lang="ru-RU" sz="1400" dirty="0"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latin typeface="Arial"/>
              </a:rPr>
              <a:t>1 бал</a:t>
            </a:r>
            <a:r>
              <a:rPr lang="ru-RU" sz="1000" dirty="0" smtClean="0">
                <a:solidFill>
                  <a:schemeClr val="tx2"/>
                </a:solidFill>
                <a:latin typeface="Arial"/>
              </a:rPr>
              <a:t>.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rgbClr val="CCFF66"/>
            </a:soli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solidFill>
            <a:srgbClr val="CCFF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Какое явление относится к осадкам?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Объект 37"/>
          <p:cNvSpPr>
            <a:spLocks noGrp="1"/>
          </p:cNvSpPr>
          <p:nvPr>
            <p:ph idx="1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 smtClean="0"/>
              <a:t>гром</a:t>
            </a:r>
            <a:endParaRPr lang="ru-RU" dirty="0"/>
          </a:p>
        </p:txBody>
      </p:sp>
      <p:sp>
        <p:nvSpPr>
          <p:cNvPr id="39" name="Объект 38"/>
          <p:cNvSpPr>
            <a:spLocks noGrp="1"/>
          </p:cNvSpPr>
          <p:nvPr>
            <p:ph idx="13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 smtClean="0"/>
              <a:t>дождь</a:t>
            </a:r>
            <a:endParaRPr lang="ru-RU" dirty="0"/>
          </a:p>
        </p:txBody>
      </p:sp>
      <p:sp>
        <p:nvSpPr>
          <p:cNvPr id="40" name="Объект 39"/>
          <p:cNvSpPr>
            <a:spLocks noGrp="1"/>
          </p:cNvSpPr>
          <p:nvPr>
            <p:ph idx="14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 smtClean="0"/>
              <a:t>гололёд</a:t>
            </a:r>
            <a:endParaRPr lang="ru-RU" dirty="0"/>
          </a:p>
        </p:txBody>
      </p:sp>
      <p:sp>
        <p:nvSpPr>
          <p:cNvPr id="41" name="Объект 40"/>
          <p:cNvSpPr>
            <a:spLocks noGrp="1"/>
          </p:cNvSpPr>
          <p:nvPr>
            <p:ph idx="15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 smtClean="0"/>
              <a:t>ветер</a:t>
            </a:r>
            <a:endParaRPr lang="ru-RU" dirty="0"/>
          </a:p>
        </p:txBody>
      </p:sp>
      <p:pic>
        <p:nvPicPr>
          <p:cNvPr id="42" name="Picture 66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778" b="94444" l="10000" r="90000">
                        <a14:backgroundMark x1="39630" y1="90278" x2="39630" y2="902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14" y="4547235"/>
            <a:ext cx="1266349" cy="1688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-1"/>
            <a:ext cx="9144000" cy="6854825"/>
          </a:xfrm>
          <a:prstGeom prst="rect">
            <a:avLst/>
          </a:prstGeom>
          <a:noFill/>
          <a:ln w="190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682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лексей\Desktop\тест комаровского\1261025981_green-3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23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solidFill>
            <a:srgbClr val="CCFF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  <a:solidFill>
            <a:srgbClr val="CCFF66"/>
          </a:solidFill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rgbClr val="CCFF66"/>
          </a:solidFill>
          <a:ln w="38100" cmpd="dbl">
            <a:solidFill>
              <a:srgbClr val="92D050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solidFill>
            <a:srgbClr val="CCFF66"/>
          </a:solidFill>
          <a:ln w="31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1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rgbClr val="CCFF66"/>
          </a:solidFill>
          <a:ln w="38100" cmpd="dbl">
            <a:solidFill>
              <a:srgbClr val="92D050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4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dirty="0" smtClean="0">
                <a:latin typeface="Arial"/>
              </a:rPr>
              <a:t>Задание</a:t>
            </a:r>
            <a:endParaRPr lang="ru-RU" sz="1400" dirty="0"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latin typeface="Arial"/>
              </a:rPr>
              <a:t>1 бал.</a:t>
            </a:r>
            <a:endParaRPr lang="ru-RU" sz="1000" dirty="0"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rgbClr val="CCFF66"/>
            </a:soli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solidFill>
            <a:srgbClr val="CCFF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какой группе животных относятся лягушки?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Объект 37"/>
          <p:cNvSpPr>
            <a:spLocks noGrp="1"/>
          </p:cNvSpPr>
          <p:nvPr>
            <p:ph idx="1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/>
              <a:t>к</a:t>
            </a:r>
            <a:r>
              <a:rPr lang="ru-RU" dirty="0" smtClean="0"/>
              <a:t> земноводным</a:t>
            </a:r>
            <a:endParaRPr lang="ru-RU" dirty="0"/>
          </a:p>
        </p:txBody>
      </p:sp>
      <p:sp>
        <p:nvSpPr>
          <p:cNvPr id="39" name="Объект 38"/>
          <p:cNvSpPr>
            <a:spLocks noGrp="1"/>
          </p:cNvSpPr>
          <p:nvPr>
            <p:ph idx="13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 smtClean="0"/>
              <a:t>к зверям </a:t>
            </a:r>
            <a:endParaRPr lang="ru-RU" dirty="0"/>
          </a:p>
        </p:txBody>
      </p:sp>
      <p:sp>
        <p:nvSpPr>
          <p:cNvPr id="40" name="Объект 39"/>
          <p:cNvSpPr>
            <a:spLocks noGrp="1"/>
          </p:cNvSpPr>
          <p:nvPr>
            <p:ph idx="14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 smtClean="0"/>
              <a:t>к насекомым </a:t>
            </a:r>
            <a:endParaRPr lang="ru-RU" dirty="0"/>
          </a:p>
        </p:txBody>
      </p:sp>
      <p:sp>
        <p:nvSpPr>
          <p:cNvPr id="41" name="Объект 40"/>
          <p:cNvSpPr>
            <a:spLocks noGrp="1"/>
          </p:cNvSpPr>
          <p:nvPr>
            <p:ph idx="15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 smtClean="0"/>
              <a:t>к рыбам </a:t>
            </a:r>
            <a:endParaRPr lang="ru-RU" dirty="0"/>
          </a:p>
        </p:txBody>
      </p:sp>
      <p:pic>
        <p:nvPicPr>
          <p:cNvPr id="42" name="Picture 66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778" b="94444" l="10000" r="90000">
                        <a14:backgroundMark x1="39630" y1="90278" x2="39630" y2="902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14" y="4547235"/>
            <a:ext cx="1266349" cy="1688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566" y="6656"/>
            <a:ext cx="9134434" cy="6851343"/>
          </a:xfrm>
          <a:prstGeom prst="rect">
            <a:avLst/>
          </a:prstGeom>
          <a:noFill/>
          <a:ln w="190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5907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лексей\Desktop\тест комаровского\1261025981_green-3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23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solidFill>
            <a:srgbClr val="CCFF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  <a:solidFill>
            <a:srgbClr val="CCFF66"/>
          </a:solidFill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rgbClr val="CCFF66"/>
          </a:solidFill>
          <a:ln w="38100" cmpd="dbl">
            <a:solidFill>
              <a:srgbClr val="92D050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solidFill>
            <a:srgbClr val="CCFF66"/>
          </a:solidFill>
          <a:ln w="31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1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rgbClr val="CCFF66"/>
          </a:solidFill>
          <a:ln w="38100" cmpd="dbl">
            <a:solidFill>
              <a:srgbClr val="92D050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5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dirty="0" smtClean="0">
                <a:latin typeface="Arial"/>
              </a:rPr>
              <a:t>Задание</a:t>
            </a:r>
            <a:endParaRPr lang="ru-RU" sz="1400" dirty="0"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latin typeface="Arial"/>
              </a:rPr>
              <a:t>1 бал</a:t>
            </a:r>
            <a:r>
              <a:rPr lang="ru-RU" sz="1000" dirty="0" smtClean="0">
                <a:solidFill>
                  <a:schemeClr val="tx2"/>
                </a:solidFill>
                <a:latin typeface="Arial"/>
              </a:rPr>
              <a:t>.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rgbClr val="CCFF66"/>
            </a:soli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solidFill>
            <a:srgbClr val="CCFF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производит лёгкая промышленность?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Объект 37"/>
          <p:cNvSpPr>
            <a:spLocks noGrp="1"/>
          </p:cNvSpPr>
          <p:nvPr>
            <p:ph idx="1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 smtClean="0"/>
              <a:t>станки</a:t>
            </a:r>
            <a:endParaRPr lang="ru-RU" dirty="0"/>
          </a:p>
        </p:txBody>
      </p:sp>
      <p:sp>
        <p:nvSpPr>
          <p:cNvPr id="39" name="Объект 38"/>
          <p:cNvSpPr>
            <a:spLocks noGrp="1"/>
          </p:cNvSpPr>
          <p:nvPr>
            <p:ph idx="13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 smtClean="0"/>
              <a:t>одежду</a:t>
            </a:r>
            <a:endParaRPr lang="ru-RU" dirty="0"/>
          </a:p>
        </p:txBody>
      </p:sp>
      <p:sp>
        <p:nvSpPr>
          <p:cNvPr id="40" name="Объект 39"/>
          <p:cNvSpPr>
            <a:spLocks noGrp="1"/>
          </p:cNvSpPr>
          <p:nvPr>
            <p:ph idx="14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 smtClean="0"/>
              <a:t>шерсть</a:t>
            </a:r>
            <a:endParaRPr lang="ru-RU" dirty="0"/>
          </a:p>
        </p:txBody>
      </p:sp>
      <p:sp>
        <p:nvSpPr>
          <p:cNvPr id="41" name="Объект 40"/>
          <p:cNvSpPr>
            <a:spLocks noGrp="1"/>
          </p:cNvSpPr>
          <p:nvPr>
            <p:ph idx="15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 smtClean="0"/>
              <a:t>кино</a:t>
            </a:r>
            <a:endParaRPr lang="ru-RU" dirty="0"/>
          </a:p>
        </p:txBody>
      </p:sp>
      <p:pic>
        <p:nvPicPr>
          <p:cNvPr id="42" name="Picture 66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778" b="94444" l="10000" r="90000">
                        <a14:backgroundMark x1="39630" y1="90278" x2="39630" y2="902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14" y="4547235"/>
            <a:ext cx="1266349" cy="1688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-1" y="0"/>
            <a:ext cx="9144001" cy="6858000"/>
          </a:xfrm>
          <a:prstGeom prst="rect">
            <a:avLst/>
          </a:prstGeom>
          <a:noFill/>
          <a:ln w="190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9457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лексей\Desktop\тест комаровского\1261025981_green-3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23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solidFill>
            <a:srgbClr val="CCFF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  <a:solidFill>
            <a:srgbClr val="CCFF66"/>
          </a:solidFill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rgbClr val="CCFF66"/>
          </a:solidFill>
          <a:ln w="38100" cmpd="dbl">
            <a:solidFill>
              <a:srgbClr val="92D050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solidFill>
            <a:srgbClr val="CCFF66"/>
          </a:solidFill>
          <a:ln w="31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1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rgbClr val="CCFF66"/>
          </a:solidFill>
          <a:ln w="38100" cmpd="dbl">
            <a:solidFill>
              <a:srgbClr val="92D050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6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dirty="0" smtClean="0">
                <a:latin typeface="Arial"/>
              </a:rPr>
              <a:t>Задание</a:t>
            </a:r>
            <a:endParaRPr lang="ru-RU" sz="1400" dirty="0"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latin typeface="Arial"/>
              </a:rPr>
              <a:t>1 бал</a:t>
            </a:r>
            <a:r>
              <a:rPr lang="ru-RU" sz="1000" dirty="0" smtClean="0">
                <a:solidFill>
                  <a:schemeClr val="tx2"/>
                </a:solidFill>
                <a:latin typeface="Arial"/>
              </a:rPr>
              <a:t>.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rgbClr val="CCFF66"/>
            </a:soli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solidFill>
            <a:srgbClr val="CCFF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какому виду транспорта относится вертолёт?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Объект 37"/>
          <p:cNvSpPr>
            <a:spLocks noGrp="1"/>
          </p:cNvSpPr>
          <p:nvPr>
            <p:ph idx="1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 smtClean="0"/>
              <a:t>к водному </a:t>
            </a:r>
            <a:endParaRPr lang="ru-RU" dirty="0"/>
          </a:p>
        </p:txBody>
      </p:sp>
      <p:sp>
        <p:nvSpPr>
          <p:cNvPr id="39" name="Объект 38"/>
          <p:cNvSpPr>
            <a:spLocks noGrp="1"/>
          </p:cNvSpPr>
          <p:nvPr>
            <p:ph idx="13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 smtClean="0"/>
              <a:t>к наземному </a:t>
            </a:r>
            <a:endParaRPr lang="ru-RU" dirty="0"/>
          </a:p>
        </p:txBody>
      </p:sp>
      <p:sp>
        <p:nvSpPr>
          <p:cNvPr id="40" name="Объект 39"/>
          <p:cNvSpPr>
            <a:spLocks noGrp="1"/>
          </p:cNvSpPr>
          <p:nvPr>
            <p:ph idx="14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 smtClean="0"/>
              <a:t>к воздушному </a:t>
            </a:r>
            <a:endParaRPr lang="ru-RU" dirty="0"/>
          </a:p>
        </p:txBody>
      </p:sp>
      <p:sp>
        <p:nvSpPr>
          <p:cNvPr id="41" name="Объект 40"/>
          <p:cNvSpPr>
            <a:spLocks noGrp="1"/>
          </p:cNvSpPr>
          <p:nvPr>
            <p:ph idx="15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 smtClean="0"/>
              <a:t>к подземному </a:t>
            </a:r>
            <a:endParaRPr lang="ru-RU" dirty="0"/>
          </a:p>
        </p:txBody>
      </p:sp>
      <p:pic>
        <p:nvPicPr>
          <p:cNvPr id="42" name="Picture 66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778" b="94444" l="10000" r="90000">
                        <a14:backgroundMark x1="39630" y1="90278" x2="39630" y2="902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14" y="4547235"/>
            <a:ext cx="1266349" cy="1688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-12700" y="-1"/>
            <a:ext cx="9156700" cy="6854825"/>
          </a:xfrm>
          <a:prstGeom prst="rect">
            <a:avLst/>
          </a:prstGeom>
          <a:noFill/>
          <a:ln w="190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5597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лексей\Desktop\тест комаровского\1261025981_green-3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23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solidFill>
            <a:srgbClr val="CCFF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  <a:solidFill>
            <a:srgbClr val="CCFF66"/>
          </a:solidFill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rgbClr val="CCFF66"/>
          </a:solidFill>
          <a:ln w="38100" cmpd="dbl">
            <a:solidFill>
              <a:srgbClr val="92D050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solidFill>
            <a:srgbClr val="CCFF66"/>
          </a:solidFill>
          <a:ln w="31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1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rgbClr val="CCFF66"/>
          </a:solidFill>
          <a:ln w="38100" cmpd="dbl">
            <a:solidFill>
              <a:srgbClr val="92D050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7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dirty="0" smtClean="0">
                <a:latin typeface="Arial"/>
              </a:rPr>
              <a:t>Задание</a:t>
            </a:r>
            <a:endParaRPr lang="ru-RU" sz="1400" dirty="0"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latin typeface="Arial"/>
              </a:rPr>
              <a:t>1 бал</a:t>
            </a:r>
            <a:r>
              <a:rPr lang="ru-RU" sz="1000" dirty="0" smtClean="0">
                <a:solidFill>
                  <a:schemeClr val="tx2"/>
                </a:solidFill>
                <a:latin typeface="Arial"/>
              </a:rPr>
              <a:t>.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  <a:solidFill>
            <a:srgbClr val="CCFF66"/>
          </a:solidFill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rgbClr val="CCFF66"/>
            </a:soli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solidFill>
            <a:srgbClr val="CCFF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Какие функции выполняют лёгкие?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Объект 37"/>
          <p:cNvSpPr>
            <a:spLocks noGrp="1"/>
          </p:cNvSpPr>
          <p:nvPr>
            <p:ph idx="1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 smtClean="0"/>
              <a:t>орган дыхания </a:t>
            </a:r>
            <a:endParaRPr lang="ru-RU" dirty="0"/>
          </a:p>
        </p:txBody>
      </p:sp>
      <p:sp>
        <p:nvSpPr>
          <p:cNvPr id="39" name="Объект 38"/>
          <p:cNvSpPr>
            <a:spLocks noGrp="1"/>
          </p:cNvSpPr>
          <p:nvPr>
            <p:ph idx="13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/>
              <a:t>о</a:t>
            </a:r>
            <a:r>
              <a:rPr lang="ru-RU" dirty="0" smtClean="0"/>
              <a:t>рган пищеварения</a:t>
            </a:r>
            <a:endParaRPr lang="ru-RU" dirty="0"/>
          </a:p>
        </p:txBody>
      </p:sp>
      <p:sp>
        <p:nvSpPr>
          <p:cNvPr id="40" name="Объект 39"/>
          <p:cNvSpPr>
            <a:spLocks noGrp="1"/>
          </p:cNvSpPr>
          <p:nvPr>
            <p:ph idx="14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/>
              <a:t>у</a:t>
            </a:r>
            <a:r>
              <a:rPr lang="ru-RU" dirty="0" smtClean="0"/>
              <a:t>правляют  работой организма</a:t>
            </a:r>
            <a:endParaRPr lang="ru-RU" dirty="0"/>
          </a:p>
        </p:txBody>
      </p:sp>
      <p:sp>
        <p:nvSpPr>
          <p:cNvPr id="41" name="Объект 40"/>
          <p:cNvSpPr>
            <a:spLocks noGrp="1"/>
          </p:cNvSpPr>
          <p:nvPr>
            <p:ph idx="15"/>
          </p:nvPr>
        </p:nvSpPr>
        <p:spPr>
          <a:solidFill>
            <a:srgbClr val="CCFF66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/>
              <a:t>г</a:t>
            </a:r>
            <a:r>
              <a:rPr lang="ru-RU" dirty="0" smtClean="0"/>
              <a:t>онят кровь по телу</a:t>
            </a:r>
            <a:endParaRPr lang="ru-RU" dirty="0"/>
          </a:p>
        </p:txBody>
      </p:sp>
      <p:pic>
        <p:nvPicPr>
          <p:cNvPr id="42" name="Picture 66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778" b="94444" l="10000" r="90000">
                        <a14:backgroundMark x1="39630" y1="90278" x2="39630" y2="902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14" y="4547235"/>
            <a:ext cx="1266349" cy="1688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1"/>
            <a:ext cx="9144000" cy="6854824"/>
          </a:xfrm>
          <a:prstGeom prst="rect">
            <a:avLst/>
          </a:prstGeom>
          <a:noFill/>
          <a:ln w="190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7248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O" val="True"/>
  <p:tag name="TFS" val="False"/>
  <p:tag name="TSB" val="5"/>
  <p:tag name="TFO" val="False"/>
  <p:tag name="TFF" val="True"/>
  <p:tag name="TK" val="0.9"/>
  <p:tag name="TFM" val="True"/>
  <p:tag name="TFT" val="True"/>
  <p:tag name="TTIM" val="20"/>
  <p:tag name="TFC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" val="0"/>
  <p:tag name="KO" val="0"/>
  <p:tag name="KP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heme/theme1.xml><?xml version="1.0" encoding="utf-8"?>
<a:theme xmlns:a="http://schemas.openxmlformats.org/drawingml/2006/main" name="Сумерки">
  <a:themeElements>
    <a:clrScheme name="Сумерки 9">
      <a:dk1>
        <a:srgbClr val="4A2500"/>
      </a:dk1>
      <a:lt1>
        <a:srgbClr val="C2C0BA"/>
      </a:lt1>
      <a:dk2>
        <a:srgbClr val="788569"/>
      </a:dk2>
      <a:lt2>
        <a:srgbClr val="F4F4EC"/>
      </a:lt2>
      <a:accent1>
        <a:srgbClr val="E1DFC1"/>
      </a:accent1>
      <a:accent2>
        <a:srgbClr val="A5A7AF"/>
      </a:accent2>
      <a:accent3>
        <a:srgbClr val="DDDCD9"/>
      </a:accent3>
      <a:accent4>
        <a:srgbClr val="3E1E00"/>
      </a:accent4>
      <a:accent5>
        <a:srgbClr val="EEECDD"/>
      </a:accent5>
      <a:accent6>
        <a:srgbClr val="95979E"/>
      </a:accent6>
      <a:hlink>
        <a:srgbClr val="9C9800"/>
      </a:hlink>
      <a:folHlink>
        <a:srgbClr val="666633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0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1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2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3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4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5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6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7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8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57653F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4.0. XML Code produced on 2011.08.13-->
<customUI xmlns="http://schemas.microsoft.com/office/2006/01/customui">
  <ribbon>
    <tabs>
      <tab id="TabTest" insertBeforeMso="TabDesign" label="Тестирование" visible="true">
        <!--Osnovnye nastroiki testa-->
        <!--Vstavka slaydov razlichnyh tipov-->
        <group id="Group2" label="Вставка слайдов">
          <menu id="Menu1" imageMso="ActiveXRadioButton" label="Единственный выбор" supertip="Вставка слайда с переключателями для задания с выбором единственного правильного ответа">
            <button id="Button1" label="2 ответа" onAction="IS120"/>
            <button id="Button2" label="3 ответа" onAction="IS130"/>
            <button id="Button3" label="4 ответа" onAction="IS140"/>
            <button id="Button4" label="5 ответов" onAction="IS150"/>
            <button id="Button5" label="6 ответов" onAction="IS160"/>
          </menu>
          <menu id="Menu2" imageMso="SourceControlOptions" label="Множественный выбор" supertip="Вставка слайда с флажками для задания с выбором нескольких правильных ответов">
            <button id="Button7" label="2 ответа" onAction="IS220"/>
            <button id="Button8" label="3 ответа" onAction="IS230"/>
            <button id="Button9" label="4 ответа" onAction="IS240"/>
            <button id="Button10" label="5 ответов" onAction="IS250"/>
            <button id="Button11" label="6 ответов" onAction="IS260"/>
          </menu>
          <menu id="Menu3" imageMso="ReplicationRecoverDesignMaster" label="Соответствие" supertip="Вставка слайда с перемещаемыми объектами и объектами конечных позиций для заданий на установление соответствия и упорядочение">
            <menu id="Menu4" label="1 объект">
              <button id="Button13" label="1 позиция" onAction="IS311"/>
              <button id="Button14" label="2 позиции" onAction="IS312"/>
              <button id="Button15" label="3 позиции" onAction="IS313"/>
              <button id="Button16" label="4 позиции" onAction="IS314"/>
              <button id="Button17" label="5 позиций" onAction="IS315"/>
              <button id="Button18" label="6 позиций" onAction="IS316"/>
              <button id="Button19" label="7 позиций" onAction="IS317"/>
              <button id="Button20" label="8 позиций" onAction="IS318"/>
              <button id="Button21" label="9 позиций" onAction="IS319"/>
              <button id="Button22" label="10 позиций" onAction="IS310"/>
            </menu>
            <menu id="Menu6" label="2 объекта">
              <button id="Button23" label="1 позиция" onAction="IS321"/>
              <button id="Button24" label="2 позиции" onAction="IS322"/>
              <button id="Button25" label="3 позиции" onAction="IS323"/>
              <button id="Button26" label="4 позиции" onAction="IS324"/>
              <button id="Button27" label="5 позиций" onAction="IS325"/>
              <button id="Button28" label="6 позиций" onAction="IS326"/>
              <button id="Button29" label="7 позиций" onAction="IS327"/>
              <button id="Button30" label="8 позиций" onAction="IS328"/>
              <button id="Button31" label="9 позиций" onAction="IS329"/>
              <button id="Button32" label="10 позиций" onAction="IS320"/>
            </menu>
            <menu id="Menu7" label="3 объекта">
              <button id="Button33" label="1 позиция" onAction="IS331"/>
              <button id="Button34" label="2 позиции" onAction="IS332"/>
              <button id="Button35" label="3 позиции" onAction="IS333"/>
              <button id="Button36" label="4 позиции" onAction="IS334"/>
              <button id="Button37" label="5 позиций" onAction="IS335"/>
              <button id="Button38" label="6 позиций" onAction="IS336"/>
              <button id="Button39" label="7 позиций" onAction="IS337"/>
              <button id="Button40" label="8 позиций" onAction="IS338"/>
              <button id="Button41" label="9 позиций" onAction="IS339"/>
              <button id="Button42" label="10 позиций" onAction="IS330"/>
            </menu>
            <menu id="Menu8" label="4 объекта">
              <button id="Button43" label="1 позиция" onAction="IS341"/>
              <button id="Button44" label="2 позиции" onAction="IS342"/>
              <button id="Button45" label="3 позиции" onAction="IS342"/>
              <button id="Button46" label="4 позиции" onAction="IS344"/>
              <button id="Button47" label="5 позиций" onAction="IS345"/>
              <button id="Button48" label="6 позиций" onAction="IS346"/>
              <button id="Button49" label="7 позиций" onAction="IS347"/>
              <button id="Button50" label="8 позиций" onAction="IS348"/>
              <button id="Button51" label="9 позиций" onAction="IS349"/>
              <button id="Button52" label="10 позиций" onAction="IS340"/>
            </menu>
            <menu id="Menu9" label="5 объектов">
              <button id="Button53" label="1 позиция" onAction="IS351"/>
              <button id="Button54" label="2 позиции" onAction="IS352"/>
              <button id="Button55" label="3 позиции" onAction="IS353"/>
              <button id="Button56" label="4 позиции" onAction="IS354"/>
              <button id="Button57" label="5 позиций" onAction="IS355"/>
              <button id="Button58" label="6 позиций" onAction="IS356"/>
              <button id="Button59" label="7 позиций" onAction="IS357"/>
              <button id="Button60" label="8 позиций" onAction="IS358"/>
              <button id="Button61" label="9 позиций" onAction="IS359"/>
              <button id="Button62" label="10 позиций" onAction="IS350"/>
            </menu>
            <menu id="Menu10" label="6 объектов">
              <button id="Button63" label="1 позиция" onAction="IS361"/>
              <button id="Button64" label="2 позиции" onAction="IS362"/>
              <button id="Button65" label="3 позиции" onAction="IS363"/>
              <button id="Button66" label="4 позиции" onAction="IS364"/>
              <button id="Button67" label="5 позиций" onAction="IS365"/>
              <button id="Button68" label="6 позиций" onAction="IS366"/>
              <button id="Button69" label="7 позиций" onAction="IS367"/>
              <button id="Button70" label="8 позиций" onAction="IS368"/>
              <button id="Button71" label="9 позиций" onAction="IS369"/>
              <button id="Button72" label="10 позиций" onAction="IS360"/>
            </menu>
            <menu id="Menu12" label="7 объектов">
              <button id="Button73" label="1 позиция" onAction="IS371"/>
              <button id="Button74" label="2 позиции" onAction="IS372"/>
              <button id="Button75" label="3 позиции" onAction="IS373"/>
              <button id="Button76" label="4 позиции" onAction="IS374"/>
              <button id="Button77" label="5 позиций" onAction="IS375"/>
              <button id="Button78" label="6 позиций" onAction="IS376"/>
              <button id="Button79" label="7 позиций" onAction="IS377"/>
              <button id="Button80" label="8 позиций" onAction="IS378"/>
              <button id="Button81" label="9 позиций" onAction="IS379"/>
              <button id="Button82" label="10 позиций" onAction="IS370"/>
            </menu>
            <menu id="Menu13" label="8 объектов">
              <button id="Button83" label="1 позиция" onAction="IS381"/>
              <button id="Button84" label="2 позиции" onAction="IS382"/>
              <button id="Button85" label="3 позиции" onAction="IS383"/>
              <button id="Button86" label="4 позиции" onAction="IS384"/>
              <button id="Button87" label="5 позиций" onAction="IS385"/>
              <button id="Button88" label="6 позиций" onAction="IS386"/>
              <button id="Button89" label="7 позиций" onAction="IS387"/>
              <button id="Button90" label="8 позиций" onAction="IS388"/>
              <button id="Button91" label="9 позиций" onAction="IS389"/>
              <button id="Button92" label="10 позиций" onAction="IS380"/>
            </menu>
            <menu id="Menu14" label="9 объектов">
              <button id="Button93" label="1 позиция" onAction="IS391"/>
              <button id="Button94" label="2 позиции" onAction="IS392"/>
              <button id="Button95" label="3 позиции" onAction="IS393"/>
              <button id="Button96" label="4 позиции" onAction="IS394"/>
              <button id="Button97" label="5 позиций" onAction="IS395"/>
              <button id="Button98" label="6 позиций" onAction="IS396"/>
              <button id="Button99" label="7 позиций" onAction="IS397"/>
              <button id="Button100" label="8 позиций" onAction="IS398"/>
              <button id="Button101" label="9 позиций" onAction="IS399"/>
              <button id="Button102" label="10 позиций" onAction="IS390"/>
            </menu>
            <menu id="Menu15" label="10 объектов">
              <button id="Button103" label="1 позиция" onAction="IS301"/>
              <button id="Button104" label="2 позиции" onAction="IS302"/>
              <button id="Button105" label="3 позиции" onAction="IS303"/>
              <button id="Button106" label="4 позиции" onAction="IS304"/>
              <button id="Button107" label="5 позиций" onAction="IS305"/>
              <button id="Button108" label="6 позиций" onAction="IS306"/>
              <button id="Button109" label="7 позиций" onAction="IS307"/>
              <button id="Button110" label="8 позиций" onAction="IS308"/>
              <button id="Button111" label="9 позиций" onAction="IS309"/>
              <button id="Button112" label="10 позиций" onAction="IS300"/>
            </menu>
          </menu>
          <button id="Button122" imageMso="ActiveXTextBox" label="Ввод ответа" supertip="Вставка слайда с заданием, в котором надо ввести ответ в текстовой форме" onAction="IS410"/>
          <button id="Button123" imageMso="NewContact" label="Информация" supertip="Вставка слайда для дополнительной информации или задания, не требующего ответа" onAction="IS500"/>
          <button id="RndSlide" imageMso="SmartArtRightToLeft" label="Перемешать" supertip="Перемешать слайды заданий в произвольном порядке" onAction="Tasovat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bjeck" label="Объекты" visible="true">
          <button enabled="true" id="BtName" image="NewName_png" label="Именовать" showImage="true" showLabel="true" size="large" supertip="Именование перемещаемых объектов, объектов конечных позиций и прочих объектов" visible="true" onAction="NewName"/>
          <button enabled="true" id="BtFix" image="fix3_png" label="Фиксировать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  <button enabled="true" id="BtFlagPerekl" image="Vosst_png" label="Обновить" showImage="true" showLabel="true" size="large" supertip="Обновление внешнего вида флажков или переключателей после преобразования одного из них" visible="true" onAction="ReconFP"/>
        </group>
        <group id="GrDelMac" label="Макросы" visible="true">
          <button enabled="true" id="BtDelMac" image="Delmac_png" label="Выключить Включить" showImage="true" showLabel="true" size="large" supertip="Отключение и включение макросов Office 2007-2010, несовместимых с Office 2003, для обеспечения работоспособности теста при сохранении в формате pps или ppt" visible="true" onAction="DelMacros"/>
        </group>
        <group id="GrOutRez" label="Результаты" visible="true">
          <checkBox description="description" enabled="true" id="ChOutFile" label="Результаты в файл" supertip="Выводить результаты тестирования в текстовый файл" visible="true" getPressed="ChOutFile_getPressed" onAction="ChB_RezTx"/>
          <checkBox enabled="true" id="ChUchetOshibok" label="Отчет об ошибках" supertip="Выводить отчет об ошибках на последний слайд" visible="true" getPressed="ChUchetOshibok_getPressed" onAction="ChB_OtOsh"/>
          <labelControl id="labC1" label="Ввывод результатов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Копия TestKit</Template>
  <TotalTime>1391</TotalTime>
  <Words>600</Words>
  <Application>Microsoft Office PowerPoint</Application>
  <PresentationFormat>Экран (4:3)</PresentationFormat>
  <Paragraphs>259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Сумерки</vt:lpstr>
      <vt:lpstr>Презентация PowerPoint</vt:lpstr>
      <vt:lpstr>Презентация PowerPoint</vt:lpstr>
      <vt:lpstr>Назови объект неживой  природы.</vt:lpstr>
      <vt:lpstr>Что относится к природным явлениям?</vt:lpstr>
      <vt:lpstr>Какое явление относится к осадкам?</vt:lpstr>
      <vt:lpstr>К какой группе животных относятся лягушки? </vt:lpstr>
      <vt:lpstr>Что производит лёгкая промышленность?</vt:lpstr>
      <vt:lpstr>К какому виду транспорта относится вертолёт?</vt:lpstr>
      <vt:lpstr>Какие функции выполняют лёгкие?</vt:lpstr>
      <vt:lpstr>По какому номеру можно вызвать скорую помощь?</vt:lpstr>
      <vt:lpstr>Как называется земная поверхность, которую мы видим вокруг себя?</vt:lpstr>
      <vt:lpstr>Как называются углубления с крутыми склонами на равнинах?</vt:lpstr>
      <vt:lpstr>Что растёт в водоёмах?</vt:lpstr>
      <vt:lpstr>Что делать, если загорелся красный сигнал светофора и ты не успел перейти дорогу?</vt:lpstr>
      <vt:lpstr>Чем ты можешь помочь родителям по дому?</vt:lpstr>
      <vt:lpstr>Как нужно вести себя в автобусе?</vt:lpstr>
      <vt:lpstr>Назови русские города.</vt:lpstr>
      <vt:lpstr>Какие правила нужно соблюдать, чтобы уберечься от солнечного удара?</vt:lpstr>
      <vt:lpstr>Какие утверждения верны?</vt:lpstr>
      <vt:lpstr>Презентация PowerPoint</vt:lpstr>
    </vt:vector>
  </TitlesOfParts>
  <Company>Россошанская школа-интернат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Конструктор тестовPowerPoint</dc:title>
  <dc:creator>Комаровский Анатолий Николаевич</dc:creator>
  <dc:description>В  конструкторе использована идея перемещения объектов в режиме демонстрации, предложенная Гансом Хофманом (Hans Werner Hofmann hw@lemitec.de)</dc:description>
  <cp:lastModifiedBy>алексей</cp:lastModifiedBy>
  <cp:revision>175</cp:revision>
  <dcterms:created xsi:type="dcterms:W3CDTF">2011-08-18T05:12:14Z</dcterms:created>
  <dcterms:modified xsi:type="dcterms:W3CDTF">2015-08-28T18:26:03Z</dcterms:modified>
</cp:coreProperties>
</file>