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73E1C15-7F22-4F6A-9BA6-7786FEB38192}" type="datetimeFigureOut">
              <a:rPr lang="ru-RU" smtClean="0"/>
              <a:t>11.08.2013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EF7AF9A-A12B-4A07-B0F6-537C12BC68B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youtube.com/watch?v=5sCXEeYV7Ss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ochi2014.bosco.ru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sochi2013.com/wp-content/uploads/2013/02/%D0%B3%D0%B8%D0%BC%D0%BD-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ochi2013.com/simvoly-olimpijskix-igr-v-sochi-v-2014/simvolika-olimpijskix-igr-2014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ochi2013.com/wp-content/uploads/2013/02/%D0%B3%D0%B8%D0%BC%D0%BD-3.jpg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sochi2013.com/simvoly-olimpijskix-igr-v-sochi-v-2014/simvolika-olimpijskix-igr-2014/gimn-olimpijskix-igr-2014/" TargetMode="External"/><Relationship Id="rId3" Type="http://schemas.openxmlformats.org/officeDocument/2006/relationships/hyperlink" Target="http://sochi2013.com/simvoly-olimpijskix-igr-v-sochi-v-2014/simvolika-olimpijskix-igr-2014/deviz-olimpiadi-sochi-2014/" TargetMode="External"/><Relationship Id="rId7" Type="http://schemas.openxmlformats.org/officeDocument/2006/relationships/hyperlink" Target="http://www.sochi2014.com/games/sport/olympic-games/schedule/" TargetMode="External"/><Relationship Id="rId2" Type="http://schemas.openxmlformats.org/officeDocument/2006/relationships/hyperlink" Target="http://sochi2013.com/simvoly-olimpijskix-igr-v-sochi-v-2014/simvolika-olimpijskix-igr-2014/emblema-olimpijskix-igr-sochi-2014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ochi2013.com/simvoly-olimpijskix-igr-v-sochi-v-2014/simvolika-olimpijskix-igr-2014/uzor-sochi-2014/" TargetMode="External"/><Relationship Id="rId5" Type="http://schemas.openxmlformats.org/officeDocument/2006/relationships/hyperlink" Target="http://sochi2013.com/simvoly-olimpijskix-igr-v-sochi-v-2014/simvolika-olimpijskix-igr-2014/olimpijskij-ogon-sochi-2014/" TargetMode="External"/><Relationship Id="rId4" Type="http://schemas.openxmlformats.org/officeDocument/2006/relationships/hyperlink" Target="http://sochi2013.com/kollekcii-olimpiady-sochi-2014/marki-sochi-2014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ochi2013.com/simvoly-olimpijskix-igr-v-sochi-v-2014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game2014.ru/sochi-2014-god-oficialnyjj-logotip/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ivetsochi.ru/blog/Olympic_games_compared/17583.html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908720"/>
            <a:ext cx="6172200" cy="3096344"/>
          </a:xfrm>
        </p:spPr>
        <p:txBody>
          <a:bodyPr/>
          <a:lstStyle/>
          <a:p>
            <a:r>
              <a:rPr lang="ru-RU" dirty="0" smtClean="0"/>
              <a:t>Единый  </a:t>
            </a:r>
            <a:r>
              <a:rPr lang="ru-RU" dirty="0" err="1" smtClean="0"/>
              <a:t>Всекубанский</a:t>
            </a:r>
            <a:r>
              <a:rPr lang="ru-RU" dirty="0" smtClean="0"/>
              <a:t> классный час «Олимпийский старт Кубани»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5157192"/>
            <a:ext cx="6696744" cy="4603272"/>
          </a:xfrm>
        </p:spPr>
        <p:txBody>
          <a:bodyPr/>
          <a:lstStyle/>
          <a:p>
            <a:pPr lvl="0" algn="ctr"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1400" b="0" dirty="0">
                <a:solidFill>
                  <a:srgbClr val="465E9C"/>
                </a:solidFill>
                <a:latin typeface="Arial"/>
              </a:rPr>
              <a:t>Автор: </a:t>
            </a:r>
            <a:r>
              <a:rPr lang="ru-RU" sz="1400" b="0" dirty="0" err="1">
                <a:solidFill>
                  <a:srgbClr val="465E9C"/>
                </a:solidFill>
                <a:latin typeface="Arial"/>
              </a:rPr>
              <a:t>Танага</a:t>
            </a:r>
            <a:r>
              <a:rPr lang="ru-RU" sz="1400" b="0" dirty="0">
                <a:solidFill>
                  <a:srgbClr val="465E9C"/>
                </a:solidFill>
                <a:latin typeface="Arial"/>
              </a:rPr>
              <a:t> Елена Алексеевна</a:t>
            </a:r>
          </a:p>
          <a:p>
            <a:pPr lvl="0" algn="ctr"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1400" b="0" dirty="0">
                <a:solidFill>
                  <a:srgbClr val="465E9C"/>
                </a:solidFill>
                <a:latin typeface="Arial"/>
              </a:rPr>
              <a:t>Учитель начальных классов МБОУ СОШ №30Краснодарского края Крыловского района</a:t>
            </a:r>
          </a:p>
          <a:p>
            <a:pPr lvl="0" algn="ctr"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1400" b="0" dirty="0" smtClean="0">
                <a:solidFill>
                  <a:srgbClr val="465E9C"/>
                </a:solidFill>
                <a:latin typeface="Arial"/>
              </a:rPr>
              <a:t>2013 </a:t>
            </a:r>
            <a:r>
              <a:rPr lang="ru-RU" sz="1400" b="0" dirty="0">
                <a:solidFill>
                  <a:srgbClr val="465E9C"/>
                </a:solidFill>
                <a:latin typeface="Arial"/>
              </a:rPr>
              <a:t>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311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51571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Флаг </a:t>
            </a:r>
            <a:r>
              <a:rPr lang="ru-RU" dirty="0" smtClean="0"/>
              <a:t>Параолимпийских </a:t>
            </a:r>
            <a:r>
              <a:rPr lang="ru-RU" dirty="0"/>
              <a:t>игр</a:t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Флаг </a:t>
            </a:r>
            <a:r>
              <a:rPr lang="ru-RU" dirty="0" err="1"/>
              <a:t>Паралимпийских</a:t>
            </a:r>
            <a:r>
              <a:rPr lang="ru-RU" dirty="0"/>
              <a:t> игр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63440" y="116632"/>
            <a:ext cx="4023360" cy="4752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63440" y="404664"/>
            <a:ext cx="4085024" cy="4752528"/>
          </a:xfrm>
        </p:spPr>
        <p:txBody>
          <a:bodyPr>
            <a:normAutofit fontScale="92500" lnSpcReduction="10000"/>
          </a:bodyPr>
          <a:lstStyle/>
          <a:p>
            <a:pPr marL="118872" indent="0">
              <a:buNone/>
            </a:pPr>
            <a:r>
              <a:rPr lang="ru-RU" dirty="0"/>
              <a:t>Флаг </a:t>
            </a:r>
            <a:r>
              <a:rPr lang="ru-RU" dirty="0" smtClean="0"/>
              <a:t>Параолимпийских </a:t>
            </a:r>
            <a:r>
              <a:rPr lang="ru-RU" dirty="0"/>
              <a:t>игр представляет собой белое полотнище, на котором изображён  главный </a:t>
            </a:r>
            <a:r>
              <a:rPr lang="ru-RU" dirty="0" smtClean="0"/>
              <a:t>Параолимпийский </a:t>
            </a:r>
            <a:r>
              <a:rPr lang="ru-RU" dirty="0"/>
              <a:t>символ – эмблема Международного </a:t>
            </a:r>
            <a:r>
              <a:rPr lang="ru-RU" dirty="0" smtClean="0"/>
              <a:t>параолимпийского </a:t>
            </a:r>
            <a:r>
              <a:rPr lang="ru-RU" dirty="0"/>
              <a:t>комитета. </a:t>
            </a:r>
            <a:r>
              <a:rPr lang="ru-RU" dirty="0" smtClean="0"/>
              <a:t>Параолимпийский </a:t>
            </a:r>
            <a:r>
              <a:rPr lang="ru-RU" dirty="0"/>
              <a:t>флаг впервые был представлен на второй </a:t>
            </a:r>
            <a:r>
              <a:rPr lang="ru-RU" dirty="0" err="1" smtClean="0"/>
              <a:t>Параолимпиаде</a:t>
            </a:r>
            <a:r>
              <a:rPr lang="ru-RU" dirty="0" smtClean="0"/>
              <a:t> </a:t>
            </a:r>
            <a:r>
              <a:rPr lang="ru-RU" dirty="0"/>
              <a:t>в Токио в 1964 году.  Нынешний вид </a:t>
            </a:r>
            <a:r>
              <a:rPr lang="ru-RU" dirty="0" smtClean="0"/>
              <a:t>параолимпийского </a:t>
            </a:r>
            <a:r>
              <a:rPr lang="ru-RU" dirty="0"/>
              <a:t>флага был утвержден в 2003 году.</a:t>
            </a:r>
          </a:p>
          <a:p>
            <a:endParaRPr lang="ru-RU" dirty="0"/>
          </a:p>
        </p:txBody>
      </p:sp>
      <p:pic>
        <p:nvPicPr>
          <p:cNvPr id="10" name="Объект 9" descr="Паралимпийский флаг"/>
          <p:cNvPicPr>
            <a:picLocks noGr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417646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10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r>
              <a:rPr lang="ru-RU" dirty="0"/>
              <a:t>Олимпийский огонь Сочи-2014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5486400" y="1524000"/>
            <a:ext cx="3657600" cy="4664075"/>
          </a:xfrm>
        </p:spPr>
        <p:txBody>
          <a:bodyPr>
            <a:normAutofit fontScale="85000" lnSpcReduction="10000"/>
          </a:bodyPr>
          <a:lstStyle/>
          <a:p>
            <a:pPr marL="82296" indent="0">
              <a:buNone/>
            </a:pPr>
            <a:r>
              <a:rPr lang="ru-RU" u="sng" dirty="0" smtClean="0">
                <a:hlinkClick r:id="rId2"/>
              </a:rPr>
              <a:t> </a:t>
            </a:r>
          </a:p>
          <a:p>
            <a:pPr marL="82296" indent="0">
              <a:buNone/>
            </a:pPr>
            <a:r>
              <a:rPr lang="ru-RU" u="sng" dirty="0" smtClean="0">
                <a:hlinkClick r:id="rId2"/>
              </a:rPr>
              <a:t>Священный </a:t>
            </a:r>
            <a:r>
              <a:rPr lang="ru-RU" u="sng" dirty="0" smtClean="0">
                <a:hlinkClick r:id="rId2"/>
              </a:rPr>
              <a:t>олимпийский огонь</a:t>
            </a:r>
            <a:r>
              <a:rPr lang="ru-RU" dirty="0" smtClean="0"/>
              <a:t> зажигают на территории развалин храма богини Геры в древней Олимпии в Греции направленным пучком солнечных лучей, образованных параболическим зеркалом.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439248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173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Олимпийский огонь на факеле передается от атлета к атлету в ходе многодневной символической эстафеты, которая проходит по всем 5 населённым континентам Земли. Огонь прибывает к месту проведения Олимпийских игр в день их открытия. Финалист эстафеты факелом зажигает пламя Олимпийского костра в специальной чаше на стадионе. Это символизирует начало игр. Олимпийский огонь горит до закрытия Олимпиады и гасится по завершении всех соревнований, что символизирует закрытие игр.</a:t>
            </a:r>
          </a:p>
          <a:p>
            <a:endParaRPr lang="ru-RU" dirty="0"/>
          </a:p>
        </p:txBody>
      </p:sp>
      <p:pic>
        <p:nvPicPr>
          <p:cNvPr id="5" name="Объект 4" descr="эстафета олимпийского огня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4536504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9094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лимпийский огон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8100392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24641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16778"/>
            <a:ext cx="8219256" cy="691942"/>
          </a:xfrm>
        </p:spPr>
        <p:txBody>
          <a:bodyPr/>
          <a:lstStyle/>
          <a:p>
            <a:r>
              <a:rPr lang="ru-RU" dirty="0"/>
              <a:t>Олимпийский факел Сочи-2014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 descr="олимпийский факел сочи 2014 1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496944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3331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922432"/>
          </a:xfrm>
        </p:spPr>
        <p:txBody>
          <a:bodyPr/>
          <a:lstStyle/>
          <a:p>
            <a:r>
              <a:rPr lang="ru-RU" dirty="0"/>
              <a:t>Узор Сочи-2014</a:t>
            </a:r>
          </a:p>
        </p:txBody>
      </p:sp>
      <p:pic>
        <p:nvPicPr>
          <p:cNvPr id="6" name="Рисунок 5" descr="Узор Сочи-201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540" y="1196752"/>
            <a:ext cx="8172399" cy="53058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2697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Визуальный образ Сочи — 2014 — Олимпийское лоскутное одеяло</a:t>
            </a:r>
          </a:p>
        </p:txBody>
      </p:sp>
      <p:pic>
        <p:nvPicPr>
          <p:cNvPr id="10" name="Объект 9" descr="Узор Сочи-201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920880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971600" y="2420888"/>
            <a:ext cx="8172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/>
              <a:t>Визуальным образом Олимпийских и </a:t>
            </a:r>
            <a:r>
              <a:rPr lang="ru-RU" sz="2000" dirty="0" smtClean="0"/>
              <a:t>Параолимпийских </a:t>
            </a:r>
            <a:r>
              <a:rPr lang="ru-RU" sz="2000" dirty="0"/>
              <a:t>зимних игр Сочи-2014 </a:t>
            </a:r>
            <a:r>
              <a:rPr lang="ru-RU" sz="2000" dirty="0" smtClean="0"/>
              <a:t>стало </a:t>
            </a:r>
            <a:r>
              <a:rPr lang="ru-RU" sz="2000" u="sng" dirty="0" smtClean="0">
                <a:hlinkClick r:id="rId3"/>
              </a:rPr>
              <a:t>Олимпийское </a:t>
            </a:r>
            <a:r>
              <a:rPr lang="ru-RU" sz="2000" u="sng" dirty="0">
                <a:hlinkClick r:id="rId3"/>
              </a:rPr>
              <a:t>лоскутное одеяло</a:t>
            </a:r>
            <a:r>
              <a:rPr lang="ru-RU" sz="2000" dirty="0"/>
              <a:t>, разработанное творческим коллективом BOSCO и переданное в дар Оргкомитету Сочи-2014.</a:t>
            </a:r>
          </a:p>
          <a:p>
            <a:pPr fontAlgn="base"/>
            <a:r>
              <a:rPr lang="ru-RU" sz="2000" dirty="0"/>
              <a:t>В основу этой идеи, легла так называемая лоскутная техника — </a:t>
            </a:r>
            <a:r>
              <a:rPr lang="ru-RU" sz="2000" dirty="0" err="1"/>
              <a:t>пэчворк</a:t>
            </a:r>
            <a:r>
              <a:rPr lang="ru-RU" sz="2000" dirty="0"/>
              <a:t> (</a:t>
            </a:r>
            <a:r>
              <a:rPr lang="ru-RU" sz="2000" dirty="0" err="1"/>
              <a:t>Patchwork</a:t>
            </a:r>
            <a:r>
              <a:rPr lang="ru-RU" sz="2000" dirty="0"/>
              <a:t>), которая берет начало в 4-9 </a:t>
            </a:r>
            <a:r>
              <a:rPr lang="ru-RU" sz="2000" dirty="0" err="1"/>
              <a:t>в.н.э</a:t>
            </a:r>
            <a:r>
              <a:rPr lang="ru-RU" sz="2000" dirty="0"/>
              <a:t>. от искусства древних мозаичных композиций. Техника лоскутной мозаики была распространена по всему миру среди бедного населения и в период кризисов и войн. Старую одежду обновляли с помощью заплаток, шили полотенца, одеяла, ковры и одежду из кусочков разной ткани. Сегодня лоскутная техника снова в моде. Методом лоскутного шитья воплощают свои творческие замыслы не только рукодельницы всего мира, но и знаменитые дизайнеры и модельеры.</a:t>
            </a:r>
          </a:p>
        </p:txBody>
      </p:sp>
    </p:spTree>
    <p:extLst>
      <p:ext uri="{BB962C8B-B14F-4D97-AF65-F5344CB8AC3E}">
        <p14:creationId xmlns:p14="http://schemas.microsoft.com/office/powerpoint/2010/main" val="5677594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199" y="328278"/>
            <a:ext cx="7757943" cy="6400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Пиктограммы олимпиады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8100391" y="328278"/>
            <a:ext cx="586408" cy="6400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8" descr="http://cs308225.vk.me/v308225581/2b18/Fa_IXk3nY4w.jpg"/>
          <p:cNvPicPr>
            <a:picLocks noGr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05" y="978985"/>
            <a:ext cx="1378767" cy="164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cs308225.vk.me/v308225581/2b1f/TA7sU499cZ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389" y="1050992"/>
            <a:ext cx="1368153" cy="164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cs308225.vk.me/v308225581/2b26/T4gQg5NrSKo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978985"/>
            <a:ext cx="1268660" cy="1647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cs308225.vk.me/v308225581/2b2c/7ANuDaxfY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969" y="978987"/>
            <a:ext cx="1212796" cy="1647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Объект 12" descr="http://cs308225.vk.me/v308225581/2b3b/r7dBZnaAP20.jpg"/>
          <p:cNvPicPr>
            <a:picLocks noGrp="1"/>
          </p:cNvPicPr>
          <p:nvPr>
            <p:ph sz="quarter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956" y="1009672"/>
            <a:ext cx="1250107" cy="1647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cs308225.vk.me/v308225581/2b34/Pfz7pk3ySUQ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1" y="2698640"/>
            <a:ext cx="1403648" cy="1931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cs308225.vk.me/v308225581/2b34/Pfz7pk3ySUQ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75072"/>
            <a:ext cx="1512170" cy="1804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://cs308225.vk.me/v308225581/2b49/sFHGtmt-vkY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377" y="2775073"/>
            <a:ext cx="1584176" cy="180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://cs308225.vk.me/v308225581/2b7a/5gSTBkd7wJw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926" y="2762118"/>
            <a:ext cx="1380931" cy="180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://cs308225.vk.me/v308225581/2b57/oxiyjgBJWWI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341" y="2794445"/>
            <a:ext cx="1501116" cy="1804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://cs308225.vk.me/v308225581/2b81/_C_oVnFHfo8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090" y="4714026"/>
            <a:ext cx="1435905" cy="2108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://cs308225.vk.me/v308225581/2b88/t2O45Okl0Gg.jpg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294" y="4721501"/>
            <a:ext cx="1438401" cy="2042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://cs308225.vk.me/v308225581/2b8f/9toNG6PF01A.jpg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05" y="4785784"/>
            <a:ext cx="1565920" cy="2042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://cs308225.vk.me/v308225581/2b96/4Wt9njQG15A.jpg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695" y="4758544"/>
            <a:ext cx="1491539" cy="2057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://cs308225.vk.me/v308225581/2b50/k0R7nolBfFE.jpg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72" y="4771025"/>
            <a:ext cx="1506579" cy="2093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://cs308225.vk.me/v308225581/2b57/oxiyjgBJWWI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050992"/>
            <a:ext cx="1237615" cy="1575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cs308225.vk.me/v308225581/2b5e/98z3ucEGwz0.jpg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951" y="4770462"/>
            <a:ext cx="1259633" cy="2057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0596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Гимн Олимпийских игр</a:t>
            </a:r>
          </a:p>
        </p:txBody>
      </p:sp>
      <p:pic>
        <p:nvPicPr>
          <p:cNvPr id="9" name="Объект 8" descr="Гимн Олимпийских игр 2014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272209"/>
            <a:ext cx="5810250" cy="309289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691680" y="4509121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Гимн Олимпийских игр — это официальная песня, которая является одним </a:t>
            </a:r>
            <a:r>
              <a:rPr lang="ru-RU" dirty="0" smtClean="0"/>
              <a:t>из </a:t>
            </a:r>
            <a:r>
              <a:rPr lang="ru-RU" u="sng" dirty="0" smtClean="0">
                <a:hlinkClick r:id="rId4"/>
              </a:rPr>
              <a:t>олимпийских </a:t>
            </a:r>
            <a:r>
              <a:rPr lang="ru-RU" u="sng" dirty="0">
                <a:hlinkClick r:id="rId4"/>
              </a:rPr>
              <a:t>символов</a:t>
            </a:r>
            <a:r>
              <a:rPr lang="ru-RU" dirty="0"/>
              <a:t>. Это визитная карточка страны, принимающей Олимпиаду. Выбрать достойную песню — дело не простое, ведь гимн должен понравиться не только организаторам и жителям принимающей страны. Официальную песню Олимпиады должны по достоинству оценить во всём мире.</a:t>
            </a:r>
          </a:p>
        </p:txBody>
      </p:sp>
    </p:spTree>
    <p:extLst>
      <p:ext uri="{BB962C8B-B14F-4D97-AF65-F5344CB8AC3E}">
        <p14:creationId xmlns:p14="http://schemas.microsoft.com/office/powerpoint/2010/main" val="3547904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6778"/>
            <a:ext cx="8075240" cy="619934"/>
          </a:xfrm>
        </p:spPr>
        <p:txBody>
          <a:bodyPr/>
          <a:lstStyle/>
          <a:p>
            <a:r>
              <a:rPr lang="ru-RU" dirty="0"/>
              <a:t>Текст Гимна «Сочи-2014″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188640"/>
            <a:ext cx="3810000" cy="7337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922413"/>
            <a:ext cx="8359080" cy="5746948"/>
          </a:xfrm>
        </p:spPr>
        <p:txBody>
          <a:bodyPr>
            <a:normAutofit fontScale="25000" lnSpcReduction="20000"/>
          </a:bodyPr>
          <a:lstStyle/>
          <a:p>
            <a:pPr fontAlgn="base"/>
            <a:r>
              <a:rPr lang="ru-RU" sz="6200" dirty="0"/>
              <a:t>Красным, белым и синим светят небеса,</a:t>
            </a:r>
            <a:br>
              <a:rPr lang="ru-RU" sz="6200" dirty="0"/>
            </a:br>
            <a:r>
              <a:rPr lang="ru-RU" sz="6200" dirty="0"/>
              <a:t>С нами вместе Россия – голосуем за!</a:t>
            </a:r>
            <a:br>
              <a:rPr lang="ru-RU" sz="6200" dirty="0"/>
            </a:br>
            <a:r>
              <a:rPr lang="ru-RU" sz="6200" dirty="0"/>
              <a:t>И всей планете сказать об этом может с нами любой-</a:t>
            </a:r>
            <a:br>
              <a:rPr lang="ru-RU" sz="6200" dirty="0"/>
            </a:br>
            <a:r>
              <a:rPr lang="ru-RU" sz="6200" dirty="0"/>
              <a:t>Игры, которые мы заслужили вместе с тобой.</a:t>
            </a:r>
            <a:br>
              <a:rPr lang="ru-RU" sz="6200" dirty="0"/>
            </a:br>
            <a:r>
              <a:rPr lang="ru-RU" sz="6200" dirty="0"/>
              <a:t>Игры, которые мы заслужили вместе с тобой.</a:t>
            </a:r>
          </a:p>
          <a:p>
            <a:pPr fontAlgn="base"/>
            <a:r>
              <a:rPr lang="ru-RU" sz="6200" dirty="0"/>
              <a:t>Разлетятся по свету наши голоса,</a:t>
            </a:r>
            <a:br>
              <a:rPr lang="ru-RU" sz="6200" dirty="0"/>
            </a:br>
            <a:r>
              <a:rPr lang="ru-RU" sz="6200" dirty="0"/>
              <a:t>Верим только в победу – голосуем за!</a:t>
            </a:r>
            <a:br>
              <a:rPr lang="ru-RU" sz="6200" dirty="0"/>
            </a:br>
            <a:r>
              <a:rPr lang="ru-RU" sz="6200" dirty="0"/>
              <a:t>Даешь России Олимпиаду, вместе с нами ты пой –</a:t>
            </a:r>
            <a:br>
              <a:rPr lang="ru-RU" sz="6200" dirty="0"/>
            </a:br>
            <a:r>
              <a:rPr lang="ru-RU" sz="6200" dirty="0"/>
              <a:t>Игры, которые мы заслужили вместе с тобой.</a:t>
            </a:r>
            <a:br>
              <a:rPr lang="ru-RU" sz="6200" dirty="0"/>
            </a:br>
            <a:r>
              <a:rPr lang="ru-RU" sz="6200" dirty="0"/>
              <a:t>Игры, которые мы заслужили вместе с тобой.</a:t>
            </a:r>
          </a:p>
          <a:p>
            <a:pPr fontAlgn="base"/>
            <a:r>
              <a:rPr lang="ru-RU" sz="6200" dirty="0"/>
              <a:t>Готовы к бою за серебро и золото,</a:t>
            </a:r>
            <a:br>
              <a:rPr lang="ru-RU" sz="6200" dirty="0"/>
            </a:br>
            <a:r>
              <a:rPr lang="ru-RU" sz="6200" dirty="0"/>
              <a:t>Душой и телом молоды, не боясь жары и холода</a:t>
            </a:r>
            <a:br>
              <a:rPr lang="ru-RU" sz="6200" dirty="0"/>
            </a:br>
            <a:r>
              <a:rPr lang="ru-RU" sz="6200" dirty="0"/>
              <a:t>Идут гордо русские спортсмены.</a:t>
            </a:r>
            <a:br>
              <a:rPr lang="ru-RU" sz="6200" dirty="0"/>
            </a:br>
            <a:r>
              <a:rPr lang="ru-RU" sz="6200" dirty="0"/>
              <a:t>Давай победу! — ревут трибуны сочинской арены.</a:t>
            </a:r>
            <a:br>
              <a:rPr lang="ru-RU" sz="6200" dirty="0"/>
            </a:br>
            <a:r>
              <a:rPr lang="ru-RU" sz="6200" dirty="0"/>
              <a:t>Нам надо, чтобы мы о главном не забыли:</a:t>
            </a:r>
            <a:br>
              <a:rPr lang="ru-RU" sz="6200" dirty="0"/>
            </a:br>
            <a:r>
              <a:rPr lang="ru-RU" sz="6200" dirty="0"/>
              <a:t>В единстве наша сила, услышь меня Россия!</a:t>
            </a:r>
            <a:br>
              <a:rPr lang="ru-RU" sz="6200" dirty="0"/>
            </a:br>
            <a:r>
              <a:rPr lang="ru-RU" sz="6200" dirty="0"/>
              <a:t>Довольно споров, не прикрыться форс-мажором,</a:t>
            </a:r>
            <a:br>
              <a:rPr lang="ru-RU" sz="6200" dirty="0"/>
            </a:br>
            <a:r>
              <a:rPr lang="ru-RU" sz="6200" dirty="0"/>
              <a:t>Если каждый город от фауны до флоры,</a:t>
            </a:r>
            <a:br>
              <a:rPr lang="ru-RU" sz="6200" dirty="0"/>
            </a:br>
            <a:r>
              <a:rPr lang="ru-RU" sz="6200" dirty="0"/>
              <a:t>Отбросив все дела и, на погоду не глядя,</a:t>
            </a:r>
            <a:br>
              <a:rPr lang="ru-RU" sz="6200" dirty="0"/>
            </a:br>
            <a:r>
              <a:rPr lang="ru-RU" sz="6200" dirty="0"/>
              <a:t>Хором миллионов скажет Да Олимпиаде!</a:t>
            </a:r>
            <a:br>
              <a:rPr lang="ru-RU" sz="6200" dirty="0"/>
            </a:br>
            <a:r>
              <a:rPr lang="ru-RU" sz="6200" dirty="0"/>
              <a:t>Не в наших традициях сдавать свои позиции</a:t>
            </a:r>
            <a:br>
              <a:rPr lang="ru-RU" sz="6200" dirty="0"/>
            </a:br>
            <a:r>
              <a:rPr lang="ru-RU" sz="6200" dirty="0"/>
              <a:t>Вместе можно многого добиться</a:t>
            </a:r>
          </a:p>
          <a:p>
            <a:pPr fontAlgn="base"/>
            <a:r>
              <a:rPr lang="ru-RU" sz="6200" dirty="0"/>
              <a:t>Повстречаемся в Сочи, и скажу в глаза</a:t>
            </a:r>
            <a:br>
              <a:rPr lang="ru-RU" sz="6200" dirty="0"/>
            </a:br>
            <a:r>
              <a:rPr lang="ru-RU" sz="6200" dirty="0"/>
              <a:t>Мы – достойны, и точно голосуем за!</a:t>
            </a:r>
            <a:br>
              <a:rPr lang="ru-RU" sz="6200" dirty="0"/>
            </a:br>
            <a:r>
              <a:rPr lang="ru-RU" sz="6200" dirty="0"/>
              <a:t>Я верю — сбудется – то, что раньше было только мечтой –</a:t>
            </a:r>
            <a:br>
              <a:rPr lang="ru-RU" sz="6200" dirty="0"/>
            </a:br>
            <a:r>
              <a:rPr lang="ru-RU" sz="6200" dirty="0"/>
              <a:t>Игры, которые мы заслужили вместе с тобой.</a:t>
            </a:r>
            <a:br>
              <a:rPr lang="ru-RU" sz="6200" dirty="0"/>
            </a:br>
            <a:r>
              <a:rPr lang="ru-RU" sz="6200" dirty="0"/>
              <a:t>Игры, которые мы заслужили вместе с тобой.</a:t>
            </a:r>
            <a:br>
              <a:rPr lang="ru-RU" sz="6200" dirty="0"/>
            </a:br>
            <a:r>
              <a:rPr lang="ru-RU" sz="6200" dirty="0"/>
              <a:t>Игры, которые мы заслужили целой страной</a:t>
            </a:r>
            <a:br>
              <a:rPr lang="ru-RU" sz="6200" dirty="0"/>
            </a:br>
            <a:r>
              <a:rPr lang="ru-RU" sz="6200" dirty="0"/>
              <a:t>Игры, которые мы заслужили вместе с тобой.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0"/>
            <a:ext cx="3024336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Гимн Олимпийских игр 2014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3168352" cy="2088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4649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- </a:t>
            </a:r>
            <a:r>
              <a:rPr lang="ru-RU" dirty="0"/>
              <a:t>включить учащихся в активное освоение системы </a:t>
            </a:r>
            <a:r>
              <a:rPr lang="ru-RU" dirty="0" smtClean="0"/>
              <a:t> олимпийских </a:t>
            </a:r>
            <a:r>
              <a:rPr lang="ru-RU" dirty="0"/>
              <a:t>ценностей;</a:t>
            </a:r>
          </a:p>
          <a:p>
            <a:r>
              <a:rPr lang="ru-RU" dirty="0" smtClean="0"/>
              <a:t>         </a:t>
            </a:r>
            <a:r>
              <a:rPr lang="ru-RU" dirty="0"/>
              <a:t>-формировать коммуникативную культуру учащихся;</a:t>
            </a:r>
          </a:p>
          <a:p>
            <a:r>
              <a:rPr lang="ru-RU" dirty="0"/>
              <a:t>          -воспитывать патриотические чувства и  чувство гордости за свою страну и Кубань - хозяйку олимпийских игр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805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2028825"/>
            <a:ext cx="5946775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466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32560" y="-171400"/>
            <a:ext cx="740664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Используемые ресурсы: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971600" y="404664"/>
            <a:ext cx="8172400" cy="5616624"/>
          </a:xfrm>
        </p:spPr>
        <p:txBody>
          <a:bodyPr>
            <a:noAutofit/>
          </a:bodyPr>
          <a:lstStyle/>
          <a:p>
            <a:pPr algn="just"/>
            <a:r>
              <a:rPr lang="ru-RU" sz="1200" b="1" dirty="0"/>
              <a:t>Олимпийские ценности:</a:t>
            </a:r>
            <a:endParaRPr lang="ru-RU" sz="1200" dirty="0"/>
          </a:p>
          <a:p>
            <a:pPr algn="just"/>
            <a:r>
              <a:rPr lang="ru-RU" sz="1200" dirty="0"/>
              <a:t>http://volunteer.tversu.ru/index.php?option=com_content&amp;view=article&amp;id=69&amp;Itemid=57</a:t>
            </a:r>
          </a:p>
          <a:p>
            <a:pPr algn="just"/>
            <a:r>
              <a:rPr lang="ru-RU" sz="1200" b="1" dirty="0"/>
              <a:t>Символика олимпиады в Сочи 2014:</a:t>
            </a:r>
            <a:endParaRPr lang="ru-RU" sz="1200" dirty="0"/>
          </a:p>
          <a:p>
            <a:pPr algn="just"/>
            <a:r>
              <a:rPr lang="ru-RU" sz="1200" dirty="0"/>
              <a:t>Олимпийская и </a:t>
            </a:r>
            <a:r>
              <a:rPr lang="ru-RU" sz="1200" dirty="0" smtClean="0"/>
              <a:t>Параолимпийская </a:t>
            </a:r>
            <a:r>
              <a:rPr lang="ru-RU" sz="1200" dirty="0"/>
              <a:t>символика:</a:t>
            </a:r>
          </a:p>
          <a:p>
            <a:pPr algn="just"/>
            <a:r>
              <a:rPr lang="ru-RU" sz="1200" dirty="0"/>
              <a:t>http://sochi2014.blob.core.windows.net/storage/games/legal/BRP_Marks.pdf</a:t>
            </a:r>
          </a:p>
          <a:p>
            <a:pPr algn="just"/>
            <a:r>
              <a:rPr lang="ru-RU" sz="1200" b="1" dirty="0"/>
              <a:t>Официальная эмблема Сочи 2014</a:t>
            </a:r>
            <a:r>
              <a:rPr lang="ru-RU" sz="1200" dirty="0"/>
              <a:t>:</a:t>
            </a:r>
          </a:p>
          <a:p>
            <a:pPr algn="just"/>
            <a:r>
              <a:rPr lang="ru-RU" sz="1200" u="sng" dirty="0">
                <a:hlinkClick r:id="rId2"/>
              </a:rPr>
              <a:t>http://sochi2013.com/simvoly-olimpijskix-igr-v-sochi-v-2014/simvolika-olimpijskix-igr-2014/emblema-olimpijskix-igr-sochi-2014/</a:t>
            </a:r>
            <a:endParaRPr lang="ru-RU" sz="1200" dirty="0"/>
          </a:p>
          <a:p>
            <a:pPr algn="just"/>
            <a:r>
              <a:rPr lang="ru-RU" sz="1200" b="1" dirty="0"/>
              <a:t>Девиз Сочи 2014:</a:t>
            </a:r>
            <a:endParaRPr lang="ru-RU" sz="1200" dirty="0"/>
          </a:p>
          <a:p>
            <a:pPr algn="just"/>
            <a:r>
              <a:rPr lang="ru-RU" sz="1200" u="sng" dirty="0">
                <a:hlinkClick r:id="rId3"/>
              </a:rPr>
              <a:t>http://sochi2013.com/simvoly-olimpijskix-igr-v-sochi-v-2014/simvolika-olimpijskix-igr-2014/deviz-olimpiadi-sochi-2014/</a:t>
            </a:r>
            <a:endParaRPr lang="ru-RU" sz="1200" dirty="0"/>
          </a:p>
          <a:p>
            <a:pPr algn="just"/>
            <a:r>
              <a:rPr lang="ru-RU" sz="1200" b="1" dirty="0"/>
              <a:t>Флаг Сочи 2014:</a:t>
            </a:r>
            <a:endParaRPr lang="ru-RU" sz="1200" dirty="0"/>
          </a:p>
          <a:p>
            <a:pPr algn="just"/>
            <a:r>
              <a:rPr lang="ru-RU" sz="1200" u="sng" dirty="0"/>
              <a:t>http://</a:t>
            </a:r>
            <a:r>
              <a:rPr lang="ru-RU" sz="1200" u="sng" dirty="0" smtClean="0"/>
              <a:t>sochi2013.com/simvoly-olimpijskix-igr-v-sochi-v-2014/simvolika-olimpijskix-igr-2014/flag-olimpijskix-igr/</a:t>
            </a:r>
            <a:endParaRPr lang="ru-RU" sz="1200" dirty="0"/>
          </a:p>
          <a:p>
            <a:pPr algn="just"/>
            <a:r>
              <a:rPr lang="ru-RU" sz="1200" b="1" dirty="0" smtClean="0"/>
              <a:t>Марки </a:t>
            </a:r>
            <a:r>
              <a:rPr lang="ru-RU" sz="1200" b="1" dirty="0"/>
              <a:t>Сочи 2014:</a:t>
            </a:r>
            <a:endParaRPr lang="ru-RU" sz="1200" dirty="0"/>
          </a:p>
          <a:p>
            <a:pPr algn="just"/>
            <a:r>
              <a:rPr lang="ru-RU" sz="1200" u="sng" dirty="0">
                <a:hlinkClick r:id="rId4"/>
              </a:rPr>
              <a:t>http://sochi2013.com/kollekcii-olimpiady-sochi-2014/marki-sochi-2014/</a:t>
            </a:r>
            <a:endParaRPr lang="ru-RU" sz="1200" dirty="0"/>
          </a:p>
          <a:p>
            <a:pPr algn="just"/>
            <a:r>
              <a:rPr lang="ru-RU" sz="1200" b="1" dirty="0"/>
              <a:t>Олимпийский факел Сочи 2014:</a:t>
            </a:r>
            <a:endParaRPr lang="ru-RU" sz="1200" dirty="0"/>
          </a:p>
          <a:p>
            <a:pPr algn="just"/>
            <a:r>
              <a:rPr lang="ru-RU" sz="1200" u="sng" dirty="0">
                <a:hlinkClick r:id="rId5"/>
              </a:rPr>
              <a:t>http://sochi2013.com/simvoly-olimpijskix-igr-v-sochi-v-2014/simvolika-olimpijskix-igr-2014/olimpijskij-ogon-sochi-2014/</a:t>
            </a:r>
            <a:endParaRPr lang="ru-RU" sz="1200" dirty="0"/>
          </a:p>
          <a:p>
            <a:pPr algn="just"/>
            <a:r>
              <a:rPr lang="ru-RU" sz="1200" b="1" dirty="0"/>
              <a:t>Узоры Сочи 2014:</a:t>
            </a:r>
            <a:endParaRPr lang="ru-RU" sz="1200" dirty="0"/>
          </a:p>
          <a:p>
            <a:pPr algn="just"/>
            <a:r>
              <a:rPr lang="ru-RU" sz="1200" u="sng" dirty="0">
                <a:hlinkClick r:id="rId6"/>
              </a:rPr>
              <a:t>http://sochi2013.com/simvoly-olimpijskix-igr-v-sochi-v-2014/simvolika-olimpijskix-igr-2014/uzor-sochi-2014/</a:t>
            </a:r>
            <a:endParaRPr lang="ru-RU" sz="1200" dirty="0"/>
          </a:p>
          <a:p>
            <a:pPr algn="just"/>
            <a:r>
              <a:rPr lang="ru-RU" sz="1200" b="1" dirty="0"/>
              <a:t>Олимпийские пиктограммы</a:t>
            </a:r>
            <a:r>
              <a:rPr lang="ru-RU" sz="1200" dirty="0"/>
              <a:t> - http://vk.com/album-13326719_163674528</a:t>
            </a:r>
          </a:p>
          <a:p>
            <a:pPr algn="just"/>
            <a:r>
              <a:rPr lang="ru-RU" sz="1200" b="1" dirty="0"/>
              <a:t>Расписание зимних олимпийский игр (олимпийский календарь) :</a:t>
            </a:r>
            <a:endParaRPr lang="ru-RU" sz="1200" dirty="0"/>
          </a:p>
          <a:p>
            <a:pPr algn="just"/>
            <a:r>
              <a:rPr lang="ru-RU" sz="1200" u="sng" dirty="0">
                <a:hlinkClick r:id="rId7"/>
              </a:rPr>
              <a:t>http://www.sochi2014.com/games/sport/olympic-games/schedule/</a:t>
            </a:r>
            <a:endParaRPr lang="ru-RU" sz="1200" dirty="0"/>
          </a:p>
          <a:p>
            <a:pPr algn="just"/>
            <a:r>
              <a:rPr lang="ru-RU" sz="1200" b="1" dirty="0"/>
              <a:t> </a:t>
            </a:r>
            <a:endParaRPr lang="ru-RU" sz="1200" dirty="0"/>
          </a:p>
          <a:p>
            <a:pPr algn="just"/>
            <a:r>
              <a:rPr lang="ru-RU" sz="1200" b="1" dirty="0"/>
              <a:t>Музыкальное сопровождение:</a:t>
            </a:r>
            <a:endParaRPr lang="ru-RU" sz="1200" dirty="0"/>
          </a:p>
          <a:p>
            <a:pPr algn="just"/>
            <a:r>
              <a:rPr lang="ru-RU" sz="1200" b="1" dirty="0"/>
              <a:t>Гимн Сочи -</a:t>
            </a:r>
            <a:endParaRPr lang="ru-RU" sz="1200" dirty="0"/>
          </a:p>
          <a:p>
            <a:pPr algn="just"/>
            <a:r>
              <a:rPr lang="ru-RU" sz="1200" u="sng" dirty="0">
                <a:hlinkClick r:id="rId8"/>
              </a:rPr>
              <a:t>http://sochi2013.com/simvoly-olimpijskix-igr-v-sochi-v-2014/simvolika-olimpijskix-igr-2014/gimn-olimpijskix-igr-2014/</a:t>
            </a:r>
            <a:endParaRPr lang="ru-RU" sz="1200" dirty="0"/>
          </a:p>
          <a:p>
            <a:pPr algn="just"/>
            <a:endParaRPr lang="ru-RU" sz="1200" dirty="0"/>
          </a:p>
          <a:p>
            <a:pPr algn="just"/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339435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Девиз Олимпийских игр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Всем известный олимпийский лозунг «Быстрее, выше, сильнее» был впервые представлен на VIII летних Олимпийских играх в Париже в 1924 году. В дословном переводе с латинского (</a:t>
            </a:r>
            <a:r>
              <a:rPr lang="ru-RU" dirty="0" err="1"/>
              <a:t>Citius</a:t>
            </a:r>
            <a:r>
              <a:rPr lang="ru-RU" dirty="0"/>
              <a:t>, </a:t>
            </a:r>
            <a:r>
              <a:rPr lang="ru-RU" dirty="0" err="1"/>
              <a:t>Altius</a:t>
            </a:r>
            <a:r>
              <a:rPr lang="ru-RU" dirty="0"/>
              <a:t>, </a:t>
            </a:r>
            <a:r>
              <a:rPr lang="ru-RU" dirty="0" err="1"/>
              <a:t>Fortius</a:t>
            </a:r>
            <a:r>
              <a:rPr lang="ru-RU" dirty="0"/>
              <a:t>) он звучит как  «Быстрее. Выше. Храбрее», хотя в таком варианте олимпийский лозунг почти не используется.</a:t>
            </a:r>
          </a:p>
          <a:p>
            <a:endParaRPr lang="ru-RU" dirty="0"/>
          </a:p>
        </p:txBody>
      </p:sp>
      <p:pic>
        <p:nvPicPr>
          <p:cNvPr id="8" name="Объект 7" descr="Девиз Олимпиады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58442"/>
            <a:ext cx="4536504" cy="2954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Девиз Олимпиад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3958590" cy="501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7863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Эмблема Олимпийских игр Сочи-2014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916832"/>
            <a:ext cx="7498080" cy="4331568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pPr marL="82296" indent="0">
              <a:buNone/>
            </a:pPr>
            <a:r>
              <a:rPr lang="ru-RU" dirty="0" smtClean="0"/>
              <a:t>Эмблема </a:t>
            </a:r>
            <a:r>
              <a:rPr lang="ru-RU" dirty="0"/>
              <a:t>Олимпийских игр — Олимпийские кольца является одним из </a:t>
            </a:r>
            <a:r>
              <a:rPr lang="ru-RU" u="sng" dirty="0">
                <a:hlinkClick r:id="rId2"/>
              </a:rPr>
              <a:t>Олимпийских символов</a:t>
            </a:r>
            <a:r>
              <a:rPr lang="ru-RU" dirty="0"/>
              <a:t>. Пять переплетенных колец синего, желтого, черного, зеленого и красного </a:t>
            </a:r>
            <a:r>
              <a:rPr lang="ru-RU" dirty="0" smtClean="0"/>
              <a:t>цветов </a:t>
            </a:r>
            <a:r>
              <a:rPr lang="ru-RU" dirty="0"/>
              <a:t>на белом фоне были разработаны в 1912 году Пьером де Кубертеном, основателем современных Олимпийских Игр.  Эта эмблема олицетворяет собой мировой конгресс 1914 года: пять переплетенных колец разного цвета символизируют пять континентов — участников Олимпийского движения — Европа, Африка, Америка, Азия, Австралия.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932" y="908720"/>
            <a:ext cx="3756025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624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6778"/>
            <a:ext cx="8435280" cy="979974"/>
          </a:xfrm>
        </p:spPr>
        <p:txBody>
          <a:bodyPr>
            <a:normAutofit/>
          </a:bodyPr>
          <a:lstStyle/>
          <a:p>
            <a:r>
              <a:rPr lang="ru-RU" sz="2800" dirty="0"/>
              <a:t>Логотип Олимпиады 2014 в Сочи</a:t>
            </a:r>
          </a:p>
        </p:txBody>
      </p:sp>
      <p:sp>
        <p:nvSpPr>
          <p:cNvPr id="6" name="Объект 5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6419056" cy="5550428"/>
          </a:xfrm>
        </p:spPr>
        <p:txBody>
          <a:bodyPr>
            <a:normAutofit/>
          </a:bodyPr>
          <a:lstStyle/>
          <a:p>
            <a:pPr fontAlgn="base"/>
            <a:r>
              <a:rPr lang="ru-RU" sz="2000" dirty="0"/>
              <a:t>Эмблему сочинских Олимпийских игр разработала компания </a:t>
            </a:r>
            <a:r>
              <a:rPr lang="ru-RU" sz="2000" dirty="0" err="1"/>
              <a:t>Interbrand</a:t>
            </a:r>
            <a:r>
              <a:rPr lang="ru-RU" sz="2000" dirty="0"/>
              <a:t>.  Логотип состоит из зеркально отражающихся символов </a:t>
            </a:r>
            <a:r>
              <a:rPr lang="ru-RU" sz="2000" dirty="0" err="1"/>
              <a:t>Sochi</a:t>
            </a:r>
            <a:r>
              <a:rPr lang="ru-RU" sz="2000" dirty="0"/>
              <a:t> и 2012, являющихся продолжением друг друга, элемента «.</a:t>
            </a:r>
            <a:r>
              <a:rPr lang="ru-RU" sz="2000" dirty="0" err="1"/>
              <a:t>ru</a:t>
            </a:r>
            <a:r>
              <a:rPr lang="ru-RU" sz="2000" dirty="0"/>
              <a:t>» и олимпийских колец.</a:t>
            </a:r>
          </a:p>
          <a:p>
            <a:pPr fontAlgn="base"/>
            <a:r>
              <a:rPr lang="ru-RU" sz="2000" dirty="0"/>
              <a:t>Зеркальная схожесть «</a:t>
            </a:r>
            <a:r>
              <a:rPr lang="ru-RU" sz="2000" dirty="0" err="1"/>
              <a:t>Sochi</a:t>
            </a:r>
            <a:r>
              <a:rPr lang="ru-RU" sz="2000" dirty="0"/>
              <a:t>» и «2014″ подчеркивает климатическую полярность города Сочи, в котором заснеженные вершины гор отражаются в водной глади Черного моря.</a:t>
            </a:r>
          </a:p>
          <a:p>
            <a:pPr fontAlgn="base"/>
            <a:r>
              <a:rPr lang="ru-RU" sz="2000" dirty="0"/>
              <a:t>Элемент «.</a:t>
            </a:r>
            <a:r>
              <a:rPr lang="ru-RU" sz="2000" dirty="0" err="1"/>
              <a:t>ru</a:t>
            </a:r>
            <a:r>
              <a:rPr lang="ru-RU" sz="2000" dirty="0"/>
              <a:t>» – национальная доменная зона, подчеркивает всероссийский охват Олимпийских Игр 2014 года, которые пройдут в Сочи.</a:t>
            </a:r>
          </a:p>
          <a:p>
            <a:pPr fontAlgn="base"/>
            <a:r>
              <a:rPr lang="ru-RU" sz="2000" u="sng" dirty="0">
                <a:hlinkClick r:id="rId2"/>
              </a:rPr>
              <a:t>Логотип сочинских Олимпийских игр</a:t>
            </a:r>
            <a:r>
              <a:rPr lang="ru-RU" sz="2000" dirty="0"/>
              <a:t> отражает инновационный подход к подготовке и проведению Игр. Кроме того, домен Sochi2014.ru даёт возможность каждому следить за ходом подготовки к Играм в реальном времени, где бы он ни находился.</a:t>
            </a:r>
          </a:p>
          <a:p>
            <a:endParaRPr lang="ru-RU" dirty="0"/>
          </a:p>
        </p:txBody>
      </p:sp>
      <p:pic>
        <p:nvPicPr>
          <p:cNvPr id="7" name="Объект 6" descr="Логотип Олимпиады 2014 в Сочи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2240" y="5157192"/>
            <a:ext cx="2411760" cy="17008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4720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Эмблема </a:t>
            </a:r>
            <a:r>
              <a:rPr lang="ru-RU" dirty="0" smtClean="0"/>
              <a:t>Параолимпийских </a:t>
            </a:r>
            <a:r>
              <a:rPr lang="ru-RU" dirty="0"/>
              <a:t>игр</a:t>
            </a:r>
          </a:p>
        </p:txBody>
      </p:sp>
      <p:pic>
        <p:nvPicPr>
          <p:cNvPr id="5" name="Объект 4" descr="эмблема паралимпийских игр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5100" y="2558732"/>
            <a:ext cx="2344812" cy="25946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sz="half" idx="2"/>
          </p:nvPr>
        </p:nvSpPr>
        <p:spPr>
          <a:xfrm>
            <a:off x="3851920" y="1524000"/>
            <a:ext cx="5081768" cy="4663440"/>
          </a:xfrm>
        </p:spPr>
        <p:txBody>
          <a:bodyPr>
            <a:noAutofit/>
          </a:bodyPr>
          <a:lstStyle/>
          <a:p>
            <a:pPr fontAlgn="base"/>
            <a:r>
              <a:rPr lang="ru-RU" sz="2000" dirty="0" smtClean="0"/>
              <a:t>Параолимпийская </a:t>
            </a:r>
            <a:r>
              <a:rPr lang="ru-RU" sz="2000" dirty="0"/>
              <a:t>эмблема впервые появилась на </a:t>
            </a:r>
            <a:r>
              <a:rPr lang="ru-RU" sz="2000" dirty="0" smtClean="0"/>
              <a:t>Параолимпийских </a:t>
            </a:r>
            <a:r>
              <a:rPr lang="ru-RU" sz="2000" dirty="0"/>
              <a:t>зимних играх в Турине в 2006 году. Логотип представляет собой расположенные вокруг центральной точки три полусферы красного, синего и зеленого цветов – три </a:t>
            </a:r>
            <a:r>
              <a:rPr lang="ru-RU" sz="2000" dirty="0" err="1"/>
              <a:t>агитоса</a:t>
            </a:r>
            <a:r>
              <a:rPr lang="ru-RU" sz="2000" dirty="0"/>
              <a:t> (от латинского </a:t>
            </a:r>
            <a:r>
              <a:rPr lang="ru-RU" sz="2000" dirty="0" err="1"/>
              <a:t>agito</a:t>
            </a:r>
            <a:r>
              <a:rPr lang="ru-RU" sz="2000" dirty="0"/>
              <a:t> – «приводить в движение, двигать»), которые символизируют Разум, Тело и Дух. Этот символ отражает роль МПК в объединении спортсменов с инвалидностью, которые своими достижениями вдохновляют и восхищают мир.</a:t>
            </a:r>
          </a:p>
        </p:txBody>
      </p:sp>
    </p:spTree>
    <p:extLst>
      <p:ext uri="{BB962C8B-B14F-4D97-AF65-F5344CB8AC3E}">
        <p14:creationId xmlns:p14="http://schemas.microsoft.com/office/powerpoint/2010/main" val="3772718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16778"/>
            <a:ext cx="8507288" cy="907966"/>
          </a:xfrm>
        </p:spPr>
        <p:txBody>
          <a:bodyPr>
            <a:normAutofit/>
          </a:bodyPr>
          <a:lstStyle/>
          <a:p>
            <a:r>
              <a:rPr lang="ru-RU" sz="2800" dirty="0"/>
              <a:t>Логотип </a:t>
            </a:r>
            <a:r>
              <a:rPr lang="ru-RU" sz="2800" dirty="0" smtClean="0"/>
              <a:t>Параолимпийских </a:t>
            </a:r>
            <a:r>
              <a:rPr lang="ru-RU" sz="2800" dirty="0"/>
              <a:t>игр Сочи-2014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4474840" cy="5190388"/>
          </a:xfrm>
        </p:spPr>
        <p:txBody>
          <a:bodyPr>
            <a:normAutofit/>
          </a:bodyPr>
          <a:lstStyle/>
          <a:p>
            <a:r>
              <a:rPr lang="ru-RU" sz="2000" dirty="0"/>
              <a:t>Логотип </a:t>
            </a:r>
            <a:r>
              <a:rPr lang="ru-RU" sz="2000" dirty="0" smtClean="0"/>
              <a:t>Параолимпийских </a:t>
            </a:r>
            <a:r>
              <a:rPr lang="ru-RU" sz="2000" dirty="0"/>
              <a:t>игр Сочи-2014 имеет ту же идею, что и логотип Олимпийских игр в Сочи. Отличительным составным элементом </a:t>
            </a:r>
            <a:r>
              <a:rPr lang="ru-RU" sz="2000" dirty="0" smtClean="0"/>
              <a:t>параолимпийского </a:t>
            </a:r>
            <a:r>
              <a:rPr lang="ru-RU" sz="2000" dirty="0"/>
              <a:t>логотипа является символ </a:t>
            </a:r>
            <a:r>
              <a:rPr lang="ru-RU" sz="2000" dirty="0" smtClean="0"/>
              <a:t>Параолимпийского </a:t>
            </a:r>
            <a:r>
              <a:rPr lang="ru-RU" sz="2000" dirty="0"/>
              <a:t>движения – красная, синяя и зелёная полусферы. Инновационные </a:t>
            </a:r>
            <a:r>
              <a:rPr lang="ru-RU" sz="2000" dirty="0" smtClean="0"/>
              <a:t>Параолимпийские </a:t>
            </a:r>
            <a:r>
              <a:rPr lang="ru-RU" sz="2000" dirty="0"/>
              <a:t>игры призваны способствовать активной интеграции людей с инвалидностью в полноценную жизнь российского общества и задать новые стандарты для создания </a:t>
            </a:r>
            <a:r>
              <a:rPr lang="ru-RU" sz="2000" dirty="0" err="1"/>
              <a:t>безбарьерной</a:t>
            </a:r>
            <a:r>
              <a:rPr lang="ru-RU" sz="2000" dirty="0"/>
              <a:t> среды на всей территории России</a:t>
            </a:r>
          </a:p>
        </p:txBody>
      </p:sp>
      <p:pic>
        <p:nvPicPr>
          <p:cNvPr id="8" name="Объект 7" descr="Логотип Паралимпийских игр Сочи-2014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77072"/>
            <a:ext cx="3851920" cy="27809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1973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16778"/>
            <a:ext cx="8291264" cy="835958"/>
          </a:xfrm>
        </p:spPr>
        <p:txBody>
          <a:bodyPr>
            <a:normAutofit/>
          </a:bodyPr>
          <a:lstStyle/>
          <a:p>
            <a:r>
              <a:rPr lang="ru-RU" sz="2800" dirty="0"/>
              <a:t>Девиз Олимпийских игр Сочи 2014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8686800" cy="1806012"/>
          </a:xfrm>
        </p:spPr>
        <p:txBody>
          <a:bodyPr>
            <a:normAutofit/>
          </a:bodyPr>
          <a:lstStyle/>
          <a:p>
            <a:r>
              <a:rPr lang="ru-RU" sz="2200" dirty="0"/>
              <a:t>Кроме общепринятого девиза, каждая страна, принимающая Олимпийские игры стремиться придумать</a:t>
            </a:r>
            <a:r>
              <a:rPr lang="ru-RU" sz="2200" u="sng" dirty="0">
                <a:hlinkClick r:id="rId2"/>
              </a:rPr>
              <a:t> свой лозунг</a:t>
            </a:r>
            <a:r>
              <a:rPr lang="ru-RU" sz="2200" dirty="0"/>
              <a:t>, отражающий идею предстоящих игр. Россия так же не обошла стороной эту традицию и предложила в качестве девиза Олимпиады Сочи -2014 слоган «Жаркие. Зимние. Твои» (</a:t>
            </a:r>
            <a:r>
              <a:rPr lang="ru-RU" sz="2200" dirty="0" err="1"/>
              <a:t>Hot</a:t>
            </a:r>
            <a:r>
              <a:rPr lang="ru-RU" sz="2200" dirty="0"/>
              <a:t>. </a:t>
            </a:r>
            <a:r>
              <a:rPr lang="ru-RU" sz="2200" dirty="0" err="1"/>
              <a:t>Cool</a:t>
            </a:r>
            <a:r>
              <a:rPr lang="ru-RU" sz="2200" dirty="0"/>
              <a:t>. </a:t>
            </a:r>
            <a:r>
              <a:rPr lang="ru-RU" sz="2200" dirty="0" err="1"/>
              <a:t>Yours</a:t>
            </a:r>
            <a:r>
              <a:rPr lang="ru-RU" sz="2200" dirty="0"/>
              <a:t>.)</a:t>
            </a:r>
          </a:p>
          <a:p>
            <a:endParaRPr lang="ru-RU" dirty="0"/>
          </a:p>
        </p:txBody>
      </p:sp>
      <p:pic>
        <p:nvPicPr>
          <p:cNvPr id="8" name="Объект 7" descr="Девиз Олимпиады Сочи 2014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12976"/>
            <a:ext cx="5976664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7619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Официальный флаг Олимпийских игр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004048" y="1524000"/>
            <a:ext cx="3929640" cy="466344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000" dirty="0"/>
              <a:t>Олимпийский флаг впервые появился на Олимпийских играх 1920 года в Антверпене (Бельгия). Этот флаг представляет собой белое полотнище с изображённой на нём олимпийской эмблемой — 5 переплетённых колец. С 1952 года Олимпийский флаг используется на церемонии открытия и закрытия Олимпиады. А в 1984 зародилась традиция передачи олимпийского флага стране, которая будет принимать следующие Олимпийские игры.</a:t>
            </a:r>
          </a:p>
          <a:p>
            <a:endParaRPr lang="ru-RU" sz="2000" dirty="0"/>
          </a:p>
        </p:txBody>
      </p:sp>
      <p:pic>
        <p:nvPicPr>
          <p:cNvPr id="8" name="Объект 7" descr="Флаг Олимпийских игр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3888432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7293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264</TotalTime>
  <Words>672</Words>
  <Application>Microsoft Office PowerPoint</Application>
  <PresentationFormat>Экран (4:3)</PresentationFormat>
  <Paragraphs>72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Единый  Всекубанский классный час «Олимпийский старт Кубани»</vt:lpstr>
      <vt:lpstr>Цели</vt:lpstr>
      <vt:lpstr>Девиз Олимпийских игр</vt:lpstr>
      <vt:lpstr>Эмблема Олимпийских игр Сочи-2014</vt:lpstr>
      <vt:lpstr>Логотип Олимпиады 2014 в Сочи</vt:lpstr>
      <vt:lpstr>Эмблема Параолимпийских игр</vt:lpstr>
      <vt:lpstr>Логотип Параолимпийских игр Сочи-2014</vt:lpstr>
      <vt:lpstr>Девиз Олимпийских игр Сочи 2014</vt:lpstr>
      <vt:lpstr>Официальный флаг Олимпийских игр</vt:lpstr>
      <vt:lpstr>Флаг Параолимпийских игр </vt:lpstr>
      <vt:lpstr>Олимпийский огонь Сочи-2014</vt:lpstr>
      <vt:lpstr>Презентация PowerPoint</vt:lpstr>
      <vt:lpstr>Презентация PowerPoint</vt:lpstr>
      <vt:lpstr>Олимпийский факел Сочи-2014</vt:lpstr>
      <vt:lpstr>Узор Сочи-2014</vt:lpstr>
      <vt:lpstr>Визуальный образ Сочи — 2014 — Олимпийское лоскутное одеяло</vt:lpstr>
      <vt:lpstr>Презентация PowerPoint</vt:lpstr>
      <vt:lpstr>Гимн Олимпийских игр</vt:lpstr>
      <vt:lpstr>Текст Гимна «Сочи-2014″</vt:lpstr>
      <vt:lpstr>Презентация PowerPoint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всекубанский классный час «Олимпийский старт Кубани»</dc:title>
  <dc:creator>User</dc:creator>
  <cp:lastModifiedBy>User</cp:lastModifiedBy>
  <cp:revision>21</cp:revision>
  <dcterms:created xsi:type="dcterms:W3CDTF">2013-08-07T12:14:11Z</dcterms:created>
  <dcterms:modified xsi:type="dcterms:W3CDTF">2013-08-11T09:45:57Z</dcterms:modified>
</cp:coreProperties>
</file>