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4" r:id="rId3"/>
    <p:sldId id="257" r:id="rId4"/>
    <p:sldId id="265" r:id="rId5"/>
    <p:sldId id="267" r:id="rId6"/>
    <p:sldId id="268" r:id="rId7"/>
    <p:sldId id="25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59" r:id="rId19"/>
    <p:sldId id="261" r:id="rId20"/>
    <p:sldId id="262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1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2446-E813-4662-8812-839B1D46E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6A29B-18FE-4E4B-A62D-FD06337B3624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1D9C-422D-4341-BF79-0ED67A05A6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0.xml"/><Relationship Id="rId7" Type="http://schemas.openxmlformats.org/officeDocument/2006/relationships/slide" Target="slide15.xml"/><Relationship Id="rId12" Type="http://schemas.openxmlformats.org/officeDocument/2006/relationships/slide" Target="slide18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image" Target="../media/image28.gif"/><Relationship Id="rId5" Type="http://schemas.openxmlformats.org/officeDocument/2006/relationships/slide" Target="slide13.xml"/><Relationship Id="rId10" Type="http://schemas.openxmlformats.org/officeDocument/2006/relationships/image" Target="../media/image4.gif"/><Relationship Id="rId4" Type="http://schemas.openxmlformats.org/officeDocument/2006/relationships/slide" Target="slide12.xml"/><Relationship Id="rId9" Type="http://schemas.openxmlformats.org/officeDocument/2006/relationships/slide" Target="slide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471302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Дорожное</a:t>
            </a:r>
          </a:p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поле чудес!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5949280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Автор работы: Зыкина О.Н.</a:t>
            </a:r>
          </a:p>
          <a:p>
            <a:r>
              <a:rPr lang="ru-RU" sz="2400" b="1" dirty="0" smtClean="0"/>
              <a:t>учитель начальных классов.</a:t>
            </a:r>
            <a:endParaRPr lang="ru-RU" sz="2400" b="1" dirty="0"/>
          </a:p>
        </p:txBody>
      </p:sp>
      <p:pic>
        <p:nvPicPr>
          <p:cNvPr id="4" name="Picture 4" descr="bd0730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550" y="260648"/>
            <a:ext cx="36004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Users\Марго\Pictures\50f8e85f415099ad99d0619fd580044a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064" y="3068960"/>
            <a:ext cx="2056908" cy="279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132138" y="393700"/>
            <a:ext cx="5040312" cy="4906963"/>
          </a:xfrm>
          <a:prstGeom prst="wedgeEllipseCallout">
            <a:avLst>
              <a:gd name="adj1" fmla="val -89603"/>
              <a:gd name="adj2" fmla="val -10440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Техническое средство, регулирующее дорожное движение на перекрёстке.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2700338" y="393700"/>
            <a:ext cx="6119812" cy="4906963"/>
          </a:xfrm>
          <a:prstGeom prst="wedgeEllipseCallout">
            <a:avLst>
              <a:gd name="adj1" fmla="val -75742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Этот конь не ест овса,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Вместо ног - два колеса,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Сядь верхом - и мчись на нем,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Только лучше правь рулем!</a:t>
            </a: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059113" y="393700"/>
            <a:ext cx="5257800" cy="4906963"/>
          </a:xfrm>
          <a:prstGeom prst="wedgeEllipseCallout">
            <a:avLst>
              <a:gd name="adj1" fmla="val -86134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Тянется нитка,</a:t>
            </a:r>
          </a:p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 в клубок не смотать.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042167" y="393700"/>
            <a:ext cx="5257800" cy="4906963"/>
          </a:xfrm>
          <a:prstGeom prst="wedgeEllipseCallout">
            <a:avLst>
              <a:gd name="adj1" fmla="val -86134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Часть дороги для передвижения пешеходов.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059113" y="393700"/>
            <a:ext cx="5257800" cy="4906963"/>
          </a:xfrm>
          <a:prstGeom prst="wedgeEllipseCallout">
            <a:avLst>
              <a:gd name="adj1" fmla="val -86134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Человек, управляющий каким-либо транспортным средством.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2484438" y="393700"/>
            <a:ext cx="6119812" cy="4906963"/>
          </a:xfrm>
          <a:prstGeom prst="wedgeEllipseCallout">
            <a:avLst>
              <a:gd name="adj1" fmla="val -73135"/>
              <a:gd name="adj2" fmla="val -995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Сперва зазвонит он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Обычным звонком,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Потом говорит</a:t>
            </a: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Чьим-нибудь голоском.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2484438" y="393700"/>
            <a:ext cx="6119812" cy="6203950"/>
          </a:xfrm>
          <a:prstGeom prst="wedgeEllipseCallout">
            <a:avLst>
              <a:gd name="adj1" fmla="val -72553"/>
              <a:gd name="adj2" fmla="val -1799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Как называется дорожный знак?</a:t>
            </a:r>
          </a:p>
          <a:p>
            <a:pPr algn="ctr">
              <a:defRPr/>
            </a:pP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ОСТОРОЖНО …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7654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213100"/>
            <a:ext cx="30368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возврат 5">
            <a:hlinkClick r:id="rId4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2484438" y="393700"/>
            <a:ext cx="4967287" cy="4691063"/>
          </a:xfrm>
          <a:prstGeom prst="wedgeEllipseCallout">
            <a:avLst>
              <a:gd name="adj1" fmla="val -76855"/>
              <a:gd name="adj2" fmla="val -9896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Как называется состояние, когда не угрожает опасность?</a:t>
            </a:r>
          </a:p>
          <a:p>
            <a:pPr algn="ctr">
              <a:defRPr/>
            </a:pP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268760"/>
            <a:ext cx="1152128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1268760"/>
            <a:ext cx="1071570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1268760"/>
            <a:ext cx="1071570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0112" y="1268760"/>
            <a:ext cx="1000132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76256" y="1268760"/>
            <a:ext cx="1000132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59832" y="1268760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1268760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804248" y="1268760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47664" y="1268760"/>
            <a:ext cx="1224136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80112" y="1268760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43306" y="285728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 3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283968" y="314096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smtClean="0"/>
              <a:t>Уродились грибочки</a:t>
            </a:r>
            <a:br>
              <a:rPr lang="ru-RU" sz="3200" b="1" dirty="0" smtClean="0"/>
            </a:br>
            <a:r>
              <a:rPr lang="ru-RU" sz="3200" b="1" dirty="0" smtClean="0"/>
              <a:t>Одного росточка,</a:t>
            </a:r>
            <a:br>
              <a:rPr lang="ru-RU" sz="3200" b="1" dirty="0" smtClean="0"/>
            </a:br>
            <a:r>
              <a:rPr lang="ru-RU" sz="3200" b="1" dirty="0" smtClean="0"/>
              <a:t>Стоят вдоль тропинки –</a:t>
            </a:r>
            <a:br>
              <a:rPr lang="ru-RU" sz="3200" b="1" dirty="0" smtClean="0"/>
            </a:br>
            <a:r>
              <a:rPr lang="ru-RU" sz="3200" b="1" dirty="0" smtClean="0"/>
              <a:t>Ровные спинки,</a:t>
            </a:r>
            <a:br>
              <a:rPr lang="ru-RU" sz="3200" b="1" dirty="0" smtClean="0"/>
            </a:br>
            <a:r>
              <a:rPr lang="ru-RU" sz="3200" b="1" dirty="0" smtClean="0"/>
              <a:t>Когда старый гриб ломается,</a:t>
            </a:r>
            <a:br>
              <a:rPr lang="ru-RU" sz="3200" b="1" dirty="0" smtClean="0"/>
            </a:br>
            <a:r>
              <a:rPr lang="ru-RU" sz="3200" b="1" dirty="0" smtClean="0"/>
              <a:t>Новый растет.</a:t>
            </a:r>
            <a:endParaRPr lang="ru-RU" sz="3200" b="1" dirty="0"/>
          </a:p>
        </p:txBody>
      </p:sp>
      <p:pic>
        <p:nvPicPr>
          <p:cNvPr id="18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8244408" y="616530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3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928670"/>
            <a:ext cx="1190506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928670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908720"/>
            <a:ext cx="1143008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0192" y="908720"/>
            <a:ext cx="109266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908720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908720"/>
            <a:ext cx="1214446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00192" y="908720"/>
            <a:ext cx="1143578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214290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Финал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8344" y="908720"/>
            <a:ext cx="1214446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668344" y="908720"/>
            <a:ext cx="1224136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6116" y="928670"/>
            <a:ext cx="1357892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908720"/>
            <a:ext cx="1152128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75856" y="908720"/>
            <a:ext cx="1368152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45632" y="2780928"/>
            <a:ext cx="5598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Загудел глазастый жук,</a:t>
            </a:r>
            <a:br>
              <a:rPr lang="ru-RU" sz="3600" b="1" dirty="0" smtClean="0"/>
            </a:br>
            <a:r>
              <a:rPr lang="ru-RU" sz="3600" b="1" dirty="0" smtClean="0"/>
              <a:t>Обогнул зеленый луг,</a:t>
            </a:r>
            <a:br>
              <a:rPr lang="ru-RU" sz="3600" b="1" dirty="0" smtClean="0"/>
            </a:br>
            <a:r>
              <a:rPr lang="ru-RU" sz="3600" b="1" dirty="0" smtClean="0"/>
              <a:t>У дороги смял ковыль  </a:t>
            </a:r>
            <a:br>
              <a:rPr lang="ru-RU" sz="3600" b="1" dirty="0" smtClean="0"/>
            </a:br>
            <a:r>
              <a:rPr lang="ru-RU" sz="3600" b="1" dirty="0" smtClean="0"/>
              <a:t>И ушел, вздымая пыль.</a:t>
            </a:r>
            <a:endParaRPr lang="ru-RU" sz="3600" b="1" dirty="0"/>
          </a:p>
        </p:txBody>
      </p:sp>
      <p:pic>
        <p:nvPicPr>
          <p:cNvPr id="25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8316416" y="638132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34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4" grpId="0" animBg="1"/>
      <p:bldP spid="18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Рисунок 6" descr="4724b299125d23ce8ebc609554f3edeb.gif"/>
          <p:cNvPicPr>
            <a:picLocks noGrp="1" noChangeAspect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60350"/>
            <a:ext cx="576263" cy="1296988"/>
          </a:xfrm>
          <a:noFill/>
          <a:ln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88913"/>
            <a:ext cx="3340100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260350"/>
            <a:ext cx="40322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5"/>
          <a:srcRect t="8380" b="13889"/>
          <a:stretch>
            <a:fillRect/>
          </a:stretch>
        </p:blipFill>
        <p:spPr bwMode="auto">
          <a:xfrm>
            <a:off x="4932040" y="3284985"/>
            <a:ext cx="4211960" cy="253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532440" y="6381328"/>
            <a:ext cx="244475" cy="244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1214422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214422"/>
            <a:ext cx="1214446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1214422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868" y="1214422"/>
            <a:ext cx="1285884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1214422"/>
            <a:ext cx="1000132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1214422"/>
            <a:ext cx="109038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48264" y="1214422"/>
            <a:ext cx="108012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196752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1196752"/>
            <a:ext cx="1285884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83768" y="1196752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68144" y="1196752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63888" y="1196752"/>
            <a:ext cx="1285884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14678" y="285728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Суперигра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60032" y="1196752"/>
            <a:ext cx="1000132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948264" y="1196752"/>
            <a:ext cx="1080120" cy="158417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41576" y="2996952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Как зовутся те дорожки,</a:t>
            </a:r>
          </a:p>
          <a:p>
            <a:r>
              <a:rPr lang="ru-RU" sz="3600" b="1" dirty="0" smtClean="0"/>
              <a:t>По которым ходят ножки.</a:t>
            </a:r>
            <a:endParaRPr lang="ru-RU" sz="3600" b="1" dirty="0"/>
          </a:p>
        </p:txBody>
      </p:sp>
      <p:pic>
        <p:nvPicPr>
          <p:cNvPr id="26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34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4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1495681">
            <a:off x="994265" y="1846684"/>
            <a:ext cx="793762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МОЛОДЦЫ!</a:t>
            </a:r>
            <a:endParaRPr lang="ru-RU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" name="Рисунок 13" descr="43105766_d17oa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0"/>
            <a:ext cx="2361220" cy="2833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000108"/>
            <a:ext cx="1000164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1670" y="1000108"/>
            <a:ext cx="988162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980728"/>
            <a:ext cx="928694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1000108"/>
            <a:ext cx="928726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9322" y="1000108"/>
            <a:ext cx="898114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43306" y="21429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 1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43768" y="1000108"/>
            <a:ext cx="928694" cy="14465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64288" y="980728"/>
            <a:ext cx="928694" cy="142876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55576" y="980728"/>
            <a:ext cx="1000132" cy="142876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980728"/>
            <a:ext cx="928694" cy="142876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6016" y="980728"/>
            <a:ext cx="928694" cy="142876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419872" y="980728"/>
            <a:ext cx="928694" cy="142876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51720" y="980728"/>
            <a:ext cx="1008112" cy="142876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01616" y="2996952"/>
            <a:ext cx="57423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Не живая, а идет,</a:t>
            </a:r>
            <a:br>
              <a:rPr lang="ru-RU" sz="4400" b="1" dirty="0" smtClean="0"/>
            </a:br>
            <a:r>
              <a:rPr lang="ru-RU" sz="4400" b="1" dirty="0" smtClean="0"/>
              <a:t>Неподвижна - а ведет.</a:t>
            </a:r>
            <a:endParaRPr lang="ru-RU" sz="4400" b="1" dirty="0"/>
          </a:p>
        </p:txBody>
      </p:sp>
      <p:pic>
        <p:nvPicPr>
          <p:cNvPr id="18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8388424" y="6093296"/>
            <a:ext cx="395536" cy="475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34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3" grpId="0" animBg="1"/>
      <p:bldP spid="25" grpId="0" animBg="1"/>
      <p:bldP spid="2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8" descr="C:\WINDOWS\Рабочий стол\Korvi\для през\sn3_1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122363"/>
            <a:ext cx="2152650" cy="2019300"/>
          </a:xfrm>
        </p:spPr>
      </p:pic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-396552" y="3068960"/>
            <a:ext cx="3214688" cy="714375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None/>
              <a:defRPr/>
            </a:pPr>
            <a:endParaRPr lang="ru-RU" sz="4000" b="1" baseline="30000" dirty="0" smtClean="0">
              <a:solidFill>
                <a:srgbClr val="0000CC"/>
              </a:solidFill>
            </a:endParaRPr>
          </a:p>
          <a:p>
            <a:pPr algn="ctr">
              <a:buFontTx/>
              <a:buNone/>
              <a:defRPr/>
            </a:pPr>
            <a:r>
              <a:rPr lang="ru-RU" sz="2900" b="1" baseline="30000" dirty="0" smtClean="0">
                <a:latin typeface="Times New Roman" pitchFamily="18" charset="0"/>
                <a:cs typeface="Times New Roman" pitchFamily="18" charset="0"/>
              </a:rPr>
              <a:t>ВЪЕЗД ЗАПРЕЩЕН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  <a:p>
            <a:pPr>
              <a:defRPr/>
            </a:pPr>
            <a:endParaRPr lang="ru-RU" sz="2800" dirty="0" smtClean="0"/>
          </a:p>
        </p:txBody>
      </p:sp>
      <p:pic>
        <p:nvPicPr>
          <p:cNvPr id="20485" name="Picture 7" descr="C:\WINDOWS\Рабочий стол\Korvi\для през\знаки\SVETOFOR_RU - Библиотека - ПДД - Дорожные Знаки - Запрещающие Знаки.files\sn3_1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75" y="1000125"/>
            <a:ext cx="2386013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643188" y="3214688"/>
            <a:ext cx="3103562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пешеходов</a:t>
            </a:r>
            <a:r>
              <a:rPr lang="ru-RU" sz="1200" b="1" dirty="0">
                <a:latin typeface="Times New Roman" pitchFamily="18" charset="-52"/>
                <a:cs typeface="+mn-cs"/>
              </a:rPr>
              <a:t> </a:t>
            </a:r>
          </a:p>
          <a:p>
            <a:pPr algn="ctr" eaLnBrk="0" hangingPunct="0">
              <a:defRPr/>
            </a:pPr>
            <a:r>
              <a:rPr lang="ru-RU" sz="24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запрещено</a:t>
            </a:r>
            <a:r>
              <a:rPr lang="ru-RU" sz="1200" dirty="0">
                <a:latin typeface="Times New Roman" pitchFamily="18" charset="-52"/>
                <a:cs typeface="+mn-cs"/>
              </a:rPr>
              <a:t> </a:t>
            </a:r>
          </a:p>
        </p:txBody>
      </p:sp>
      <p:pic>
        <p:nvPicPr>
          <p:cNvPr id="20487" name="Picture 6" descr="C:\WINDOWS\Рабочий стол\Korvi\для през\знаки\SVETOFOR_RU - Библиотека - ПДД - Дорожные Знаки - Запрещающие Знаки.files\sn3_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8184" y="908720"/>
            <a:ext cx="24288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215063" y="3143250"/>
            <a:ext cx="292893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</a:t>
            </a:r>
          </a:p>
          <a:p>
            <a:pPr algn="ctr" eaLnBrk="0" hangingPunct="0">
              <a:defRPr/>
            </a:pPr>
            <a:r>
              <a:rPr lang="ru-RU" sz="2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грузовых автомобилей </a:t>
            </a:r>
          </a:p>
          <a:p>
            <a:pPr algn="ctr" eaLnBrk="0" hangingPunct="0">
              <a:defRPr/>
            </a:pPr>
            <a:r>
              <a:rPr lang="ru-RU" sz="2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запрещено </a:t>
            </a:r>
          </a:p>
        </p:txBody>
      </p:sp>
      <p:pic>
        <p:nvPicPr>
          <p:cNvPr id="20489" name="Picture 6" descr="C:\WINDOWS\Рабочий стол\Korvi\для през\знаки\SVETOFOR_RU - Библиотека - ПДД - Дорожные Знаки - Запрещающие Знаки.files\sn3_5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3860800"/>
            <a:ext cx="21050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0" y="6149975"/>
            <a:ext cx="228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мотоциклов </a:t>
            </a:r>
          </a:p>
          <a:p>
            <a:pPr algn="ctr" eaLnBrk="0" hangingPunct="0">
              <a:defRPr/>
            </a:pPr>
            <a:r>
              <a:rPr lang="ru-RU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запрещено </a:t>
            </a:r>
            <a:endParaRPr lang="ru-RU" dirty="0">
              <a:latin typeface="Times New Roman" pitchFamily="18" charset="-52"/>
              <a:cs typeface="+mn-cs"/>
            </a:endParaRPr>
          </a:p>
        </p:txBody>
      </p:sp>
      <p:pic>
        <p:nvPicPr>
          <p:cNvPr id="20491" name="Picture 6" descr="C:\WINDOWS\Рабочий стол\Korvi\для през\знаки\SVETOFOR_RU - Библиотека - ПДД - Дорожные Знаки - Запрещающие Знаки.files\sn3_9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5856" y="3861048"/>
            <a:ext cx="221138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555776" y="6304002"/>
            <a:ext cx="368617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на велосипедах </a:t>
            </a:r>
          </a:p>
          <a:p>
            <a:pPr algn="ctr" eaLnBrk="0" hangingPunct="0">
              <a:defRPr/>
            </a:pPr>
            <a:r>
              <a:rPr lang="ru-RU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запрещено </a:t>
            </a:r>
            <a:endParaRPr lang="ru-RU" dirty="0">
              <a:latin typeface="Times New Roman" pitchFamily="18" charset="-52"/>
              <a:cs typeface="+mn-cs"/>
            </a:endParaRPr>
          </a:p>
        </p:txBody>
      </p:sp>
      <p:pic>
        <p:nvPicPr>
          <p:cNvPr id="20493" name="Picture 10" descr="C:\WINDOWS\Рабочий стол\Korvi\для през\знаки\SVETOFOR_RU - Библиотека - ПДД - Дорожные Знаки - Запрещающие Знаки.files\sn3_20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60018" y="3789363"/>
            <a:ext cx="23082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6786563" y="6215063"/>
            <a:ext cx="1730375" cy="2975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Обгон запрещен</a:t>
            </a:r>
            <a:r>
              <a:rPr lang="ru-RU" sz="1100" b="1" dirty="0">
                <a:latin typeface="Times New Roman" pitchFamily="18" charset="-52"/>
                <a:cs typeface="+mn-cs"/>
              </a:rPr>
              <a:t> 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1428750" y="0"/>
            <a:ext cx="62007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3200" b="1" i="1" u="sng" kern="0" dirty="0" smtClean="0">
                <a:solidFill>
                  <a:srgbClr val="FF0000"/>
                </a:solidFill>
                <a:latin typeface="+mj-lt"/>
              </a:rPr>
              <a:t>Запрещающие дорожные знаки.</a:t>
            </a:r>
            <a:endParaRPr lang="ru-RU" sz="3200" b="1" i="1" u="sng" kern="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pic>
        <p:nvPicPr>
          <p:cNvPr id="16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85750"/>
            <a:ext cx="7772400" cy="7858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Предупреждающие дорожные знаки.</a:t>
            </a:r>
            <a:r>
              <a:rPr lang="ru-RU" sz="3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u="sng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1" name="Picture 7" descr="C:\WINDOWS\Рабочий стол\Korvi\для през\знаки\SVETOFOR_RU - Библиотека - ПДД - Дорожные Знаки - Предупреждающие Знаки.files\crossbuck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714375"/>
            <a:ext cx="2500312" cy="2166938"/>
          </a:xfrm>
        </p:spPr>
      </p:pic>
      <p:sp>
        <p:nvSpPr>
          <p:cNvPr id="7" name="Прямоугольник 6"/>
          <p:cNvSpPr/>
          <p:nvPr/>
        </p:nvSpPr>
        <p:spPr>
          <a:xfrm>
            <a:off x="285750" y="2857500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Железнодорожный </a:t>
            </a:r>
          </a:p>
          <a:p>
            <a:pPr eaLnBrk="0" hangingPunct="0">
              <a:defRPr/>
            </a:pP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переезд </a:t>
            </a:r>
          </a:p>
          <a:p>
            <a:pPr eaLnBrk="0" hangingPunct="0">
              <a:defRPr/>
            </a:pP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со шлагбаумом</a:t>
            </a:r>
            <a:endParaRPr lang="ru-RU" sz="1800" dirty="0">
              <a:latin typeface="Times New Roman" pitchFamily="18" charset="-52"/>
              <a:cs typeface="+mn-cs"/>
            </a:endParaRPr>
          </a:p>
        </p:txBody>
      </p:sp>
      <p:pic>
        <p:nvPicPr>
          <p:cNvPr id="22533" name="Picture 6" descr="C:\WINDOWS\Рабочий стол\Korvi\для през\знаки\SVETOFOR_RU - Библиотека - ПДД - Дорожные Знаки - Предупреждающие Знаки.files\sn1_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571500"/>
            <a:ext cx="27114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11760" y="2996952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Пересечение</a:t>
            </a:r>
          </a:p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 равнозначных дорог</a:t>
            </a:r>
            <a:r>
              <a:rPr lang="ru-RU" sz="2000" dirty="0">
                <a:latin typeface="Times New Roman" pitchFamily="18" charset="-52"/>
                <a:cs typeface="+mn-cs"/>
              </a:rPr>
              <a:t> </a:t>
            </a:r>
          </a:p>
        </p:txBody>
      </p:sp>
      <p:pic>
        <p:nvPicPr>
          <p:cNvPr id="22535" name="Picture 6" descr="C:\WINDOWS\Рабочий стол\Korvi\для през\знаки\SVETOFOR_RU - Библиотека - ПДД - Дорожные Знаки - Предупреждающие Знаки.files\sn1_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00" y="642938"/>
            <a:ext cx="26289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6500813" y="3000375"/>
            <a:ext cx="1989137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Светофорное регулирование</a:t>
            </a:r>
            <a:r>
              <a:rPr lang="ru-RU" sz="2000" dirty="0">
                <a:latin typeface="Times New Roman" pitchFamily="18" charset="-52"/>
                <a:cs typeface="+mn-cs"/>
              </a:rPr>
              <a:t> </a:t>
            </a:r>
          </a:p>
        </p:txBody>
      </p:sp>
      <p:pic>
        <p:nvPicPr>
          <p:cNvPr id="22537" name="Picture 6" descr="C:\WINDOWS\Рабочий стол\Korvi\для през\знаки\SVETOFOR_RU - Библиотека - ПДД - Дорожные Знаки - Предупреждающие Знаки.files\sn1_11_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857625"/>
            <a:ext cx="23082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6" descr="C:\WINDOWS\Рабочий стол\Korvi\для през\знаки\SVETOFOR_RU - Библиотека - ПДД - Дорожные Знаки - Предупреждающие Знаки.files\sn1_12_1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3929063"/>
            <a:ext cx="222567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85750" y="5929313"/>
            <a:ext cx="5741988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Опасные повороты </a:t>
            </a:r>
          </a:p>
        </p:txBody>
      </p:sp>
      <p:pic>
        <p:nvPicPr>
          <p:cNvPr id="22540" name="Picture 6" descr="C:\WINDOWS\Рабочий стол\Korvi\для през\знаки\SVETOFOR_RU - Библиотека - ПДД - Дорожные Знаки - Предупреждающие Знаки.files\sn1_18_1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51600" y="4000500"/>
            <a:ext cx="21351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6572250" y="5857875"/>
            <a:ext cx="25717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Сужение дороги</a:t>
            </a:r>
            <a:r>
              <a:rPr lang="ru-RU" sz="2000" dirty="0">
                <a:latin typeface="Times New Roman" pitchFamily="18" charset="-52"/>
                <a:cs typeface="+mn-cs"/>
              </a:rPr>
              <a:t> </a:t>
            </a:r>
          </a:p>
        </p:txBody>
      </p:sp>
      <p:pic>
        <p:nvPicPr>
          <p:cNvPr id="14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642937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Разрешающие дорожные знаки.</a:t>
            </a: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endParaRPr lang="ru-RU" sz="3600" b="1" i="1" dirty="0" smtClean="0">
              <a:solidFill>
                <a:srgbClr val="FF0000"/>
              </a:solidFill>
            </a:endParaRPr>
          </a:p>
        </p:txBody>
      </p:sp>
      <p:pic>
        <p:nvPicPr>
          <p:cNvPr id="24579" name="Picture 6" descr="C:\WINDOWS\Рабочий стол\Korvi\для през\знаки\SVETOFOR_RU - Библиотека - ПДД - Дорожные Знаки - Предписывающие Знаки.files\sn4_1_1.gi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714375"/>
            <a:ext cx="2428875" cy="2428875"/>
          </a:xfrm>
        </p:spPr>
      </p:pic>
      <p:sp>
        <p:nvSpPr>
          <p:cNvPr id="7" name="Прямоугольник 6"/>
          <p:cNvSpPr/>
          <p:nvPr/>
        </p:nvSpPr>
        <p:spPr>
          <a:xfrm>
            <a:off x="142875" y="3214688"/>
            <a:ext cx="220821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прямо</a:t>
            </a:r>
            <a:r>
              <a:rPr lang="ru-RU" sz="2000" dirty="0">
                <a:latin typeface="Times New Roman" pitchFamily="18" charset="-52"/>
                <a:cs typeface="+mn-cs"/>
              </a:rPr>
              <a:t> </a:t>
            </a:r>
          </a:p>
        </p:txBody>
      </p:sp>
      <p:pic>
        <p:nvPicPr>
          <p:cNvPr id="24581" name="Picture 6" descr="C:\WINDOWS\Рабочий стол\Korvi\для през\знаки\SVETOFOR_RU - Библиотека - ПДД - Дорожные Знаки - Предписывающие Знаки.files\sn4_1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785813"/>
            <a:ext cx="239077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286000" y="3214688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направо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/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</a:b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-52"/>
              <a:cs typeface="+mn-cs"/>
            </a:endParaRPr>
          </a:p>
        </p:txBody>
      </p:sp>
      <p:pic>
        <p:nvPicPr>
          <p:cNvPr id="24583" name="Picture 6" descr="C:\WINDOWS\Рабочий стол\Korvi\для през\знаки\SVETOFOR_RU - Библиотека - ПДД - Дорожные Знаки - Предписывающие Знаки.files\sn4_1_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78581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000625" y="3214688"/>
            <a:ext cx="4572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направо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/>
            </a:r>
            <a:b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</a:b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-52"/>
              <a:cs typeface="+mn-cs"/>
            </a:endParaRPr>
          </a:p>
        </p:txBody>
      </p:sp>
      <p:pic>
        <p:nvPicPr>
          <p:cNvPr id="24585" name="Picture 6" descr="C:\WINDOWS\Рабочий стол\Korvi\для през\знаки\SVETOFOR_RU - Библиотека - ПДД - Дорожные Знаки - Предписывающие Знаки.files\sn4_1_6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224" y="350100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429375" y="6149975"/>
            <a:ext cx="2370138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направо</a:t>
            </a:r>
          </a:p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 или налево </a:t>
            </a:r>
          </a:p>
        </p:txBody>
      </p:sp>
      <p:pic>
        <p:nvPicPr>
          <p:cNvPr id="24587" name="Picture 6" descr="C:\WINDOWS\Рабочий стол\Korvi\для през\знаки\SVETOFOR_RU - Библиотека - ПДД - Дорожные Знаки - Предписывающие Знаки.files\sn4_1_4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350043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14313" y="6143625"/>
            <a:ext cx="214471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прямо</a:t>
            </a:r>
          </a:p>
          <a:p>
            <a:pPr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 или направо</a:t>
            </a:r>
            <a:r>
              <a:rPr lang="ru-RU" sz="2000" dirty="0">
                <a:latin typeface="Times New Roman" pitchFamily="18" charset="-52"/>
                <a:cs typeface="+mn-cs"/>
              </a:rPr>
              <a:t> </a:t>
            </a:r>
          </a:p>
        </p:txBody>
      </p:sp>
      <p:pic>
        <p:nvPicPr>
          <p:cNvPr id="24589" name="Picture 6" descr="C:\WINDOWS\Рабочий стол\Korvi\для през\знаки\SVETOFOR_RU - Библиотека - ПДД - Дорожные Знаки - Предписывающие Знаки.files\sn4_1_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63" y="350043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857500" y="6215063"/>
            <a:ext cx="29337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Движение прямо </a:t>
            </a:r>
          </a:p>
          <a:p>
            <a:pPr algn="ctr" eaLnBrk="0" hangingPunct="0">
              <a:defRPr/>
            </a:pP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-52"/>
                <a:cs typeface="+mn-cs"/>
              </a:rPr>
              <a:t>или налево </a:t>
            </a:r>
          </a:p>
        </p:txBody>
      </p:sp>
      <p:pic>
        <p:nvPicPr>
          <p:cNvPr id="16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43240" y="1285860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1285860"/>
            <a:ext cx="1071570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4168" y="1268760"/>
            <a:ext cx="1000132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1268760"/>
            <a:ext cx="1197916" cy="156966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1268760"/>
            <a:ext cx="1152128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1268760"/>
            <a:ext cx="1071570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1268760"/>
            <a:ext cx="1152128" cy="158417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75656" y="1268760"/>
            <a:ext cx="1296144" cy="157163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3212976"/>
            <a:ext cx="6182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/>
              <a:t>Чёрная, белая, чёрная, белая.</a:t>
            </a:r>
            <a:endParaRPr lang="ru-RU" sz="3600" b="1" dirty="0"/>
          </a:p>
        </p:txBody>
      </p:sp>
      <p:pic>
        <p:nvPicPr>
          <p:cNvPr id="16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643306" y="21429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ТУР 2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/>
          <a:stretch>
            <a:fillRect/>
          </a:stretch>
        </p:blipFill>
        <p:spPr>
          <a:xfrm>
            <a:off x="8316416" y="6093296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473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  <p:bldLst>
      <p:bldP spid="11" grpId="0" animBg="1"/>
      <p:bldP spid="1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Группа 28682"/>
          <p:cNvGrpSpPr>
            <a:grpSpLocks/>
          </p:cNvGrpSpPr>
          <p:nvPr/>
        </p:nvGrpSpPr>
        <p:grpSpPr bwMode="auto">
          <a:xfrm>
            <a:off x="1763713" y="5229225"/>
            <a:ext cx="2879725" cy="431800"/>
            <a:chOff x="1763713" y="5229225"/>
            <a:chExt cx="2879725" cy="4318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1763713" y="52292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484438" y="52292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843213" y="52292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203575" y="52292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24300" y="52292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284663" y="52292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74" name="Группа 28680"/>
          <p:cNvGrpSpPr>
            <a:grpSpLocks/>
          </p:cNvGrpSpPr>
          <p:nvPr/>
        </p:nvGrpSpPr>
        <p:grpSpPr bwMode="auto">
          <a:xfrm>
            <a:off x="2124075" y="3068638"/>
            <a:ext cx="360363" cy="3024187"/>
            <a:chOff x="2124075" y="3068638"/>
            <a:chExt cx="360363" cy="302418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2124075" y="52292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24075" y="56610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124075" y="47974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124075" y="43656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124075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124075" y="3500438"/>
              <a:ext cx="360363" cy="43338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124075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75" name="Группа 28681"/>
          <p:cNvGrpSpPr>
            <a:grpSpLocks/>
          </p:cNvGrpSpPr>
          <p:nvPr/>
        </p:nvGrpSpPr>
        <p:grpSpPr bwMode="auto">
          <a:xfrm>
            <a:off x="3563938" y="4797425"/>
            <a:ext cx="360362" cy="1727200"/>
            <a:chOff x="3563938" y="4797425"/>
            <a:chExt cx="360362" cy="17272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563938" y="52292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b="1" dirty="0">
                <a:solidFill>
                  <a:schemeClr val="bg1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563938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563938" y="56610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563938" y="60928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4284663" y="2636838"/>
            <a:ext cx="358775" cy="4318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 dirty="0">
              <a:solidFill>
                <a:srgbClr val="FF0000"/>
              </a:solidFill>
            </a:endParaRPr>
          </a:p>
        </p:txBody>
      </p:sp>
      <p:grpSp>
        <p:nvGrpSpPr>
          <p:cNvPr id="28676" name="Группа 28683"/>
          <p:cNvGrpSpPr>
            <a:grpSpLocks/>
          </p:cNvGrpSpPr>
          <p:nvPr/>
        </p:nvGrpSpPr>
        <p:grpSpPr bwMode="auto">
          <a:xfrm>
            <a:off x="4284663" y="476250"/>
            <a:ext cx="358775" cy="4321175"/>
            <a:chOff x="4284663" y="476250"/>
            <a:chExt cx="358775" cy="4321175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4284663" y="43656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84663" y="3500438"/>
              <a:ext cx="358775" cy="433387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4284663" y="2205038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4284663" y="1341438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284663" y="476250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677" name="Группа 28679"/>
          <p:cNvGrpSpPr>
            <a:grpSpLocks/>
          </p:cNvGrpSpPr>
          <p:nvPr/>
        </p:nvGrpSpPr>
        <p:grpSpPr bwMode="auto">
          <a:xfrm>
            <a:off x="4284663" y="4797425"/>
            <a:ext cx="2519362" cy="431800"/>
            <a:chOff x="4284663" y="4797425"/>
            <a:chExt cx="2519362" cy="4318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4284663" y="47974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4643438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003800" y="47974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364163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24525" y="47974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084888" y="47974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443663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78" name="Группа 28678"/>
          <p:cNvGrpSpPr>
            <a:grpSpLocks/>
          </p:cNvGrpSpPr>
          <p:nvPr/>
        </p:nvGrpSpPr>
        <p:grpSpPr bwMode="auto">
          <a:xfrm>
            <a:off x="3203575" y="3933825"/>
            <a:ext cx="2160588" cy="431800"/>
            <a:chOff x="3203575" y="3933825"/>
            <a:chExt cx="2160588" cy="4318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284663" y="39338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643438" y="39338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003800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3924300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3563938" y="39338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203575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79" name="Группа 28677"/>
          <p:cNvGrpSpPr>
            <a:grpSpLocks/>
          </p:cNvGrpSpPr>
          <p:nvPr/>
        </p:nvGrpSpPr>
        <p:grpSpPr bwMode="auto">
          <a:xfrm>
            <a:off x="2843213" y="3068638"/>
            <a:ext cx="3241675" cy="431800"/>
            <a:chOff x="2843213" y="3068638"/>
            <a:chExt cx="3241675" cy="431800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5724525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284663" y="3068638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4643438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5003800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5364163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924300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563938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203575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843213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80" name="Группа 28680"/>
          <p:cNvGrpSpPr>
            <a:grpSpLocks/>
          </p:cNvGrpSpPr>
          <p:nvPr/>
        </p:nvGrpSpPr>
        <p:grpSpPr bwMode="auto">
          <a:xfrm>
            <a:off x="2843213" y="1773238"/>
            <a:ext cx="2881312" cy="431800"/>
            <a:chOff x="2843213" y="1773238"/>
            <a:chExt cx="2881312" cy="431800"/>
          </a:xfrm>
        </p:grpSpPr>
        <p:sp>
          <p:nvSpPr>
            <p:cNvPr id="27" name="Прямоугольник 26"/>
            <p:cNvSpPr/>
            <p:nvPr/>
          </p:nvSpPr>
          <p:spPr bwMode="auto">
            <a:xfrm>
              <a:off x="4284663" y="1773238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0" name="Прямоугольник 49"/>
            <p:cNvSpPr/>
            <p:nvPr/>
          </p:nvSpPr>
          <p:spPr bwMode="auto">
            <a:xfrm>
              <a:off x="4643438" y="17732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Прямоугольник 50"/>
            <p:cNvSpPr/>
            <p:nvPr/>
          </p:nvSpPr>
          <p:spPr bwMode="auto">
            <a:xfrm>
              <a:off x="5003800" y="17732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Прямоугольник 51"/>
            <p:cNvSpPr/>
            <p:nvPr/>
          </p:nvSpPr>
          <p:spPr bwMode="auto">
            <a:xfrm>
              <a:off x="5364163" y="17732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3924300" y="17732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3563938" y="17732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Прямоугольник 54"/>
            <p:cNvSpPr/>
            <p:nvPr/>
          </p:nvSpPr>
          <p:spPr bwMode="auto">
            <a:xfrm>
              <a:off x="3203575" y="17732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2843213" y="17732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681" name="Группа 28675"/>
          <p:cNvGrpSpPr>
            <a:grpSpLocks/>
          </p:cNvGrpSpPr>
          <p:nvPr/>
        </p:nvGrpSpPr>
        <p:grpSpPr bwMode="auto">
          <a:xfrm>
            <a:off x="3203575" y="908050"/>
            <a:ext cx="2520950" cy="433388"/>
            <a:chOff x="3203575" y="908050"/>
            <a:chExt cx="2520950" cy="433388"/>
          </a:xfrm>
        </p:grpSpPr>
        <p:sp>
          <p:nvSpPr>
            <p:cNvPr id="29" name="Прямоугольник 28"/>
            <p:cNvSpPr/>
            <p:nvPr/>
          </p:nvSpPr>
          <p:spPr bwMode="auto">
            <a:xfrm>
              <a:off x="4284663" y="908050"/>
              <a:ext cx="358775" cy="433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4643438" y="908050"/>
              <a:ext cx="360362" cy="433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5003800" y="908050"/>
              <a:ext cx="360363" cy="433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5364163" y="908050"/>
              <a:ext cx="360362" cy="433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3924300" y="908050"/>
              <a:ext cx="360363" cy="433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>
              <a:off x="3563938" y="908050"/>
              <a:ext cx="360362" cy="433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 bwMode="auto">
            <a:xfrm>
              <a:off x="3203575" y="908050"/>
              <a:ext cx="360363" cy="433388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8672" name="Пятиугольник 28671">
            <a:hlinkClick r:id="rId2" action="ppaction://hlinksldjump"/>
          </p:cNvPr>
          <p:cNvSpPr/>
          <p:nvPr/>
        </p:nvSpPr>
        <p:spPr>
          <a:xfrm>
            <a:off x="2627784" y="908720"/>
            <a:ext cx="539750" cy="287338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hlinkClick r:id="" action="ppaction://hlinkshowjump?jump=nextslide"/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5" name="Пятиугольник 64">
            <a:hlinkClick r:id="rId3" action="ppaction://hlinksldjump"/>
          </p:cNvPr>
          <p:cNvSpPr/>
          <p:nvPr/>
        </p:nvSpPr>
        <p:spPr>
          <a:xfrm>
            <a:off x="2236788" y="1844675"/>
            <a:ext cx="539750" cy="288925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8" name="Пятиугольник 67">
            <a:hlinkClick r:id="rId4" action="ppaction://hlinksldjump"/>
          </p:cNvPr>
          <p:cNvSpPr/>
          <p:nvPr/>
        </p:nvSpPr>
        <p:spPr>
          <a:xfrm>
            <a:off x="2627784" y="3933056"/>
            <a:ext cx="539750" cy="287337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9" name="Пятиугольник 68">
            <a:hlinkClick r:id="rId5" action="ppaction://hlinksldjump"/>
          </p:cNvPr>
          <p:cNvSpPr/>
          <p:nvPr/>
        </p:nvSpPr>
        <p:spPr>
          <a:xfrm>
            <a:off x="4014788" y="4868863"/>
            <a:ext cx="269875" cy="288925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0" name="Пятиугольник 69">
            <a:hlinkClick r:id="rId6" action="ppaction://hlinksldjump"/>
          </p:cNvPr>
          <p:cNvSpPr/>
          <p:nvPr/>
        </p:nvSpPr>
        <p:spPr>
          <a:xfrm>
            <a:off x="1187624" y="5301208"/>
            <a:ext cx="539750" cy="287337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71" name="Пятиугольник 70">
            <a:hlinkClick r:id="rId7" action="ppaction://hlinksldjump"/>
          </p:cNvPr>
          <p:cNvSpPr/>
          <p:nvPr/>
        </p:nvSpPr>
        <p:spPr>
          <a:xfrm>
            <a:off x="1547664" y="3140968"/>
            <a:ext cx="539750" cy="287338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2" name="Пятиугольник 71">
            <a:hlinkClick r:id="rId8" action="ppaction://hlinksldjump"/>
          </p:cNvPr>
          <p:cNvSpPr/>
          <p:nvPr/>
        </p:nvSpPr>
        <p:spPr>
          <a:xfrm>
            <a:off x="3022600" y="4724400"/>
            <a:ext cx="539750" cy="288925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3" name="Пятиугольник 72">
            <a:hlinkClick r:id="rId9" action="ppaction://hlinksldjump"/>
          </p:cNvPr>
          <p:cNvSpPr/>
          <p:nvPr/>
        </p:nvSpPr>
        <p:spPr>
          <a:xfrm>
            <a:off x="3654425" y="333375"/>
            <a:ext cx="539750" cy="287338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6" name="Овал 15"/>
          <p:cNvSpPr/>
          <p:nvPr/>
        </p:nvSpPr>
        <p:spPr>
          <a:xfrm>
            <a:off x="6624638" y="620713"/>
            <a:ext cx="2195512" cy="936625"/>
          </a:xfrm>
          <a:prstGeom prst="ellipse">
            <a:avLst/>
          </a:prstGeom>
          <a:solidFill>
            <a:srgbClr val="208600"/>
          </a:solidFill>
          <a:ln w="28575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latin typeface="Bookman Old Style" pitchFamily="18" charset="0"/>
              </a:rPr>
              <a:t>ОТВЕТ</a:t>
            </a:r>
          </a:p>
        </p:txBody>
      </p:sp>
      <p:grpSp>
        <p:nvGrpSpPr>
          <p:cNvPr id="28682" name="Группа 28674"/>
          <p:cNvGrpSpPr>
            <a:grpSpLocks/>
          </p:cNvGrpSpPr>
          <p:nvPr/>
        </p:nvGrpSpPr>
        <p:grpSpPr bwMode="auto">
          <a:xfrm>
            <a:off x="3203575" y="906463"/>
            <a:ext cx="2520950" cy="434975"/>
            <a:chOff x="5436096" y="2419548"/>
            <a:chExt cx="2520280" cy="434728"/>
          </a:xfrm>
        </p:grpSpPr>
        <p:sp>
          <p:nvSpPr>
            <p:cNvPr id="91" name="Прямоугольник 90"/>
            <p:cNvSpPr/>
            <p:nvPr/>
          </p:nvSpPr>
          <p:spPr bwMode="auto">
            <a:xfrm>
              <a:off x="5436096" y="2421134"/>
              <a:ext cx="360267" cy="43314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П</a:t>
              </a:r>
            </a:p>
          </p:txBody>
        </p:sp>
        <p:sp>
          <p:nvSpPr>
            <p:cNvPr id="93" name="Прямоугольник 92"/>
            <p:cNvSpPr/>
            <p:nvPr/>
          </p:nvSpPr>
          <p:spPr bwMode="auto">
            <a:xfrm>
              <a:off x="5796363" y="2421134"/>
              <a:ext cx="360266" cy="433142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94" name="Прямоугольник 93"/>
            <p:cNvSpPr/>
            <p:nvPr/>
          </p:nvSpPr>
          <p:spPr bwMode="auto">
            <a:xfrm>
              <a:off x="6156629" y="2419548"/>
              <a:ext cx="360267" cy="433141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Ш</a:t>
              </a:r>
            </a:p>
          </p:txBody>
        </p:sp>
        <p:sp>
          <p:nvSpPr>
            <p:cNvPr id="95" name="Прямоугольник 94"/>
            <p:cNvSpPr/>
            <p:nvPr/>
          </p:nvSpPr>
          <p:spPr bwMode="auto">
            <a:xfrm>
              <a:off x="6515309" y="2419548"/>
              <a:ext cx="360267" cy="433141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96" name="Прямоугольник 95"/>
            <p:cNvSpPr/>
            <p:nvPr/>
          </p:nvSpPr>
          <p:spPr bwMode="auto">
            <a:xfrm>
              <a:off x="6875576" y="2419548"/>
              <a:ext cx="360266" cy="433141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Х</a:t>
              </a:r>
            </a:p>
          </p:txBody>
        </p:sp>
        <p:sp>
          <p:nvSpPr>
            <p:cNvPr id="97" name="Прямоугольник 96"/>
            <p:cNvSpPr/>
            <p:nvPr/>
          </p:nvSpPr>
          <p:spPr bwMode="auto">
            <a:xfrm>
              <a:off x="7235843" y="2419548"/>
              <a:ext cx="360267" cy="433141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98" name="Прямоугольник 97"/>
            <p:cNvSpPr/>
            <p:nvPr/>
          </p:nvSpPr>
          <p:spPr bwMode="auto">
            <a:xfrm>
              <a:off x="7596110" y="2419548"/>
              <a:ext cx="360266" cy="433141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Д</a:t>
              </a:r>
            </a:p>
          </p:txBody>
        </p:sp>
      </p:grpSp>
      <p:grpSp>
        <p:nvGrpSpPr>
          <p:cNvPr id="28683" name="Группа 28681"/>
          <p:cNvGrpSpPr>
            <a:grpSpLocks/>
          </p:cNvGrpSpPr>
          <p:nvPr/>
        </p:nvGrpSpPr>
        <p:grpSpPr bwMode="auto">
          <a:xfrm>
            <a:off x="2843213" y="1773238"/>
            <a:ext cx="2881312" cy="431800"/>
            <a:chOff x="4931396" y="2420888"/>
            <a:chExt cx="2880964" cy="432048"/>
          </a:xfrm>
        </p:grpSpPr>
        <p:sp>
          <p:nvSpPr>
            <p:cNvPr id="100" name="Прямоугольник 99"/>
            <p:cNvSpPr/>
            <p:nvPr/>
          </p:nvSpPr>
          <p:spPr bwMode="auto">
            <a:xfrm>
              <a:off x="4931396" y="2421136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</a:t>
              </a:r>
            </a:p>
          </p:txBody>
        </p:sp>
        <p:sp>
          <p:nvSpPr>
            <p:cNvPr id="102" name="Прямоугольник 101"/>
            <p:cNvSpPr/>
            <p:nvPr/>
          </p:nvSpPr>
          <p:spPr bwMode="auto">
            <a:xfrm>
              <a:off x="5291758" y="242088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</a:t>
              </a:r>
            </a:p>
          </p:txBody>
        </p:sp>
        <p:sp>
          <p:nvSpPr>
            <p:cNvPr id="103" name="Прямоугольник 102"/>
            <p:cNvSpPr/>
            <p:nvPr/>
          </p:nvSpPr>
          <p:spPr bwMode="auto">
            <a:xfrm>
              <a:off x="5651798" y="2421136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104" name="Прямоугольник 103"/>
            <p:cNvSpPr/>
            <p:nvPr/>
          </p:nvSpPr>
          <p:spPr bwMode="auto">
            <a:xfrm>
              <a:off x="6011838" y="2421136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</a:t>
              </a:r>
            </a:p>
          </p:txBody>
        </p:sp>
        <p:sp>
          <p:nvSpPr>
            <p:cNvPr id="105" name="Прямоугольник 104"/>
            <p:cNvSpPr/>
            <p:nvPr/>
          </p:nvSpPr>
          <p:spPr bwMode="auto">
            <a:xfrm>
              <a:off x="6371878" y="2421136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06" name="Прямоугольник 105"/>
            <p:cNvSpPr/>
            <p:nvPr/>
          </p:nvSpPr>
          <p:spPr bwMode="auto">
            <a:xfrm>
              <a:off x="6731918" y="242088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Ф</a:t>
              </a:r>
            </a:p>
          </p:txBody>
        </p:sp>
        <p:sp>
          <p:nvSpPr>
            <p:cNvPr id="107" name="Прямоугольник 106"/>
            <p:cNvSpPr/>
            <p:nvPr/>
          </p:nvSpPr>
          <p:spPr bwMode="auto">
            <a:xfrm>
              <a:off x="7091958" y="2421136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08" name="Прямоугольник 107"/>
            <p:cNvSpPr/>
            <p:nvPr/>
          </p:nvSpPr>
          <p:spPr bwMode="auto">
            <a:xfrm>
              <a:off x="7451998" y="2421136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</a:t>
              </a:r>
            </a:p>
          </p:txBody>
        </p:sp>
      </p:grpSp>
      <p:grpSp>
        <p:nvGrpSpPr>
          <p:cNvPr id="28684" name="Группа 28677"/>
          <p:cNvGrpSpPr>
            <a:grpSpLocks/>
          </p:cNvGrpSpPr>
          <p:nvPr/>
        </p:nvGrpSpPr>
        <p:grpSpPr bwMode="auto">
          <a:xfrm>
            <a:off x="2843213" y="3068638"/>
            <a:ext cx="3241675" cy="431800"/>
            <a:chOff x="2843213" y="3068638"/>
            <a:chExt cx="3241675" cy="431800"/>
          </a:xfrm>
        </p:grpSpPr>
        <p:sp>
          <p:nvSpPr>
            <p:cNvPr id="110" name="Прямоугольник 109"/>
            <p:cNvSpPr/>
            <p:nvPr/>
          </p:nvSpPr>
          <p:spPr>
            <a:xfrm>
              <a:off x="5724525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Д</a:t>
              </a: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4284663" y="3068638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</a:t>
              </a:r>
            </a:p>
          </p:txBody>
        </p:sp>
        <p:sp>
          <p:nvSpPr>
            <p:cNvPr id="112" name="Прямоугольник 111"/>
            <p:cNvSpPr/>
            <p:nvPr/>
          </p:nvSpPr>
          <p:spPr>
            <a:xfrm>
              <a:off x="4643438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И</a:t>
              </a: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5003800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П</a:t>
              </a:r>
            </a:p>
          </p:txBody>
        </p:sp>
        <p:sp>
          <p:nvSpPr>
            <p:cNvPr id="114" name="Прямоугольник 113"/>
            <p:cNvSpPr/>
            <p:nvPr/>
          </p:nvSpPr>
          <p:spPr>
            <a:xfrm>
              <a:off x="5364163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3924300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3563938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Л</a:t>
              </a:r>
            </a:p>
          </p:txBody>
        </p:sp>
        <p:sp>
          <p:nvSpPr>
            <p:cNvPr id="117" name="Прямоугольник 116"/>
            <p:cNvSpPr/>
            <p:nvPr/>
          </p:nvSpPr>
          <p:spPr>
            <a:xfrm>
              <a:off x="3203575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118" name="Прямоугольник 117"/>
            <p:cNvSpPr/>
            <p:nvPr/>
          </p:nvSpPr>
          <p:spPr>
            <a:xfrm>
              <a:off x="2843213" y="3068638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</a:t>
              </a:r>
            </a:p>
          </p:txBody>
        </p:sp>
      </p:grpSp>
      <p:grpSp>
        <p:nvGrpSpPr>
          <p:cNvPr id="28685" name="Группа 28678"/>
          <p:cNvGrpSpPr>
            <a:grpSpLocks/>
          </p:cNvGrpSpPr>
          <p:nvPr/>
        </p:nvGrpSpPr>
        <p:grpSpPr bwMode="auto">
          <a:xfrm>
            <a:off x="3203575" y="3933825"/>
            <a:ext cx="2160588" cy="431800"/>
            <a:chOff x="3203575" y="3933825"/>
            <a:chExt cx="2160588" cy="431800"/>
          </a:xfrm>
        </p:grpSpPr>
        <p:sp>
          <p:nvSpPr>
            <p:cNvPr id="120" name="Прямоугольник 119"/>
            <p:cNvSpPr/>
            <p:nvPr/>
          </p:nvSpPr>
          <p:spPr>
            <a:xfrm>
              <a:off x="4284663" y="39338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21" name="Прямоугольник 120"/>
            <p:cNvSpPr/>
            <p:nvPr/>
          </p:nvSpPr>
          <p:spPr>
            <a:xfrm>
              <a:off x="4643438" y="39338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Г</a:t>
              </a:r>
            </a:p>
          </p:txBody>
        </p:sp>
        <p:sp>
          <p:nvSpPr>
            <p:cNvPr id="122" name="Прямоугольник 121"/>
            <p:cNvSpPr/>
            <p:nvPr/>
          </p:nvSpPr>
          <p:spPr>
            <a:xfrm>
              <a:off x="5003800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3924300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</a:t>
              </a:r>
            </a:p>
          </p:txBody>
        </p:sp>
        <p:sp>
          <p:nvSpPr>
            <p:cNvPr id="124" name="Прямоугольник 123"/>
            <p:cNvSpPr/>
            <p:nvPr/>
          </p:nvSpPr>
          <p:spPr>
            <a:xfrm>
              <a:off x="3563938" y="39338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3203575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Д</a:t>
              </a:r>
            </a:p>
          </p:txBody>
        </p:sp>
      </p:grpSp>
      <p:grpSp>
        <p:nvGrpSpPr>
          <p:cNvPr id="28686" name="Группа 28679"/>
          <p:cNvGrpSpPr>
            <a:grpSpLocks/>
          </p:cNvGrpSpPr>
          <p:nvPr/>
        </p:nvGrpSpPr>
        <p:grpSpPr bwMode="auto">
          <a:xfrm>
            <a:off x="4284663" y="4797425"/>
            <a:ext cx="2519362" cy="431800"/>
            <a:chOff x="4284663" y="4797425"/>
            <a:chExt cx="2519362" cy="431800"/>
          </a:xfrm>
        </p:grpSpPr>
        <p:sp>
          <p:nvSpPr>
            <p:cNvPr id="127" name="Прямоугольник 126"/>
            <p:cNvSpPr/>
            <p:nvPr/>
          </p:nvSpPr>
          <p:spPr>
            <a:xfrm>
              <a:off x="4284663" y="47974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</a:t>
              </a:r>
            </a:p>
          </p:txBody>
        </p:sp>
        <p:sp>
          <p:nvSpPr>
            <p:cNvPr id="128" name="Прямоугольник 127"/>
            <p:cNvSpPr/>
            <p:nvPr/>
          </p:nvSpPr>
          <p:spPr>
            <a:xfrm>
              <a:off x="4643438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</a:t>
              </a: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5003800" y="47974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30" name="Прямоугольник 129"/>
            <p:cNvSpPr/>
            <p:nvPr/>
          </p:nvSpPr>
          <p:spPr>
            <a:xfrm>
              <a:off x="5364163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</a:t>
              </a: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5724525" y="47974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У</a:t>
              </a:r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6084888" y="4797425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6443663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</a:t>
              </a:r>
            </a:p>
          </p:txBody>
        </p:sp>
      </p:grpSp>
      <p:grpSp>
        <p:nvGrpSpPr>
          <p:cNvPr id="28687" name="Группа 28675"/>
          <p:cNvGrpSpPr>
            <a:grpSpLocks/>
          </p:cNvGrpSpPr>
          <p:nvPr/>
        </p:nvGrpSpPr>
        <p:grpSpPr bwMode="auto">
          <a:xfrm>
            <a:off x="1752600" y="5229225"/>
            <a:ext cx="2890838" cy="434975"/>
            <a:chOff x="5292080" y="5441967"/>
            <a:chExt cx="2892074" cy="435305"/>
          </a:xfrm>
        </p:grpSpPr>
        <p:sp>
          <p:nvSpPr>
            <p:cNvPr id="135" name="Прямоугольник 134"/>
            <p:cNvSpPr/>
            <p:nvPr/>
          </p:nvSpPr>
          <p:spPr bwMode="auto">
            <a:xfrm>
              <a:off x="5292080" y="5445472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</a:t>
              </a:r>
            </a:p>
          </p:txBody>
        </p:sp>
        <p:sp>
          <p:nvSpPr>
            <p:cNvPr id="136" name="Прямоугольник 135"/>
            <p:cNvSpPr/>
            <p:nvPr/>
          </p:nvSpPr>
          <p:spPr bwMode="auto">
            <a:xfrm>
              <a:off x="6012160" y="5445472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Д</a:t>
              </a:r>
            </a:p>
          </p:txBody>
        </p:sp>
        <p:sp>
          <p:nvSpPr>
            <p:cNvPr id="137" name="Прямоугольник 136"/>
            <p:cNvSpPr/>
            <p:nvPr/>
          </p:nvSpPr>
          <p:spPr bwMode="auto">
            <a:xfrm>
              <a:off x="6372200" y="5445472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И</a:t>
              </a:r>
            </a:p>
          </p:txBody>
        </p:sp>
        <p:sp>
          <p:nvSpPr>
            <p:cNvPr id="138" name="Прямоугольник 137"/>
            <p:cNvSpPr/>
            <p:nvPr/>
          </p:nvSpPr>
          <p:spPr bwMode="auto">
            <a:xfrm>
              <a:off x="6732240" y="5445472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</a:t>
              </a:r>
            </a:p>
          </p:txBody>
        </p:sp>
        <p:sp>
          <p:nvSpPr>
            <p:cNvPr id="139" name="Прямоугольник 138"/>
            <p:cNvSpPr/>
            <p:nvPr/>
          </p:nvSpPr>
          <p:spPr bwMode="auto">
            <a:xfrm>
              <a:off x="7452965" y="5441967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Л</a:t>
              </a:r>
            </a:p>
          </p:txBody>
        </p:sp>
        <p:sp>
          <p:nvSpPr>
            <p:cNvPr id="140" name="Прямоугольник 139"/>
            <p:cNvSpPr/>
            <p:nvPr/>
          </p:nvSpPr>
          <p:spPr bwMode="auto">
            <a:xfrm>
              <a:off x="7825379" y="5441967"/>
              <a:ext cx="358775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Ь</a:t>
              </a:r>
            </a:p>
          </p:txBody>
        </p:sp>
        <p:sp>
          <p:nvSpPr>
            <p:cNvPr id="142" name="Прямоугольник 141"/>
            <p:cNvSpPr/>
            <p:nvPr/>
          </p:nvSpPr>
          <p:spPr bwMode="auto">
            <a:xfrm>
              <a:off x="5652120" y="5445472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43" name="Прямоугольник 142"/>
            <p:cNvSpPr/>
            <p:nvPr/>
          </p:nvSpPr>
          <p:spPr bwMode="auto">
            <a:xfrm>
              <a:off x="7092603" y="5441967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Е</a:t>
              </a:r>
              <a:endPara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688" name="Группа 28680"/>
          <p:cNvGrpSpPr>
            <a:grpSpLocks/>
          </p:cNvGrpSpPr>
          <p:nvPr/>
        </p:nvGrpSpPr>
        <p:grpSpPr bwMode="auto">
          <a:xfrm>
            <a:off x="2123405" y="3069109"/>
            <a:ext cx="360363" cy="3024187"/>
            <a:chOff x="2124075" y="3068638"/>
            <a:chExt cx="360363" cy="3024187"/>
          </a:xfrm>
          <a:noFill/>
        </p:grpSpPr>
        <p:sp>
          <p:nvSpPr>
            <p:cNvPr id="146" name="Прямоугольник 145"/>
            <p:cNvSpPr/>
            <p:nvPr/>
          </p:nvSpPr>
          <p:spPr>
            <a:xfrm>
              <a:off x="2124075" y="56610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Н</a:t>
              </a:r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2124075" y="47974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Ф</a:t>
              </a:r>
            </a:p>
          </p:txBody>
        </p:sp>
        <p:sp>
          <p:nvSpPr>
            <p:cNvPr id="148" name="Прямоугольник 147"/>
            <p:cNvSpPr/>
            <p:nvPr/>
          </p:nvSpPr>
          <p:spPr>
            <a:xfrm>
              <a:off x="2124075" y="43656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2124075" y="3933825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Л</a:t>
              </a: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2124075" y="3500438"/>
              <a:ext cx="360363" cy="433387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2124075" y="3068638"/>
              <a:ext cx="360363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</a:t>
              </a:r>
            </a:p>
          </p:txBody>
        </p:sp>
      </p:grpSp>
      <p:grpSp>
        <p:nvGrpSpPr>
          <p:cNvPr id="28689" name="Группа 28681"/>
          <p:cNvGrpSpPr>
            <a:grpSpLocks/>
          </p:cNvGrpSpPr>
          <p:nvPr/>
        </p:nvGrpSpPr>
        <p:grpSpPr bwMode="auto">
          <a:xfrm>
            <a:off x="3563888" y="4798144"/>
            <a:ext cx="360362" cy="1727200"/>
            <a:chOff x="3563938" y="4797425"/>
            <a:chExt cx="360362" cy="1727200"/>
          </a:xfrm>
          <a:noFill/>
        </p:grpSpPr>
        <p:sp>
          <p:nvSpPr>
            <p:cNvPr id="154" name="Прямоугольник 153"/>
            <p:cNvSpPr/>
            <p:nvPr/>
          </p:nvSpPr>
          <p:spPr>
            <a:xfrm>
              <a:off x="3563938" y="47974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Д</a:t>
              </a:r>
            </a:p>
          </p:txBody>
        </p:sp>
        <p:sp>
          <p:nvSpPr>
            <p:cNvPr id="155" name="Прямоугольник 154"/>
            <p:cNvSpPr/>
            <p:nvPr/>
          </p:nvSpPr>
          <p:spPr>
            <a:xfrm>
              <a:off x="3563938" y="56610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</a:t>
              </a:r>
            </a:p>
          </p:txBody>
        </p:sp>
        <p:sp>
          <p:nvSpPr>
            <p:cNvPr id="156" name="Прямоугольник 155"/>
            <p:cNvSpPr/>
            <p:nvPr/>
          </p:nvSpPr>
          <p:spPr>
            <a:xfrm>
              <a:off x="3563938" y="6092825"/>
              <a:ext cx="360362" cy="431800"/>
            </a:xfrm>
            <a:prstGeom prst="rec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И</a:t>
              </a:r>
            </a:p>
          </p:txBody>
        </p:sp>
      </p:grpSp>
      <p:grpSp>
        <p:nvGrpSpPr>
          <p:cNvPr id="28690" name="Группа 28677"/>
          <p:cNvGrpSpPr>
            <a:grpSpLocks/>
          </p:cNvGrpSpPr>
          <p:nvPr/>
        </p:nvGrpSpPr>
        <p:grpSpPr bwMode="auto">
          <a:xfrm>
            <a:off x="4284663" y="476250"/>
            <a:ext cx="360362" cy="5184775"/>
            <a:chOff x="7020272" y="1556792"/>
            <a:chExt cx="360363" cy="5184328"/>
          </a:xfrm>
          <a:solidFill>
            <a:srgbClr val="24D24D"/>
          </a:solidFill>
        </p:grpSpPr>
        <p:sp>
          <p:nvSpPr>
            <p:cNvPr id="158" name="Прямоугольник 157"/>
            <p:cNvSpPr/>
            <p:nvPr/>
          </p:nvSpPr>
          <p:spPr bwMode="auto">
            <a:xfrm>
              <a:off x="7020272" y="5446167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</a:t>
              </a:r>
            </a:p>
          </p:txBody>
        </p:sp>
        <p:sp>
          <p:nvSpPr>
            <p:cNvPr id="159" name="Прямоугольник 158"/>
            <p:cNvSpPr/>
            <p:nvPr/>
          </p:nvSpPr>
          <p:spPr bwMode="auto">
            <a:xfrm>
              <a:off x="7020272" y="4580980"/>
              <a:ext cx="358775" cy="433387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Н</a:t>
              </a:r>
            </a:p>
          </p:txBody>
        </p:sp>
        <p:sp>
          <p:nvSpPr>
            <p:cNvPr id="160" name="Прямоугольник 159"/>
            <p:cNvSpPr/>
            <p:nvPr/>
          </p:nvSpPr>
          <p:spPr bwMode="auto">
            <a:xfrm>
              <a:off x="7020272" y="3285580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П</a:t>
              </a:r>
            </a:p>
          </p:txBody>
        </p:sp>
        <p:sp>
          <p:nvSpPr>
            <p:cNvPr id="161" name="Прямоугольник 160"/>
            <p:cNvSpPr/>
            <p:nvPr/>
          </p:nvSpPr>
          <p:spPr bwMode="auto">
            <a:xfrm>
              <a:off x="7020272" y="2421980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З</a:t>
              </a:r>
            </a:p>
          </p:txBody>
        </p:sp>
        <p:sp>
          <p:nvSpPr>
            <p:cNvPr id="162" name="Прямоугольник 161"/>
            <p:cNvSpPr/>
            <p:nvPr/>
          </p:nvSpPr>
          <p:spPr bwMode="auto">
            <a:xfrm>
              <a:off x="7020272" y="1556792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Б</a:t>
              </a:r>
            </a:p>
          </p:txBody>
        </p:sp>
        <p:sp>
          <p:nvSpPr>
            <p:cNvPr id="163" name="Прямоугольник 162"/>
            <p:cNvSpPr/>
            <p:nvPr/>
          </p:nvSpPr>
          <p:spPr bwMode="auto">
            <a:xfrm>
              <a:off x="7020272" y="1988840"/>
              <a:ext cx="360363" cy="433387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Е</a:t>
              </a:r>
            </a:p>
          </p:txBody>
        </p:sp>
        <p:sp>
          <p:nvSpPr>
            <p:cNvPr id="164" name="Прямоугольник 163"/>
            <p:cNvSpPr/>
            <p:nvPr/>
          </p:nvSpPr>
          <p:spPr bwMode="auto">
            <a:xfrm>
              <a:off x="7021494" y="2852936"/>
              <a:ext cx="358818" cy="431552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65" name="Прямоугольник 164"/>
            <p:cNvSpPr/>
            <p:nvPr/>
          </p:nvSpPr>
          <p:spPr bwMode="auto">
            <a:xfrm>
              <a:off x="7021537" y="3717032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166" name="Прямоугольник 165"/>
            <p:cNvSpPr/>
            <p:nvPr/>
          </p:nvSpPr>
          <p:spPr bwMode="auto">
            <a:xfrm>
              <a:off x="7020272" y="4149080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С</a:t>
              </a:r>
            </a:p>
          </p:txBody>
        </p:sp>
        <p:sp>
          <p:nvSpPr>
            <p:cNvPr id="167" name="Прямоугольник 166"/>
            <p:cNvSpPr/>
            <p:nvPr/>
          </p:nvSpPr>
          <p:spPr bwMode="auto">
            <a:xfrm>
              <a:off x="7021537" y="5013176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168" name="Прямоугольник 167"/>
            <p:cNvSpPr/>
            <p:nvPr/>
          </p:nvSpPr>
          <p:spPr bwMode="auto">
            <a:xfrm>
              <a:off x="7021537" y="5877272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Т</a:t>
              </a:r>
            </a:p>
          </p:txBody>
        </p:sp>
        <p:sp>
          <p:nvSpPr>
            <p:cNvPr id="169" name="Прямоугольник 168"/>
            <p:cNvSpPr/>
            <p:nvPr/>
          </p:nvSpPr>
          <p:spPr bwMode="auto">
            <a:xfrm>
              <a:off x="7021537" y="6309320"/>
              <a:ext cx="358775" cy="431800"/>
            </a:xfrm>
            <a:prstGeom prst="rect">
              <a:avLst/>
            </a:prstGeom>
            <a:grpFill/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Ь</a:t>
              </a:r>
            </a:p>
          </p:txBody>
        </p:sp>
      </p:grpSp>
      <p:sp>
        <p:nvSpPr>
          <p:cNvPr id="170" name="Пятиугольник 169">
            <a:hlinkClick r:id="rId2" action="ppaction://hlinksldjump"/>
          </p:cNvPr>
          <p:cNvSpPr/>
          <p:nvPr/>
        </p:nvSpPr>
        <p:spPr>
          <a:xfrm>
            <a:off x="2267744" y="2708920"/>
            <a:ext cx="539750" cy="287338"/>
          </a:xfrm>
          <a:prstGeom prst="homePlate">
            <a:avLst/>
          </a:prstGeom>
          <a:solidFill>
            <a:srgbClr val="99FF33"/>
          </a:solidFill>
          <a:ln w="1905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71" name="Picture 4" descr="C:\Users\Марго\Pictures\светофор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0"/>
            <a:ext cx="514350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2" name="Picture 4" descr="C:\Users\Марго\Pictures\868f005f63b0d53d99e422d1e0c73882[1]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flipH="1">
            <a:off x="683568" y="1124744"/>
            <a:ext cx="1644483" cy="165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3" name="Стрелка вниз 172">
            <a:hlinkClick r:id="rId12" action="ppaction://hlinksldjump"/>
          </p:cNvPr>
          <p:cNvSpPr/>
          <p:nvPr/>
        </p:nvSpPr>
        <p:spPr>
          <a:xfrm>
            <a:off x="8244408" y="6093296"/>
            <a:ext cx="648072" cy="7647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" y="1484313"/>
            <a:ext cx="188753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ьная выноска 3"/>
          <p:cNvSpPr/>
          <p:nvPr/>
        </p:nvSpPr>
        <p:spPr>
          <a:xfrm>
            <a:off x="3132138" y="393700"/>
            <a:ext cx="5040312" cy="4906963"/>
          </a:xfrm>
          <a:prstGeom prst="wedgeEllipseCallout">
            <a:avLst>
              <a:gd name="adj1" fmla="val -89603"/>
              <a:gd name="adj2" fmla="val -10440"/>
            </a:avLst>
          </a:prstGeom>
          <a:solidFill>
            <a:srgbClr val="99FF33"/>
          </a:solidFill>
          <a:ln w="38100"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Человек, находящийся вне транспортного средства, участник движения.</a:t>
            </a:r>
            <a:endParaRPr lang="ru-RU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8101013" y="6165850"/>
            <a:ext cx="863600" cy="576263"/>
          </a:xfrm>
          <a:prstGeom prst="actionButtonReturn">
            <a:avLst/>
          </a:prstGeom>
          <a:noFill/>
          <a:ln>
            <a:solidFill>
              <a:srgbClr val="208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316</Words>
  <Application>Microsoft Office PowerPoint</Application>
  <PresentationFormat>Экран (4:3)</PresentationFormat>
  <Paragraphs>170</Paragraphs>
  <Slides>21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Предупреждающие дорожные знаки. </vt:lpstr>
      <vt:lpstr>Разрешающие дорожные знаки.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14</cp:revision>
  <dcterms:created xsi:type="dcterms:W3CDTF">2013-12-27T13:14:38Z</dcterms:created>
  <dcterms:modified xsi:type="dcterms:W3CDTF">2014-01-28T09:35:11Z</dcterms:modified>
</cp:coreProperties>
</file>