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</p:sldMasterIdLst>
  <p:sldIdLst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00FF"/>
    <a:srgbClr val="FFCC00"/>
    <a:srgbClr val="41F1F5"/>
    <a:srgbClr val="098A8D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9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10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162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711A-8626-4E3F-AE38-609F48340E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5165-409C-4537-B34C-C1478FE60F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21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711A-8626-4E3F-AE38-609F48340E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5165-409C-4537-B34C-C1478FE60F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53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711A-8626-4E3F-AE38-609F48340E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5165-409C-4537-B34C-C1478FE60F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92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711A-8626-4E3F-AE38-609F48340E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5165-409C-4537-B34C-C1478FE60F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87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711A-8626-4E3F-AE38-609F48340E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5165-409C-4537-B34C-C1478FE60F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56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711A-8626-4E3F-AE38-609F48340E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5165-409C-4537-B34C-C1478FE60F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74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711A-8626-4E3F-AE38-609F48340E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5165-409C-4537-B34C-C1478FE60F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41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711A-8626-4E3F-AE38-609F48340E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5165-409C-4537-B34C-C1478FE60F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0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049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711A-8626-4E3F-AE38-609F48340E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5165-409C-4537-B34C-C1478FE60F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71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711A-8626-4E3F-AE38-609F48340E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5165-409C-4537-B34C-C1478FE60F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46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711A-8626-4E3F-AE38-609F48340E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5165-409C-4537-B34C-C1478FE60F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3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3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4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3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93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8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56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5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2711A-8626-4E3F-AE38-609F48340E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E5165-409C-4537-B34C-C1478FE60F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5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772816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Основные задачи на проценты. Банковские </a:t>
            </a:r>
            <a:r>
              <a:rPr lang="ru-RU" sz="3600" b="1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проценты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Элективный курс «Человек. Математика. Железная дорога.»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696580"/>
            <a:ext cx="4104455" cy="792088"/>
          </a:xfrm>
          <a:solidFill>
            <a:srgbClr val="B2B2B2"/>
          </a:solidFill>
          <a:ln>
            <a:noFill/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Авторский коллектив: обучающиеся  10 класса </a:t>
            </a:r>
          </a:p>
          <a:p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Прийма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Т.Б. учитель математики  МБОУ СОШ № 4 с  УИОП г. Батайск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Ростовская </a:t>
            </a:r>
            <a:endParaRPr lang="ru-RU" sz="1400" dirty="0">
              <a:solidFill>
                <a:srgbClr val="C00000"/>
              </a:solidFill>
            </a:endParaRPr>
          </a:p>
          <a:p>
            <a:pPr algn="l"/>
            <a:endParaRPr lang="ru-RU" sz="2400" b="1" spc="150" dirty="0">
              <a:ln w="11430"/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68344" y="6488668"/>
            <a:ext cx="108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2012 год </a:t>
            </a:r>
          </a:p>
        </p:txBody>
      </p:sp>
    </p:spTree>
    <p:extLst>
      <p:ext uri="{BB962C8B-B14F-4D97-AF65-F5344CB8AC3E}">
        <p14:creationId xmlns:p14="http://schemas.microsoft.com/office/powerpoint/2010/main" val="36396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50000">
              <a:schemeClr val="accent3">
                <a:lumMod val="75000"/>
              </a:schemeClr>
            </a:gs>
            <a:gs pos="100000">
              <a:schemeClr val="accent5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545">
            <a:off x="4977017" y="1904304"/>
            <a:ext cx="13620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93410"/>
            <a:ext cx="8496944" cy="4903942"/>
          </a:xfrm>
          <a:gradFill flip="none" rotWithShape="1">
            <a:gsLst>
              <a:gs pos="0">
                <a:schemeClr val="accent1">
                  <a:lumMod val="50000"/>
                </a:schemeClr>
              </a:gs>
              <a:gs pos="98000">
                <a:schemeClr val="accent1">
                  <a:lumMod val="75000"/>
                </a:schemeClr>
              </a:gs>
              <a:gs pos="55000">
                <a:schemeClr val="tx2">
                  <a:lumMod val="7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i="1" dirty="0" smtClean="0"/>
              <a:t> </a:t>
            </a:r>
          </a:p>
          <a:p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Устно №1 - №4.</a:t>
            </a:r>
          </a:p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1.</a:t>
            </a:r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Найти 1% от:</a:t>
            </a:r>
          </a:p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а)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25 000 руб.;</a:t>
            </a:r>
          </a:p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б)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500 км;</a:t>
            </a:r>
          </a:p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в)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3 200 рабочих;</a:t>
            </a:r>
          </a:p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г)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64 468 000 тонн грузов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д) 10 937 000 пассажиров;</a:t>
            </a:r>
          </a:p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е)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11 100 грузовых локомотивов.</a:t>
            </a:r>
          </a:p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2.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Найти целое, если 20% от него составляет: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1F1F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а)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21 электровоз;</a:t>
            </a:r>
          </a:p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б)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 км;</a:t>
            </a:r>
          </a:p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в)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25 локомотивов;</a:t>
            </a:r>
          </a:p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г)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1F1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5 000 пассажиров;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2919" y="332656"/>
            <a:ext cx="1000911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dirty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Основные задачи на проценты. Банковские </a:t>
            </a:r>
            <a:r>
              <a:rPr lang="ru-RU" sz="3600" b="1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проценты</a:t>
            </a:r>
            <a:endParaRPr lang="ru-RU" sz="3600" b="1" dirty="0">
              <a:ln w="11430">
                <a:solidFill>
                  <a:schemeClr val="accent3">
                    <a:lumMod val="75000"/>
                  </a:schemeClr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7606">
            <a:off x="6364946" y="1919654"/>
            <a:ext cx="1839292" cy="1212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6713">
            <a:off x="6733971" y="3343008"/>
            <a:ext cx="1805716" cy="1271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873">
            <a:off x="6264254" y="4810821"/>
            <a:ext cx="1926380" cy="1403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tx2">
                <a:lumMod val="75000"/>
              </a:schemeClr>
            </a:gs>
            <a:gs pos="100000">
              <a:schemeClr val="tx2">
                <a:lumMod val="75000"/>
              </a:schemeClr>
            </a:gs>
            <a:gs pos="54000">
              <a:schemeClr val="accent5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336704"/>
          </a:xfrm>
          <a:gradFill>
            <a:gsLst>
              <a:gs pos="0">
                <a:schemeClr val="tx2">
                  <a:lumMod val="75000"/>
                </a:schemeClr>
              </a:gs>
              <a:gs pos="49000">
                <a:schemeClr val="accent5">
                  <a:lumMod val="50000"/>
                </a:schemeClr>
              </a:gs>
              <a:gs pos="98000">
                <a:srgbClr val="0A128C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Найти: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а) 50% от 60 км.;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б) 750% от 20 </a:t>
            </a:r>
            <a:r>
              <a:rPr lang="ru-RU" sz="2800" dirty="0" err="1" smtClean="0">
                <a:solidFill>
                  <a:srgbClr val="FFC000"/>
                </a:solidFill>
              </a:rPr>
              <a:t>руб</a:t>
            </a:r>
            <a:r>
              <a:rPr lang="ru-RU" sz="2800" dirty="0" smtClean="0">
                <a:solidFill>
                  <a:srgbClr val="FFC000"/>
                </a:solidFill>
              </a:rPr>
              <a:t>;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в) 0,1 % от 370 станций;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г) 20% от 750 тонн грузов;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 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Сколько процентов составляют: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а) 0,5 тонн от 8 тонн;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б) 375 шпал от 100 шпал;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в) 250 колесных пар от 200 колесных пар;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г) 450 поездов от 50 поездов?</a:t>
            </a:r>
          </a:p>
          <a:p>
            <a:endParaRPr lang="ru-RU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888">
            <a:off x="6947055" y="611798"/>
            <a:ext cx="1602651" cy="1148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93" y="295384"/>
            <a:ext cx="1368152" cy="1853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082" y="2160541"/>
            <a:ext cx="1472596" cy="1305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772">
            <a:off x="6445071" y="3558076"/>
            <a:ext cx="1776592" cy="1370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700">
            <a:off x="6719470" y="5175893"/>
            <a:ext cx="1840255" cy="1367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tx2">
                <a:lumMod val="50000"/>
              </a:schemeClr>
            </a:gs>
            <a:gs pos="45000">
              <a:schemeClr val="accent1">
                <a:lumMod val="75000"/>
              </a:schemeClr>
            </a:gs>
            <a:gs pos="83000">
              <a:schemeClr val="tx2">
                <a:lumMod val="60000"/>
                <a:lumOff val="40000"/>
              </a:schemeClr>
            </a:gs>
            <a:gs pos="65000">
              <a:schemeClr val="accent1">
                <a:lumMod val="60000"/>
                <a:lumOff val="40000"/>
              </a:schemeClr>
            </a:gs>
            <a:gs pos="98000">
              <a:schemeClr val="accent1">
                <a:lumMod val="50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3"/>
          <a:stretch/>
        </p:blipFill>
        <p:spPr bwMode="auto">
          <a:xfrm>
            <a:off x="755576" y="455938"/>
            <a:ext cx="3720818" cy="2376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6199" y="2853861"/>
            <a:ext cx="8494273" cy="3815499"/>
          </a:xfrm>
          <a:gradFill flip="none" rotWithShape="1">
            <a:gsLst>
              <a:gs pos="8000">
                <a:schemeClr val="tx2">
                  <a:lumMod val="75000"/>
                </a:schemeClr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70000" lnSpcReduction="20000"/>
          </a:bodyPr>
          <a:lstStyle/>
          <a:p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С</a:t>
            </a:r>
            <a:r>
              <a:rPr lang="ru-RU" dirty="0"/>
              <a:t>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начала 2012 года на Северо-Кавказской железной дороге услугой электронной регистрации при покупке билетов на поезда дальнего следования воспользовались 127,8 тыс. человек. Это на 78% больше, чем за аналогичный период прошлого года. Сколько тыс. человек воспользовалось услугой электронной регистрации в первом полугодии 2011 года?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7 месяцев 2012 года на Северо-Кавказской магистрали при помощи банковских карт пассажиры оплатили более 46,1 тыс. проездных документов, что на 90% больше, чем за аналогичный период прошлого года. Сколько проездных документов оплатили пассажиры, используя банковские карты с января по июль 2011 года?</a:t>
            </a:r>
          </a:p>
          <a:p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434" y="507479"/>
            <a:ext cx="3312368" cy="2273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tx2">
                <a:lumMod val="50000"/>
              </a:schemeClr>
            </a:gs>
            <a:gs pos="26000">
              <a:schemeClr val="accent1">
                <a:lumMod val="75000"/>
              </a:schemeClr>
            </a:gs>
            <a:gs pos="12000">
              <a:schemeClr val="tx2">
                <a:lumMod val="20000"/>
                <a:lumOff val="80000"/>
              </a:schemeClr>
            </a:gs>
            <a:gs pos="100000">
              <a:schemeClr val="tx2">
                <a:lumMod val="75000"/>
              </a:schemeClr>
            </a:gs>
            <a:gs pos="41000">
              <a:schemeClr val="accent1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0968" y="3208524"/>
            <a:ext cx="8183880" cy="199984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2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900" dirty="0" smtClean="0">
              <a:solidFill>
                <a:srgbClr val="FF000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187624" y="5812521"/>
            <a:ext cx="4608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normalizeH="0" baseline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О</a:t>
            </a:r>
            <a:r>
              <a:rPr kumimoji="0" lang="en-US" i="0" u="none" strike="noStrike" normalizeH="0" baseline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 </a:t>
            </a:r>
            <a:r>
              <a:rPr kumimoji="0" lang="ru-RU" i="0" u="none" strike="noStrike" normalizeH="0" baseline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т</a:t>
            </a:r>
            <a:r>
              <a:rPr kumimoji="0" lang="en-US" i="0" u="none" strike="noStrike" normalizeH="0" baseline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 </a:t>
            </a:r>
            <a:r>
              <a:rPr kumimoji="0" lang="ru-RU" i="0" u="none" strike="noStrike" normalizeH="0" baseline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в</a:t>
            </a:r>
            <a:r>
              <a:rPr kumimoji="0" lang="en-US" i="0" u="none" strike="noStrike" normalizeH="0" baseline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 </a:t>
            </a:r>
            <a:r>
              <a:rPr kumimoji="0" lang="ru-RU" i="0" u="none" strike="noStrike" normalizeH="0" baseline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е</a:t>
            </a:r>
            <a:r>
              <a:rPr kumimoji="0" lang="en-US" i="0" u="none" strike="noStrike" normalizeH="0" baseline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 </a:t>
            </a:r>
            <a:r>
              <a:rPr kumimoji="0" lang="ru-RU" i="0" u="none" strike="noStrike" normalizeH="0" baseline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т</a:t>
            </a:r>
            <a:r>
              <a:rPr kumimoji="0" lang="en-US" i="0" u="none" strike="noStrike" normalizeH="0" baseline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 </a:t>
            </a:r>
            <a:r>
              <a:rPr kumimoji="0" lang="ru-RU" i="0" u="none" strike="noStrike" normalizeH="0" baseline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: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1000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рублей</a:t>
            </a:r>
            <a:endParaRPr kumimoji="0" lang="ru-RU" i="0" u="none" strike="noStrike" normalizeH="0" baseline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4" y="5129404"/>
            <a:ext cx="2081538" cy="1467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155" y="379527"/>
            <a:ext cx="2174455" cy="1589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0968" y="399073"/>
            <a:ext cx="6383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7. 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Расценки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стоимости ремонта букс, производимого работниками Вагонного ремонтного депо Батайск СК ДРВ в мае 2010 года увеличены на 3,9%, а с августа 2010 года еще на 1,24%. На сколько процентов повысилась стоимость ремонта букс по сравнению с первоначальной? </a:t>
            </a:r>
            <a:endParaRPr lang="ru-RU" sz="19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538120"/>
            <a:ext cx="169629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О</a:t>
            </a:r>
            <a:r>
              <a:rPr lang="en-US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 </a:t>
            </a:r>
            <a:r>
              <a:rPr lang="ru-RU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т</a:t>
            </a:r>
            <a:r>
              <a:rPr lang="en-US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 </a:t>
            </a:r>
            <a:r>
              <a:rPr lang="ru-RU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в</a:t>
            </a:r>
            <a:r>
              <a:rPr lang="en-US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 </a:t>
            </a:r>
            <a:r>
              <a:rPr lang="ru-RU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е</a:t>
            </a:r>
            <a:r>
              <a:rPr lang="en-US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 </a:t>
            </a:r>
            <a:r>
              <a:rPr lang="ru-RU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т</a:t>
            </a:r>
            <a:r>
              <a:rPr lang="en-US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 </a:t>
            </a:r>
            <a:r>
              <a:rPr lang="ru-RU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:</a:t>
            </a:r>
            <a:r>
              <a:rPr lang="en-US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5,19%</a:t>
            </a:r>
            <a:endParaRPr lang="ru-RU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876" y="3212976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8. 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Сотрудник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СКЖД открыл в 2012 году в Транс-Кредит-Банк вклад «Экспресс» сроком на 3 месяца, положив на счет 50 000 руб., ставка по вкладу 8% годовых. Какая сумма процентов будет начислена вкладчику по окончании срока вклада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?</a:t>
            </a:r>
            <a:endParaRPr lang="ru-RU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35000">
              <a:srgbClr val="9999FF"/>
            </a:gs>
            <a:gs pos="100000">
              <a:srgbClr val="2E6792"/>
            </a:gs>
            <a:gs pos="83000">
              <a:srgbClr val="3333CC"/>
            </a:gs>
            <a:gs pos="16000">
              <a:srgbClr val="1170FF"/>
            </a:gs>
            <a:gs pos="58000">
              <a:srgbClr val="00669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35000">
                <a:schemeClr val="tx2">
                  <a:lumMod val="75000"/>
                </a:schemeClr>
              </a:gs>
              <a:gs pos="100000">
                <a:srgbClr val="2E6792"/>
              </a:gs>
              <a:gs pos="69000">
                <a:srgbClr val="3333CC"/>
              </a:gs>
              <a:gs pos="16000">
                <a:srgbClr val="1170FF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r>
              <a:rPr lang="ru-RU" sz="1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9.</a:t>
            </a:r>
            <a:r>
              <a:rPr lang="ru-RU" sz="1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1800" dirty="0" smtClean="0">
                <a:solidFill>
                  <a:srgbClr val="41F1F5"/>
                </a:solidFill>
              </a:rPr>
              <a:t>Расценка стоимости ремонта одного цилиндрического подшипника на </a:t>
            </a:r>
            <a:endParaRPr lang="en-US" sz="1800" dirty="0" smtClean="0">
              <a:solidFill>
                <a:srgbClr val="41F1F5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41F1F5"/>
                </a:solidFill>
              </a:rPr>
              <a:t>      </a:t>
            </a:r>
            <a:r>
              <a:rPr lang="ru-RU" sz="1800" dirty="0" smtClean="0">
                <a:solidFill>
                  <a:srgbClr val="41F1F5"/>
                </a:solidFill>
              </a:rPr>
              <a:t>горячей посадке с подбором роликов, производимого работником </a:t>
            </a:r>
            <a:endParaRPr lang="en-US" sz="1800" dirty="0" smtClean="0">
              <a:solidFill>
                <a:srgbClr val="41F1F5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41F1F5"/>
                </a:solidFill>
              </a:rPr>
              <a:t>      </a:t>
            </a:r>
            <a:r>
              <a:rPr lang="ru-RU" sz="1800" dirty="0" smtClean="0">
                <a:solidFill>
                  <a:srgbClr val="41F1F5"/>
                </a:solidFill>
              </a:rPr>
              <a:t>Вагонного ремонтного депо Батайск СК ДРВ составляла 34,26 руб. </a:t>
            </a:r>
            <a:endParaRPr lang="en-US" sz="1800" dirty="0" smtClean="0">
              <a:solidFill>
                <a:srgbClr val="41F1F5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41F1F5"/>
                </a:solidFill>
              </a:rPr>
              <a:t>      </a:t>
            </a:r>
            <a:r>
              <a:rPr lang="ru-RU" sz="1800" dirty="0" smtClean="0">
                <a:solidFill>
                  <a:srgbClr val="41F1F5"/>
                </a:solidFill>
              </a:rPr>
              <a:t>В результате индексации с 01.05.2010 года стоимость ремонта </a:t>
            </a:r>
            <a:endParaRPr lang="en-US" sz="1800" dirty="0" smtClean="0">
              <a:solidFill>
                <a:srgbClr val="41F1F5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41F1F5"/>
                </a:solidFill>
              </a:rPr>
              <a:t>      </a:t>
            </a:r>
            <a:r>
              <a:rPr lang="ru-RU" sz="1800" dirty="0" smtClean="0">
                <a:solidFill>
                  <a:srgbClr val="41F1F5"/>
                </a:solidFill>
              </a:rPr>
              <a:t>подшипника возросла на 3,9%. Какая сумма причитается работнику за ремонт </a:t>
            </a:r>
            <a:r>
              <a:rPr lang="en-US" sz="1800" dirty="0" smtClean="0">
                <a:solidFill>
                  <a:srgbClr val="41F1F5"/>
                </a:solidFill>
              </a:rPr>
              <a:t>                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1F1F5"/>
                </a:solidFill>
              </a:rPr>
              <a:t> </a:t>
            </a:r>
            <a:r>
              <a:rPr lang="en-US" sz="1800" dirty="0" smtClean="0">
                <a:solidFill>
                  <a:srgbClr val="41F1F5"/>
                </a:solidFill>
              </a:rPr>
              <a:t>     </a:t>
            </a:r>
            <a:r>
              <a:rPr lang="ru-RU" sz="1800" dirty="0" smtClean="0">
                <a:solidFill>
                  <a:srgbClr val="41F1F5"/>
                </a:solidFill>
              </a:rPr>
              <a:t>одного подшипника после индексации? Ответ округлить до сотых.</a:t>
            </a:r>
          </a:p>
          <a:p>
            <a:pPr marL="0" indent="0">
              <a:buNone/>
            </a:pPr>
            <a:endParaRPr lang="en-US" sz="19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ru-RU" sz="1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10. </a:t>
            </a:r>
            <a:r>
              <a:rPr lang="ru-RU" sz="1800" dirty="0" smtClean="0">
                <a:solidFill>
                  <a:srgbClr val="41F1F5"/>
                </a:solidFill>
              </a:rPr>
              <a:t>На </a:t>
            </a:r>
            <a:r>
              <a:rPr lang="ru-RU" sz="1800" dirty="0" err="1" smtClean="0">
                <a:solidFill>
                  <a:srgbClr val="41F1F5"/>
                </a:solidFill>
              </a:rPr>
              <a:t>Северо-Кавказской</a:t>
            </a:r>
            <a:r>
              <a:rPr lang="ru-RU" sz="1800" dirty="0" smtClean="0">
                <a:solidFill>
                  <a:srgbClr val="41F1F5"/>
                </a:solidFill>
              </a:rPr>
              <a:t> железной дороге за 6 месяцев 2010 года оформлено через web-портал ОАО "РЖД" более 28,5 тысяч проездных документов. Лидером по числу оформленных через Интернет билетов в 1 полугодии 2010 года стал вокзал станции Ростов-Главный, где услугами web-портала ОАО "РЖД" воспользовались более 5,6 тыс. человек; Краснодар - 4 тыс. человек и Сочи - 3,3 тыс. человек.</a:t>
            </a:r>
          </a:p>
          <a:p>
            <a:r>
              <a:rPr lang="ru-RU" sz="1800" dirty="0" smtClean="0">
                <a:solidFill>
                  <a:srgbClr val="41F1F5"/>
                </a:solidFill>
              </a:rPr>
              <a:t>Сколько процентов от общего числа оформленных через Интернет билетов в 1 полугодии 2010 года приходится на кассы вокзалов станций Ростов-Главный? Краснодар? Сочи? </a:t>
            </a:r>
          </a:p>
          <a:p>
            <a:pPr marL="0" indent="0">
              <a:buNone/>
            </a:pP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т в е т :</a:t>
            </a:r>
          </a:p>
          <a:p>
            <a:pPr marL="0" indent="0">
              <a:buNone/>
            </a:pP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Ростов-Главный 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19,65%</a:t>
            </a:r>
          </a:p>
          <a:p>
            <a:pPr marL="0" indent="0">
              <a:buNone/>
            </a:pP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Краснодар 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13,84%</a:t>
            </a:r>
          </a:p>
          <a:p>
            <a:pPr marL="0" indent="0">
              <a:buNone/>
            </a:pP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Сочи 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11,58% 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FF0000"/>
              </a:solidFill>
            </a:endParaRPr>
          </a:p>
          <a:p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3813">
            <a:off x="7400329" y="691171"/>
            <a:ext cx="1368152" cy="1068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85184"/>
            <a:ext cx="214312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00FF"/>
            </a:gs>
            <a:gs pos="54000">
              <a:schemeClr val="accent1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  <a:gradFill flip="none" rotWithShape="1">
            <a:gsLst>
              <a:gs pos="2000">
                <a:schemeClr val="accent1">
                  <a:lumMod val="75000"/>
                </a:schemeClr>
              </a:gs>
              <a:gs pos="54000">
                <a:schemeClr val="accent1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</p:spPr>
        <p:txBody>
          <a:bodyPr>
            <a:normAutofit fontScale="70000" lnSpcReduction="20000"/>
          </a:bodyPr>
          <a:lstStyle/>
          <a:p>
            <a:endParaRPr lang="en-US" sz="2900" dirty="0" smtClean="0">
              <a:solidFill>
                <a:srgbClr val="FFC000"/>
              </a:solidFill>
            </a:endParaRPr>
          </a:p>
          <a:p>
            <a:r>
              <a:rPr lang="ru-RU" sz="2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sz="2600" dirty="0" smtClean="0">
                <a:solidFill>
                  <a:srgbClr val="FFC000"/>
                </a:solidFill>
              </a:rPr>
              <a:t> Расценки стоимости ремонта букс, производимого </a:t>
            </a:r>
            <a:endParaRPr lang="en-US" sz="2600" dirty="0" smtClean="0">
              <a:solidFill>
                <a:srgbClr val="FFC000"/>
              </a:solidFill>
            </a:endParaRPr>
          </a:p>
          <a:p>
            <a:r>
              <a:rPr lang="ru-RU" sz="2600" dirty="0" smtClean="0">
                <a:solidFill>
                  <a:srgbClr val="FFC000"/>
                </a:solidFill>
              </a:rPr>
              <a:t>работниками Вагонного ремонтного депо Батайск СК ДРВ в мае </a:t>
            </a:r>
            <a:endParaRPr lang="en-US" sz="2600" dirty="0" smtClean="0">
              <a:solidFill>
                <a:srgbClr val="FFC000"/>
              </a:solidFill>
            </a:endParaRPr>
          </a:p>
          <a:p>
            <a:r>
              <a:rPr lang="ru-RU" sz="2600" dirty="0" smtClean="0">
                <a:solidFill>
                  <a:srgbClr val="FFC000"/>
                </a:solidFill>
              </a:rPr>
              <a:t>2010 года увеличены на 3,9%, а с августа 2010 года еще на 1,24%. </a:t>
            </a:r>
            <a:endParaRPr lang="en-US" sz="2600" dirty="0" smtClean="0">
              <a:solidFill>
                <a:srgbClr val="FFC000"/>
              </a:solidFill>
            </a:endParaRPr>
          </a:p>
          <a:p>
            <a:r>
              <a:rPr lang="ru-RU" sz="2600" dirty="0" smtClean="0">
                <a:solidFill>
                  <a:srgbClr val="FFC000"/>
                </a:solidFill>
              </a:rPr>
              <a:t>На сколько процентов повысилась стоимость ремонта букс по сравнению с первоначальной?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ru-RU" sz="2900" dirty="0" smtClean="0">
                <a:solidFill>
                  <a:srgbClr val="99CCFF"/>
                </a:solidFill>
              </a:rPr>
              <a:t>О</a:t>
            </a:r>
            <a:r>
              <a:rPr lang="en-US" sz="2900" dirty="0" smtClean="0">
                <a:solidFill>
                  <a:srgbClr val="99CCFF"/>
                </a:solidFill>
              </a:rPr>
              <a:t> </a:t>
            </a:r>
            <a:r>
              <a:rPr lang="ru-RU" sz="2900" dirty="0" smtClean="0">
                <a:solidFill>
                  <a:srgbClr val="99CCFF"/>
                </a:solidFill>
              </a:rPr>
              <a:t>т</a:t>
            </a:r>
            <a:r>
              <a:rPr lang="en-US" sz="2900" dirty="0" smtClean="0">
                <a:solidFill>
                  <a:srgbClr val="99CCFF"/>
                </a:solidFill>
              </a:rPr>
              <a:t> </a:t>
            </a:r>
            <a:r>
              <a:rPr lang="ru-RU" sz="2900" dirty="0" smtClean="0">
                <a:solidFill>
                  <a:srgbClr val="99CCFF"/>
                </a:solidFill>
              </a:rPr>
              <a:t>в</a:t>
            </a:r>
            <a:r>
              <a:rPr lang="en-US" sz="2900" dirty="0" smtClean="0">
                <a:solidFill>
                  <a:srgbClr val="99CCFF"/>
                </a:solidFill>
              </a:rPr>
              <a:t> </a:t>
            </a:r>
            <a:r>
              <a:rPr lang="ru-RU" sz="2900" dirty="0" smtClean="0">
                <a:solidFill>
                  <a:srgbClr val="99CCFF"/>
                </a:solidFill>
              </a:rPr>
              <a:t>е</a:t>
            </a:r>
            <a:r>
              <a:rPr lang="en-US" sz="2900" dirty="0" smtClean="0">
                <a:solidFill>
                  <a:srgbClr val="99CCFF"/>
                </a:solidFill>
              </a:rPr>
              <a:t> </a:t>
            </a:r>
            <a:r>
              <a:rPr lang="ru-RU" sz="2900" dirty="0" smtClean="0">
                <a:solidFill>
                  <a:srgbClr val="99CCFF"/>
                </a:solidFill>
              </a:rPr>
              <a:t>т: 5,19%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sz="2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12. </a:t>
            </a:r>
            <a:r>
              <a:rPr lang="ru-RU" sz="2600" dirty="0" smtClean="0">
                <a:solidFill>
                  <a:srgbClr val="FFC000"/>
                </a:solidFill>
              </a:rPr>
              <a:t>Транс-Кредит-Банк предоставил сотруднику ОАО «РЖД» </a:t>
            </a:r>
            <a:endParaRPr lang="en-US" sz="26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FFC000"/>
                </a:solidFill>
              </a:rPr>
              <a:t>       </a:t>
            </a:r>
            <a:r>
              <a:rPr lang="ru-RU" sz="2600" dirty="0" smtClean="0">
                <a:solidFill>
                  <a:srgbClr val="FFC000"/>
                </a:solidFill>
              </a:rPr>
              <a:t>образовательный кредит в размере 30 000 рублей на 1 год, </a:t>
            </a:r>
            <a:endParaRPr lang="en-US" sz="26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FFC000"/>
                </a:solidFill>
              </a:rPr>
              <a:t>       </a:t>
            </a:r>
            <a:r>
              <a:rPr lang="ru-RU" sz="2600" dirty="0" smtClean="0">
                <a:solidFill>
                  <a:srgbClr val="FFC000"/>
                </a:solidFill>
              </a:rPr>
              <a:t>процентная ставка по кредиту - 15% годовых в рублях РФ. </a:t>
            </a:r>
            <a:endParaRPr lang="en-US" sz="26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FFC000"/>
                </a:solidFill>
              </a:rPr>
              <a:t>       </a:t>
            </a:r>
            <a:r>
              <a:rPr lang="ru-RU" sz="2600" dirty="0" smtClean="0">
                <a:solidFill>
                  <a:srgbClr val="FFC000"/>
                </a:solidFill>
              </a:rPr>
              <a:t>Какую сумму процентов уплатит заемщик банку, если погасит</a:t>
            </a:r>
            <a:endParaRPr lang="en-US" sz="26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FFC000"/>
                </a:solidFill>
              </a:rPr>
              <a:t> </a:t>
            </a:r>
            <a:r>
              <a:rPr lang="en-US" sz="2600" dirty="0" smtClean="0">
                <a:solidFill>
                  <a:srgbClr val="FFC000"/>
                </a:solidFill>
              </a:rPr>
              <a:t>     </a:t>
            </a:r>
            <a:r>
              <a:rPr lang="ru-RU" sz="2600" dirty="0" smtClean="0">
                <a:solidFill>
                  <a:srgbClr val="FFC000"/>
                </a:solidFill>
              </a:rPr>
              <a:t> основную сумму кредита по15 000 рублей в течение 2 месяцев?</a:t>
            </a:r>
            <a:endParaRPr lang="ru-RU" sz="29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3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600" dirty="0" smtClean="0">
                <a:solidFill>
                  <a:srgbClr val="99CCFF"/>
                </a:solidFill>
              </a:rPr>
              <a:t>Р</a:t>
            </a:r>
            <a:r>
              <a:rPr lang="en-US" sz="2600" dirty="0" smtClean="0">
                <a:solidFill>
                  <a:srgbClr val="99CCFF"/>
                </a:solidFill>
              </a:rPr>
              <a:t> </a:t>
            </a:r>
            <a:r>
              <a:rPr lang="ru-RU" sz="2600" dirty="0" smtClean="0">
                <a:solidFill>
                  <a:srgbClr val="99CCFF"/>
                </a:solidFill>
              </a:rPr>
              <a:t>е</a:t>
            </a:r>
            <a:r>
              <a:rPr lang="en-US" sz="2600" dirty="0" smtClean="0">
                <a:solidFill>
                  <a:srgbClr val="99CCFF"/>
                </a:solidFill>
              </a:rPr>
              <a:t> </a:t>
            </a:r>
            <a:r>
              <a:rPr lang="ru-RU" sz="2600" dirty="0" smtClean="0">
                <a:solidFill>
                  <a:srgbClr val="99CCFF"/>
                </a:solidFill>
              </a:rPr>
              <a:t>ш</a:t>
            </a:r>
            <a:r>
              <a:rPr lang="en-US" sz="2600" dirty="0" smtClean="0">
                <a:solidFill>
                  <a:srgbClr val="99CCFF"/>
                </a:solidFill>
              </a:rPr>
              <a:t> </a:t>
            </a:r>
            <a:r>
              <a:rPr lang="ru-RU" sz="2600" dirty="0" smtClean="0">
                <a:solidFill>
                  <a:srgbClr val="99CCFF"/>
                </a:solidFill>
              </a:rPr>
              <a:t>е</a:t>
            </a:r>
            <a:r>
              <a:rPr lang="en-US" sz="2600" dirty="0" smtClean="0">
                <a:solidFill>
                  <a:srgbClr val="99CCFF"/>
                </a:solidFill>
              </a:rPr>
              <a:t> </a:t>
            </a:r>
            <a:r>
              <a:rPr lang="ru-RU" sz="2600" dirty="0" smtClean="0">
                <a:solidFill>
                  <a:srgbClr val="99CCFF"/>
                </a:solidFill>
              </a:rPr>
              <a:t>н</a:t>
            </a:r>
            <a:r>
              <a:rPr lang="en-US" sz="2600" dirty="0" smtClean="0">
                <a:solidFill>
                  <a:srgbClr val="99CCFF"/>
                </a:solidFill>
              </a:rPr>
              <a:t> </a:t>
            </a:r>
            <a:r>
              <a:rPr lang="ru-RU" sz="2600" dirty="0" smtClean="0">
                <a:solidFill>
                  <a:srgbClr val="99CCFF"/>
                </a:solidFill>
              </a:rPr>
              <a:t>и</a:t>
            </a:r>
            <a:r>
              <a:rPr lang="en-US" sz="2600" dirty="0" smtClean="0">
                <a:solidFill>
                  <a:srgbClr val="99CCFF"/>
                </a:solidFill>
              </a:rPr>
              <a:t> </a:t>
            </a:r>
            <a:r>
              <a:rPr lang="ru-RU" sz="2600" dirty="0" smtClean="0">
                <a:solidFill>
                  <a:srgbClr val="99CCFF"/>
                </a:solidFill>
              </a:rPr>
              <a:t>е</a:t>
            </a:r>
            <a:r>
              <a:rPr lang="ru-RU" sz="2600" dirty="0">
                <a:solidFill>
                  <a:srgbClr val="99CCFF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99CCFF"/>
                </a:solidFill>
              </a:rPr>
              <a:t>       </a:t>
            </a:r>
            <a:r>
              <a:rPr lang="ru-RU" sz="2600" dirty="0" smtClean="0">
                <a:solidFill>
                  <a:srgbClr val="99CCFF"/>
                </a:solidFill>
              </a:rPr>
              <a:t>30 </a:t>
            </a:r>
            <a:r>
              <a:rPr lang="ru-RU" sz="2600" dirty="0">
                <a:solidFill>
                  <a:srgbClr val="99CCFF"/>
                </a:solidFill>
              </a:rPr>
              <a:t>000*0,15/12=375( </a:t>
            </a:r>
            <a:r>
              <a:rPr lang="ru-RU" sz="2600" dirty="0" err="1">
                <a:solidFill>
                  <a:srgbClr val="99CCFF"/>
                </a:solidFill>
              </a:rPr>
              <a:t>руб</a:t>
            </a:r>
            <a:r>
              <a:rPr lang="ru-RU" sz="2600" dirty="0">
                <a:solidFill>
                  <a:srgbClr val="99CCFF"/>
                </a:solidFill>
              </a:rPr>
              <a:t>). – сумма погашения процентной ставки по кредиту в </a:t>
            </a:r>
            <a:r>
              <a:rPr lang="en-US" sz="2600" dirty="0" smtClean="0">
                <a:solidFill>
                  <a:srgbClr val="99CCFF"/>
                </a:solidFill>
              </a:rPr>
              <a:t>  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99CCFF"/>
                </a:solidFill>
              </a:rPr>
              <a:t> </a:t>
            </a:r>
            <a:r>
              <a:rPr lang="en-US" sz="2600" dirty="0" smtClean="0">
                <a:solidFill>
                  <a:srgbClr val="99CCFF"/>
                </a:solidFill>
              </a:rPr>
              <a:t>      </a:t>
            </a:r>
            <a:r>
              <a:rPr lang="ru-RU" sz="2600" dirty="0" smtClean="0">
                <a:solidFill>
                  <a:srgbClr val="99CCFF"/>
                </a:solidFill>
              </a:rPr>
              <a:t>первый </a:t>
            </a:r>
            <a:r>
              <a:rPr lang="ru-RU" sz="2600" dirty="0">
                <a:solidFill>
                  <a:srgbClr val="99CCFF"/>
                </a:solidFill>
              </a:rPr>
              <a:t>месяц;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99CCFF"/>
                </a:solidFill>
              </a:rPr>
              <a:t>       </a:t>
            </a:r>
            <a:r>
              <a:rPr lang="ru-RU" sz="2600" dirty="0" smtClean="0">
                <a:solidFill>
                  <a:srgbClr val="99CCFF"/>
                </a:solidFill>
              </a:rPr>
              <a:t>15 </a:t>
            </a:r>
            <a:r>
              <a:rPr lang="ru-RU" sz="2600" dirty="0">
                <a:solidFill>
                  <a:srgbClr val="99CCFF"/>
                </a:solidFill>
              </a:rPr>
              <a:t>000*0,15/12=187,5( руб.) – сумма погашения процентной ставки по кредиту во </a:t>
            </a:r>
            <a:r>
              <a:rPr lang="en-US" sz="2600" dirty="0" smtClean="0">
                <a:solidFill>
                  <a:srgbClr val="99CCFF"/>
                </a:solidFill>
              </a:rPr>
              <a:t>  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99CCFF"/>
                </a:solidFill>
              </a:rPr>
              <a:t> </a:t>
            </a:r>
            <a:r>
              <a:rPr lang="en-US" sz="2600" dirty="0" smtClean="0">
                <a:solidFill>
                  <a:srgbClr val="99CCFF"/>
                </a:solidFill>
              </a:rPr>
              <a:t>      </a:t>
            </a:r>
            <a:r>
              <a:rPr lang="ru-RU" sz="2600" dirty="0" smtClean="0">
                <a:solidFill>
                  <a:srgbClr val="99CCFF"/>
                </a:solidFill>
              </a:rPr>
              <a:t>второй </a:t>
            </a:r>
            <a:r>
              <a:rPr lang="ru-RU" sz="2600" dirty="0">
                <a:solidFill>
                  <a:srgbClr val="99CCFF"/>
                </a:solidFill>
              </a:rPr>
              <a:t>месяц;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99CCFF"/>
                </a:solidFill>
              </a:rPr>
              <a:t>       </a:t>
            </a:r>
            <a:r>
              <a:rPr lang="ru-RU" sz="2600" dirty="0" smtClean="0">
                <a:solidFill>
                  <a:srgbClr val="99CCFF"/>
                </a:solidFill>
              </a:rPr>
              <a:t>375+187,5</a:t>
            </a:r>
            <a:r>
              <a:rPr lang="ru-RU" sz="2600" dirty="0">
                <a:solidFill>
                  <a:srgbClr val="99CCFF"/>
                </a:solidFill>
              </a:rPr>
              <a:t>= 562,5( руб.) – сумма оплаты банковских процентов за пользование </a:t>
            </a:r>
            <a:r>
              <a:rPr lang="en-US" sz="2600" dirty="0" smtClean="0">
                <a:solidFill>
                  <a:srgbClr val="99CCFF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99CCFF"/>
                </a:solidFill>
              </a:rPr>
              <a:t> </a:t>
            </a:r>
            <a:r>
              <a:rPr lang="en-US" sz="2600" dirty="0" smtClean="0">
                <a:solidFill>
                  <a:srgbClr val="99CCFF"/>
                </a:solidFill>
              </a:rPr>
              <a:t>      </a:t>
            </a:r>
            <a:r>
              <a:rPr lang="ru-RU" sz="2600" dirty="0" smtClean="0">
                <a:solidFill>
                  <a:srgbClr val="99CCFF"/>
                </a:solidFill>
              </a:rPr>
              <a:t>кредитом</a:t>
            </a:r>
            <a:r>
              <a:rPr lang="ru-RU" sz="2600" dirty="0">
                <a:solidFill>
                  <a:srgbClr val="99CCFF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99CCFF"/>
                </a:solidFill>
              </a:rPr>
              <a:t>      </a:t>
            </a:r>
            <a:r>
              <a:rPr lang="ru-RU" sz="2600" dirty="0" smtClean="0">
                <a:solidFill>
                  <a:srgbClr val="99CCFF"/>
                </a:solidFill>
              </a:rPr>
              <a:t>Ответ</a:t>
            </a:r>
            <a:r>
              <a:rPr lang="ru-RU" sz="2600" dirty="0">
                <a:solidFill>
                  <a:srgbClr val="99CCFF"/>
                </a:solidFill>
              </a:rPr>
              <a:t>: 562,5 </a:t>
            </a:r>
            <a:r>
              <a:rPr lang="ru-RU" sz="2600" dirty="0" smtClean="0">
                <a:solidFill>
                  <a:srgbClr val="99CCFF"/>
                </a:solidFill>
              </a:rPr>
              <a:t>рублей.</a:t>
            </a:r>
            <a:endParaRPr lang="ru-RU" sz="29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29" y="260648"/>
            <a:ext cx="1544960" cy="1158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00250"/>
            <a:ext cx="230505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1092">
            <a:off x="4054593" y="2127015"/>
            <a:ext cx="2136714" cy="1255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5715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336704"/>
          </a:xfrm>
          <a:gradFill flip="none" rotWithShape="1">
            <a:gsLst>
              <a:gs pos="99000">
                <a:srgbClr val="0A128C"/>
              </a:gs>
              <a:gs pos="59000">
                <a:schemeClr val="tx2">
                  <a:lumMod val="75000"/>
                </a:schemeClr>
              </a:gs>
              <a:gs pos="18000">
                <a:srgbClr val="5433B3"/>
              </a:gs>
              <a:gs pos="40000">
                <a:schemeClr val="accent1">
                  <a:lumMod val="7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>
            <a:normAutofit fontScale="70000" lnSpcReduction="20000"/>
          </a:bodyPr>
          <a:lstStyle/>
          <a:p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13.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Сотрудник ОАО «РЖД» открыл в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ТрансКредитБанк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вклад «Фирменный», положив на счет 10 000 рублей сроком на 6 месяцев, ставка по вкладу 8,1% годовых. Какую сумму вкладчик получит на руки по истечение срока вклада?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99CCFF"/>
                </a:solidFill>
              </a:rPr>
              <a:t> </a:t>
            </a:r>
          </a:p>
          <a:p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Решение:</a:t>
            </a:r>
            <a:endParaRPr lang="en-US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99CCFF"/>
                </a:solidFill>
              </a:rPr>
              <a:t> </a:t>
            </a:r>
            <a:r>
              <a:rPr lang="en-US" dirty="0" smtClean="0">
                <a:solidFill>
                  <a:srgbClr val="99CCFF"/>
                </a:solidFill>
              </a:rPr>
              <a:t>      F=P(1+r)</a:t>
            </a:r>
            <a:r>
              <a:rPr lang="en-US" baseline="22000" dirty="0" smtClean="0">
                <a:solidFill>
                  <a:srgbClr val="99CCFF"/>
                </a:solidFill>
              </a:rPr>
              <a:t>n</a:t>
            </a:r>
            <a:r>
              <a:rPr lang="ru-RU" dirty="0">
                <a:solidFill>
                  <a:srgbClr val="99CCFF"/>
                </a:solidFill>
              </a:rPr>
              <a:t>,</a:t>
            </a:r>
            <a:endParaRPr lang="ru-RU" dirty="0" smtClean="0">
              <a:solidFill>
                <a:srgbClr val="99CCFF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99CCFF"/>
                </a:solidFill>
              </a:rPr>
              <a:t> </a:t>
            </a:r>
          </a:p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где 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будущая стоимость,</a:t>
            </a:r>
          </a:p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настоящая стоимость,</a:t>
            </a:r>
          </a:p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–процентная ставка,</a:t>
            </a:r>
          </a:p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период.</a:t>
            </a:r>
            <a:endParaRPr lang="ru-RU" dirty="0" smtClean="0">
              <a:solidFill>
                <a:srgbClr val="99CCFF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99CCFF"/>
                </a:solidFill>
              </a:rPr>
              <a:t> </a:t>
            </a:r>
          </a:p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10000 (1+0,081)</a:t>
            </a:r>
            <a:r>
              <a:rPr lang="ru-RU" b="1" baseline="30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6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=10482,18( руб.)</a:t>
            </a:r>
          </a:p>
          <a:p>
            <a:pPr marL="0" indent="0"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</a:p>
          <a:p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Ответ: 10482,18 рублей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221088"/>
            <a:ext cx="3672555" cy="214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205">
            <a:off x="5478021" y="2268885"/>
            <a:ext cx="3001516" cy="1655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9567">
            <a:off x="3890355" y="2148185"/>
            <a:ext cx="1743050" cy="1089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3A2E63"/>
            </a:gs>
            <a:gs pos="88000">
              <a:schemeClr val="accent1">
                <a:lumMod val="75000"/>
              </a:schemeClr>
            </a:gs>
            <a:gs pos="80000">
              <a:schemeClr val="accent4">
                <a:lumMod val="50000"/>
              </a:schemeClr>
            </a:gs>
            <a:gs pos="45000">
              <a:srgbClr val="181CC7"/>
            </a:gs>
            <a:gs pos="100000">
              <a:schemeClr val="accent4">
                <a:lumMod val="7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  <a:gradFill flip="none" rotWithShape="1">
            <a:gsLst>
              <a:gs pos="55802">
                <a:srgbClr val="3A2E63"/>
              </a:gs>
              <a:gs pos="88000">
                <a:schemeClr val="accent1">
                  <a:lumMod val="75000"/>
                </a:schemeClr>
              </a:gs>
              <a:gs pos="79000">
                <a:schemeClr val="accent4">
                  <a:lumMod val="50000"/>
                </a:schemeClr>
              </a:gs>
              <a:gs pos="2000">
                <a:srgbClr val="181CC7"/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ru-RU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14. Вкладчику в течение 3 лет поступал доход в размере 8% годовых. К концу третьего года сумма на счете составила 40814,67  руб. Каков был первоначальный взнос? </a:t>
            </a:r>
          </a:p>
          <a:p>
            <a:endParaRPr lang="en-US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indent="0">
              <a:buNone/>
            </a:pPr>
            <a:endParaRPr lang="ru-RU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indent="0">
              <a:buNone/>
            </a:pPr>
            <a:r>
              <a:rPr lang="ru-RU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</a:p>
          <a:p>
            <a:r>
              <a:rPr lang="ru-RU" sz="3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Ответ: 30 000 рублей</a:t>
            </a:r>
          </a:p>
          <a:p>
            <a:pPr marL="0" indent="0">
              <a:buNone/>
            </a:pPr>
            <a:r>
              <a:rPr lang="ru-RU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</a:p>
          <a:p>
            <a:pPr marL="0" indent="0">
              <a:buNone/>
            </a:pPr>
            <a:r>
              <a:rPr lang="ru-RU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</a:p>
          <a:p>
            <a:r>
              <a:rPr lang="ru-RU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15. Сотрудник ОАО «РЖД» открыл в банке вклад, положив на счет 12 000 руб. Через 2 года вкладчик снял со счета сумму 15972 руб. Какова ставка по вкладу? </a:t>
            </a:r>
          </a:p>
          <a:p>
            <a:pPr marL="0" indent="0">
              <a:buNone/>
            </a:pPr>
            <a:r>
              <a:rPr lang="ru-RU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</a:p>
          <a:p>
            <a:pPr marL="0" indent="0">
              <a:buNone/>
            </a:pPr>
            <a:r>
              <a:rPr lang="ru-RU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</a:p>
          <a:p>
            <a:pPr marL="0" indent="0">
              <a:buNone/>
            </a:pPr>
            <a:r>
              <a:rPr lang="ru-RU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</a:p>
          <a:p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Ответ: 10,68% годовых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6832"/>
            <a:ext cx="17907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56" y="5099144"/>
            <a:ext cx="2141104" cy="1070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460" y="5013176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527</Words>
  <Application>Microsoft Office PowerPoint</Application>
  <PresentationFormat>Экран (4:3)</PresentationFormat>
  <Paragraphs>97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Основные задачи на проценты. Банковские проценты Элективный курс «Человек. Математика. Железная дорога.»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48</cp:revision>
  <dcterms:modified xsi:type="dcterms:W3CDTF">2013-01-28T03:12:19Z</dcterms:modified>
</cp:coreProperties>
</file>