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1" r:id="rId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4" d="100"/>
          <a:sy n="74" d="100"/>
        </p:scale>
        <p:origin x="-840"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F54F6AC3-2B9C-4719-B2A2-D50EE0E80D2D}" type="datetimeFigureOut">
              <a:rPr lang="ru-RU" smtClean="0"/>
              <a:pPr/>
              <a:t>27.01.2013</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1DB899EA-1EA7-45F0-ADAF-328C6AC7E7BA}"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54F6AC3-2B9C-4719-B2A2-D50EE0E80D2D}" type="datetimeFigureOut">
              <a:rPr lang="ru-RU" smtClean="0"/>
              <a:pPr/>
              <a:t>27.01.2013</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DB899EA-1EA7-45F0-ADAF-328C6AC7E7BA}"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extLst>
              <a:ext uri="{BEBA8EAE-BF5A-486C-A8C5-ECC9F3942E4B}">
                <a14:imgProps xmlns:a14="http://schemas.microsoft.com/office/drawing/2010/main">
                  <a14:imgLayer r:embed="rId3">
                    <a14:imgEffect>
                      <a14:sharpenSoften amount="9000"/>
                    </a14:imgEffect>
                    <a14:imgEffect>
                      <a14:colorTemperature colorTemp="6000"/>
                    </a14:imgEffect>
                    <a14:imgEffect>
                      <a14:brightnessContrast contrast="40000"/>
                    </a14:imgEffect>
                  </a14:imgLayer>
                </a14:imgProps>
              </a:ext>
            </a:extLst>
          </a:blip>
          <a:srcRect/>
          <a:stretch>
            <a:fillRect l="-11000" r="-11000"/>
          </a:stretch>
        </a:blipFill>
        <a:effectLst/>
      </p:bgPr>
    </p:bg>
    <p:spTree>
      <p:nvGrpSpPr>
        <p:cNvPr id="1" name=""/>
        <p:cNvGrpSpPr/>
        <p:nvPr/>
      </p:nvGrpSpPr>
      <p:grpSpPr>
        <a:xfrm>
          <a:off x="0" y="0"/>
          <a:ext cx="0" cy="0"/>
          <a:chOff x="0" y="0"/>
          <a:chExt cx="0" cy="0"/>
        </a:xfrm>
      </p:grpSpPr>
      <p:sp>
        <p:nvSpPr>
          <p:cNvPr id="4" name="Прямоугольник 3"/>
          <p:cNvSpPr/>
          <p:nvPr/>
        </p:nvSpPr>
        <p:spPr>
          <a:xfrm>
            <a:off x="357158" y="428604"/>
            <a:ext cx="8501122" cy="954107"/>
          </a:xfrm>
          <a:prstGeom prst="rect">
            <a:avLst/>
          </a:prstGeom>
          <a:noFill/>
        </p:spPr>
        <p:txBody>
          <a:bodyPr wrap="square" lIns="91440" tIns="45720" rIns="91440" bIns="45720">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ru-RU" sz="2800" b="1" cap="none"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rPr>
              <a:t>ЗАДАЧИ НА РАБОТУ И ПРОИЗВОДИТЕЛЬНОСТЬ ТРУДА РАБОЧИХ ЖЕЛЕЗНОДОРОЖНОЙ СТАНЦИИ</a:t>
            </a:r>
            <a:endParaRPr lang="ru-RU" sz="2800" b="1" cap="none"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endParaRPr>
          </a:p>
        </p:txBody>
      </p:sp>
      <p:sp>
        <p:nvSpPr>
          <p:cNvPr id="2" name="Прямоугольник 1"/>
          <p:cNvSpPr/>
          <p:nvPr/>
        </p:nvSpPr>
        <p:spPr>
          <a:xfrm>
            <a:off x="4607718" y="5959959"/>
            <a:ext cx="4442374" cy="738664"/>
          </a:xfrm>
          <a:prstGeom prst="rect">
            <a:avLst/>
          </a:prstGeom>
          <a:solidFill>
            <a:schemeClr val="bg2">
              <a:lumMod val="90000"/>
            </a:schemeClr>
          </a:solidFill>
        </p:spPr>
        <p:txBody>
          <a:bodyPr wrap="square">
            <a:spAutoFit/>
          </a:bodyPr>
          <a:lstStyle/>
          <a:p>
            <a:r>
              <a:rPr lang="ru-RU" sz="1400" i="1" dirty="0">
                <a:solidFill>
                  <a:srgbClr val="7030A0"/>
                </a:solidFill>
                <a:latin typeface="Times New Roman" pitchFamily="18" charset="0"/>
                <a:cs typeface="Times New Roman" pitchFamily="18" charset="0"/>
              </a:rPr>
              <a:t>Авторский </a:t>
            </a:r>
            <a:r>
              <a:rPr lang="ru-RU" sz="1400" i="1" dirty="0" smtClean="0">
                <a:solidFill>
                  <a:srgbClr val="7030A0"/>
                </a:solidFill>
                <a:latin typeface="Times New Roman" pitchFamily="18" charset="0"/>
                <a:cs typeface="Times New Roman" pitchFamily="18" charset="0"/>
              </a:rPr>
              <a:t>коллектив: обучающиеся  10 </a:t>
            </a:r>
            <a:r>
              <a:rPr lang="ru-RU" sz="1400" i="1" dirty="0">
                <a:solidFill>
                  <a:srgbClr val="7030A0"/>
                </a:solidFill>
                <a:latin typeface="Times New Roman" pitchFamily="18" charset="0"/>
                <a:cs typeface="Times New Roman" pitchFamily="18" charset="0"/>
              </a:rPr>
              <a:t>класса </a:t>
            </a:r>
          </a:p>
          <a:p>
            <a:r>
              <a:rPr lang="ru-RU" sz="1400" i="1" dirty="0" smtClean="0">
                <a:solidFill>
                  <a:srgbClr val="7030A0"/>
                </a:solidFill>
                <a:latin typeface="Times New Roman" pitchFamily="18" charset="0"/>
                <a:cs typeface="Times New Roman" pitchFamily="18" charset="0"/>
              </a:rPr>
              <a:t>Руководитель: </a:t>
            </a:r>
            <a:r>
              <a:rPr lang="ru-RU" sz="1400" i="1" dirty="0" err="1">
                <a:solidFill>
                  <a:srgbClr val="7030A0"/>
                </a:solidFill>
                <a:latin typeface="Times New Roman" pitchFamily="18" charset="0"/>
                <a:cs typeface="Times New Roman" pitchFamily="18" charset="0"/>
              </a:rPr>
              <a:t>Прийма</a:t>
            </a:r>
            <a:r>
              <a:rPr lang="ru-RU" sz="1400" i="1" dirty="0">
                <a:solidFill>
                  <a:srgbClr val="7030A0"/>
                </a:solidFill>
                <a:latin typeface="Times New Roman" pitchFamily="18" charset="0"/>
                <a:cs typeface="Times New Roman" pitchFamily="18" charset="0"/>
              </a:rPr>
              <a:t> Т.Б. учитель математики  МБОУ СОШ № 4 с  УИОП г. Батайск </a:t>
            </a:r>
            <a:r>
              <a:rPr lang="ru-RU" sz="1400" i="1" dirty="0" smtClean="0">
                <a:solidFill>
                  <a:srgbClr val="7030A0"/>
                </a:solidFill>
                <a:latin typeface="Times New Roman" pitchFamily="18" charset="0"/>
                <a:cs typeface="Times New Roman" pitchFamily="18" charset="0"/>
              </a:rPr>
              <a:t>Ростовская </a:t>
            </a:r>
            <a:r>
              <a:rPr lang="ru-RU" sz="1400" i="1" dirty="0" err="1">
                <a:solidFill>
                  <a:srgbClr val="7030A0"/>
                </a:solidFill>
                <a:latin typeface="Times New Roman" pitchFamily="18" charset="0"/>
                <a:cs typeface="Times New Roman" pitchFamily="18" charset="0"/>
              </a:rPr>
              <a:t>обл</a:t>
            </a:r>
            <a:r>
              <a:rPr lang="ru-RU" sz="1400" i="1" dirty="0">
                <a:solidFill>
                  <a:srgbClr val="7030A0"/>
                </a:solidFill>
                <a:latin typeface="Times New Roman" pitchFamily="18" charset="0"/>
                <a:cs typeface="Times New Roman" pitchFamily="18" charset="0"/>
              </a:rPr>
              <a:t> </a:t>
            </a:r>
          </a:p>
        </p:txBody>
      </p:sp>
      <p:sp>
        <p:nvSpPr>
          <p:cNvPr id="3" name="Прямоугольник 2"/>
          <p:cNvSpPr/>
          <p:nvPr/>
        </p:nvSpPr>
        <p:spPr>
          <a:xfrm>
            <a:off x="3347864" y="6405291"/>
            <a:ext cx="1093569" cy="369332"/>
          </a:xfrm>
          <a:prstGeom prst="rect">
            <a:avLst/>
          </a:prstGeom>
        </p:spPr>
        <p:txBody>
          <a:bodyPr wrap="none">
            <a:spAutoFit/>
          </a:bodyPr>
          <a:lstStyle/>
          <a:p>
            <a:pPr algn="ctr"/>
            <a:r>
              <a:rPr lang="ru-RU" i="1" dirty="0">
                <a:solidFill>
                  <a:srgbClr val="7030A0"/>
                </a:solidFill>
              </a:rPr>
              <a:t>2012 год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11560" y="404664"/>
            <a:ext cx="7592888" cy="864096"/>
          </a:xfrm>
        </p:spPr>
        <p:txBody>
          <a:bodyPr>
            <a:normAutofit fontScale="90000"/>
          </a:bodyPr>
          <a:lstStyle/>
          <a:p>
            <a:r>
              <a:rPr lang="ru-RU" sz="2200" b="1" dirty="0" smtClean="0">
                <a:solidFill>
                  <a:srgbClr val="C00000"/>
                </a:solidFill>
              </a:rPr>
              <a:t>Задачи </a:t>
            </a:r>
            <a:r>
              <a:rPr lang="ru-RU" sz="2200" b="1" dirty="0">
                <a:solidFill>
                  <a:srgbClr val="C00000"/>
                </a:solidFill>
              </a:rPr>
              <a:t>на работу и производительность труда работников железнодорожной станции Батайск</a:t>
            </a:r>
            <a:r>
              <a:rPr lang="ru-RU" sz="2200" b="1" dirty="0"/>
              <a:t>. </a:t>
            </a:r>
            <a:r>
              <a:rPr lang="ru-RU" dirty="0"/>
              <a:t/>
            </a:r>
            <a:br>
              <a:rPr lang="ru-RU" dirty="0"/>
            </a:br>
            <a:endParaRPr lang="ru-RU" dirty="0"/>
          </a:p>
        </p:txBody>
      </p:sp>
      <p:sp>
        <p:nvSpPr>
          <p:cNvPr id="3" name="Подзаголовок 2"/>
          <p:cNvSpPr>
            <a:spLocks noGrp="1"/>
          </p:cNvSpPr>
          <p:nvPr>
            <p:ph type="subTitle" idx="1"/>
          </p:nvPr>
        </p:nvSpPr>
        <p:spPr>
          <a:xfrm>
            <a:off x="357159" y="928670"/>
            <a:ext cx="8582039" cy="1132178"/>
          </a:xfrm>
        </p:spPr>
        <p:txBody>
          <a:bodyPr>
            <a:normAutofit lnSpcReduction="10000"/>
          </a:bodyPr>
          <a:lstStyle/>
          <a:p>
            <a:r>
              <a:rPr lang="ru-RU" sz="1800" dirty="0">
                <a:solidFill>
                  <a:schemeClr val="tx1"/>
                </a:solidFill>
              </a:rPr>
              <a:t>1. Две ремонтные бригады Вагонной части депо выполнили работу по ремонту букс за 4 дня. За сколько дней может выполнить ремонт каждая бригада, если одной из них для выполнения этой работы потребовалось бы на 6 дней меньше, чем другой? </a:t>
            </a:r>
            <a:r>
              <a:rPr lang="ru-RU" sz="1800" dirty="0"/>
              <a:t>	</a:t>
            </a:r>
          </a:p>
          <a:p>
            <a:endParaRPr lang="ru-RU" sz="1900" dirty="0"/>
          </a:p>
        </p:txBody>
      </p:sp>
      <p:pic>
        <p:nvPicPr>
          <p:cNvPr id="5" name="Рисунок 4" descr="zzzzzzzzz.jpg"/>
          <p:cNvPicPr>
            <a:picLocks noChangeAspect="1"/>
          </p:cNvPicPr>
          <p:nvPr/>
        </p:nvPicPr>
        <p:blipFill>
          <a:blip r:embed="rId2"/>
          <a:stretch>
            <a:fillRect/>
          </a:stretch>
        </p:blipFill>
        <p:spPr>
          <a:xfrm>
            <a:off x="179512" y="4365104"/>
            <a:ext cx="1945502" cy="1666611"/>
          </a:xfrm>
          <a:prstGeom prst="rect">
            <a:avLst/>
          </a:prstGeom>
        </p:spPr>
      </p:pic>
      <p:sp>
        <p:nvSpPr>
          <p:cNvPr id="6" name="Прямоугольник 5"/>
          <p:cNvSpPr/>
          <p:nvPr/>
        </p:nvSpPr>
        <p:spPr>
          <a:xfrm>
            <a:off x="2459865" y="1916832"/>
            <a:ext cx="6576631" cy="4801314"/>
          </a:xfrm>
          <a:prstGeom prst="rect">
            <a:avLst/>
          </a:prstGeom>
        </p:spPr>
        <p:txBody>
          <a:bodyPr wrap="square">
            <a:spAutoFit/>
          </a:bodyPr>
          <a:lstStyle/>
          <a:p>
            <a:r>
              <a:rPr lang="ru-RU" dirty="0" smtClean="0"/>
              <a:t>Решение</a:t>
            </a:r>
            <a:r>
              <a:rPr lang="ru-RU" dirty="0"/>
              <a:t>.</a:t>
            </a:r>
          </a:p>
          <a:p>
            <a:r>
              <a:rPr lang="ru-RU" dirty="0"/>
              <a:t>Примем всю работу за 1. </a:t>
            </a:r>
          </a:p>
          <a:p>
            <a:r>
              <a:rPr lang="ru-RU" dirty="0"/>
              <a:t>Пусть за х дней выполнит всю работу первая бригада,  за (х-6) дней – другая.</a:t>
            </a:r>
          </a:p>
          <a:p>
            <a:r>
              <a:rPr lang="ru-RU" dirty="0"/>
              <a:t>По условию задачи за 4 дня выполняют всю работу обе бригады.</a:t>
            </a:r>
          </a:p>
          <a:p>
            <a:r>
              <a:rPr lang="ru-RU" dirty="0"/>
              <a:t>1/х – производительность труда первой бригады,</a:t>
            </a:r>
          </a:p>
          <a:p>
            <a:r>
              <a:rPr lang="ru-RU" dirty="0"/>
              <a:t>1/х-6 - производительность труда второй бригады,</a:t>
            </a:r>
          </a:p>
          <a:p>
            <a:r>
              <a:rPr lang="ru-RU" dirty="0"/>
              <a:t>1/4 - производительность труда двух бригад вместе.</a:t>
            </a:r>
          </a:p>
          <a:p>
            <a:r>
              <a:rPr lang="ru-RU" dirty="0"/>
              <a:t>Составим и решим уравнение:</a:t>
            </a:r>
          </a:p>
          <a:p>
            <a:r>
              <a:rPr lang="ru-RU" dirty="0"/>
              <a:t>1/х+1/(х-6)=1/4</a:t>
            </a:r>
          </a:p>
          <a:p>
            <a:r>
              <a:rPr lang="ru-RU" dirty="0"/>
              <a:t>4(х-6)+4х=х(х-6)</a:t>
            </a:r>
          </a:p>
          <a:p>
            <a:r>
              <a:rPr lang="ru-RU" dirty="0"/>
              <a:t>х</a:t>
            </a:r>
            <a:r>
              <a:rPr lang="ru-RU" baseline="-25000" dirty="0"/>
              <a:t>1</a:t>
            </a:r>
            <a:r>
              <a:rPr lang="ru-RU" dirty="0"/>
              <a:t> = 2, х</a:t>
            </a:r>
            <a:r>
              <a:rPr lang="ru-RU" baseline="-25000" dirty="0"/>
              <a:t>2</a:t>
            </a:r>
            <a:r>
              <a:rPr lang="ru-RU" dirty="0"/>
              <a:t> = 12;</a:t>
            </a:r>
          </a:p>
          <a:p>
            <a:r>
              <a:rPr lang="ru-RU" dirty="0"/>
              <a:t>х=2-не удовлетворяет условию задачи.</a:t>
            </a:r>
          </a:p>
          <a:p>
            <a:r>
              <a:rPr lang="ru-RU" dirty="0"/>
              <a:t>Значит, первая бригада может выполнить работу за 12 дней, а вторая бригада за 6 дней.      </a:t>
            </a:r>
          </a:p>
          <a:p>
            <a:r>
              <a:rPr lang="ru-RU" dirty="0"/>
              <a:t> Ответ:12 дней и 6 дней.</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additive="base">
                                        <p:cTn id="7" dur="500" fill="hold"/>
                                        <p:tgtEl>
                                          <p:spTgt spid="6"/>
                                        </p:tgtEl>
                                        <p:attrNameLst>
                                          <p:attrName>ppt_x</p:attrName>
                                        </p:attrNameLst>
                                      </p:cBhvr>
                                      <p:tavLst>
                                        <p:tav tm="0">
                                          <p:val>
                                            <p:strVal val="#ppt_x"/>
                                          </p:val>
                                        </p:tav>
                                        <p:tav tm="100000">
                                          <p:val>
                                            <p:strVal val="#ppt_x"/>
                                          </p:val>
                                        </p:tav>
                                      </p:tavLst>
                                    </p:anim>
                                    <p:anim calcmode="lin" valueType="num">
                                      <p:cBhvr additive="base">
                                        <p:cTn id="8"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3059832" y="500042"/>
            <a:ext cx="5841266" cy="1272774"/>
          </a:xfrm>
        </p:spPr>
        <p:txBody>
          <a:bodyPr>
            <a:normAutofit/>
          </a:bodyPr>
          <a:lstStyle/>
          <a:p>
            <a:r>
              <a:rPr lang="ru-RU" sz="1800" dirty="0">
                <a:solidFill>
                  <a:schemeClr val="tx1"/>
                </a:solidFill>
              </a:rPr>
              <a:t>2. Работая вместе, двое рабочих выполнят работу за 12 дней. Первый рабочий за два дня выполняет такую же часть работы, как второй за три дня. За какое количество дней эту работу выполнит первый рабочий?</a:t>
            </a:r>
          </a:p>
        </p:txBody>
      </p:sp>
      <p:pic>
        <p:nvPicPr>
          <p:cNvPr id="4" name="Рисунок 3" descr="ccccccccc.jpg"/>
          <p:cNvPicPr>
            <a:picLocks noChangeAspect="1"/>
          </p:cNvPicPr>
          <p:nvPr/>
        </p:nvPicPr>
        <p:blipFill>
          <a:blip r:embed="rId2"/>
          <a:stretch>
            <a:fillRect/>
          </a:stretch>
        </p:blipFill>
        <p:spPr>
          <a:xfrm>
            <a:off x="142844" y="116633"/>
            <a:ext cx="2556948" cy="1828078"/>
          </a:xfrm>
          <a:prstGeom prst="rect">
            <a:avLst/>
          </a:prstGeom>
        </p:spPr>
      </p:pic>
      <p:sp>
        <p:nvSpPr>
          <p:cNvPr id="2" name="Прямоугольник 1"/>
          <p:cNvSpPr/>
          <p:nvPr/>
        </p:nvSpPr>
        <p:spPr>
          <a:xfrm>
            <a:off x="297771" y="1932061"/>
            <a:ext cx="8735240" cy="5078313"/>
          </a:xfrm>
          <a:prstGeom prst="rect">
            <a:avLst/>
          </a:prstGeom>
        </p:spPr>
        <p:txBody>
          <a:bodyPr wrap="square">
            <a:spAutoFit/>
          </a:bodyPr>
          <a:lstStyle/>
          <a:p>
            <a:r>
              <a:rPr lang="ru-RU" dirty="0"/>
              <a:t>Решение.</a:t>
            </a:r>
          </a:p>
          <a:p>
            <a:r>
              <a:rPr lang="ru-RU" dirty="0"/>
              <a:t> Примем всю работу за 1. Пусть x – та часть работы, которую выполняет первый рабочий, а  y - часть работы, которую выполняет второй рабочий  за 1 день. По условию задачи выделим два условия:</a:t>
            </a:r>
          </a:p>
          <a:p>
            <a:r>
              <a:rPr lang="ru-RU" dirty="0"/>
              <a:t>1) Первый рабочий за два дня выполняет такую же часть работы, как второй за три дня. </a:t>
            </a:r>
            <a:r>
              <a:rPr lang="ru-RU" dirty="0" smtClean="0"/>
              <a:t>2</a:t>
            </a:r>
            <a:r>
              <a:rPr lang="ru-RU" dirty="0"/>
              <a:t>) Работая вместе, двое рабочих выполнят работу за 12 дней.</a:t>
            </a:r>
          </a:p>
          <a:p>
            <a:r>
              <a:rPr lang="ru-RU" dirty="0"/>
              <a:t>Составим и решим  систему уравнений:</a:t>
            </a:r>
          </a:p>
          <a:p>
            <a:r>
              <a:rPr lang="ru-RU" dirty="0"/>
              <a:t>2х = </a:t>
            </a:r>
            <a:r>
              <a:rPr lang="ru-RU" dirty="0" smtClean="0"/>
              <a:t>3у</a:t>
            </a:r>
            <a:r>
              <a:rPr lang="ru-RU" dirty="0"/>
              <a:t> </a:t>
            </a:r>
          </a:p>
          <a:p>
            <a:r>
              <a:rPr lang="ru-RU" dirty="0"/>
              <a:t>12(х + у) = 1 </a:t>
            </a:r>
          </a:p>
          <a:p>
            <a:r>
              <a:rPr lang="ru-RU" dirty="0"/>
              <a:t>Выразим из первого уравнения y и подставим во второе:</a:t>
            </a:r>
          </a:p>
          <a:p>
            <a:r>
              <a:rPr lang="ru-RU" dirty="0"/>
              <a:t>у = 2/3 х</a:t>
            </a:r>
          </a:p>
          <a:p>
            <a:r>
              <a:rPr lang="ru-RU" dirty="0"/>
              <a:t>12 (х +2/3 х ) =1</a:t>
            </a:r>
          </a:p>
          <a:p>
            <a:r>
              <a:rPr lang="ru-RU" dirty="0"/>
              <a:t>Из полученного уравнения найдем x:</a:t>
            </a:r>
          </a:p>
          <a:p>
            <a:r>
              <a:rPr lang="ru-RU" dirty="0"/>
              <a:t>х = 1/20</a:t>
            </a:r>
          </a:p>
          <a:p>
            <a:r>
              <a:rPr lang="ru-RU" dirty="0"/>
              <a:t>То есть, первый рабочий за один день выполняет одну двадцатую часть работы. Очевидно, что на выполнение всей работы ему потребуется 20 дней.</a:t>
            </a:r>
          </a:p>
          <a:p>
            <a:r>
              <a:rPr lang="ru-RU" dirty="0"/>
              <a:t>Ответ. 20 дней.</a:t>
            </a:r>
          </a:p>
          <a:p>
            <a:endParaRPr lang="ru-RU"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shadeToTitle="1">
        <a:gradFill flip="none" rotWithShape="1">
          <a:gsLst>
            <a:gs pos="0">
              <a:srgbClr val="5E9EFF"/>
            </a:gs>
            <a:gs pos="39999">
              <a:srgbClr val="85C2FF"/>
            </a:gs>
            <a:gs pos="70000">
              <a:srgbClr val="C4D6EB"/>
            </a:gs>
            <a:gs pos="100000">
              <a:srgbClr val="FFEBFA"/>
            </a:gs>
          </a:gsLst>
          <a:lin ang="5400000" scaled="0"/>
          <a:tileRect/>
        </a:gradFill>
        <a:effectLst/>
      </p:bgPr>
    </p:bg>
    <p:spTree>
      <p:nvGrpSpPr>
        <p:cNvPr id="1" name=""/>
        <p:cNvGrpSpPr/>
        <p:nvPr/>
      </p:nvGrpSpPr>
      <p:grpSpPr>
        <a:xfrm>
          <a:off x="0" y="0"/>
          <a:ext cx="0" cy="0"/>
          <a:chOff x="0" y="0"/>
          <a:chExt cx="0" cy="0"/>
        </a:xfrm>
      </p:grpSpPr>
      <p:sp>
        <p:nvSpPr>
          <p:cNvPr id="3" name="Содержимое 2"/>
          <p:cNvSpPr>
            <a:spLocks noGrp="1"/>
          </p:cNvSpPr>
          <p:nvPr>
            <p:ph idx="1"/>
          </p:nvPr>
        </p:nvSpPr>
        <p:spPr>
          <a:xfrm>
            <a:off x="2267744" y="214290"/>
            <a:ext cx="6768752" cy="1126478"/>
          </a:xfrm>
        </p:spPr>
        <p:txBody>
          <a:bodyPr>
            <a:normAutofit fontScale="92500" lnSpcReduction="10000"/>
          </a:bodyPr>
          <a:lstStyle/>
          <a:p>
            <a:pPr marL="0" indent="0">
              <a:buNone/>
            </a:pPr>
            <a:r>
              <a:rPr lang="ru-RU" sz="1800" dirty="0" smtClean="0"/>
              <a:t>1. Студент РГУПС набирает на компьютере диплом объемом 450 страниц. Если он будет набирать на 5 страниц в день больше, чем запланировал, то закончит работу на 3 дня раньше. Сколько страниц в день планирует набирать студент?</a:t>
            </a:r>
          </a:p>
          <a:p>
            <a:endParaRPr lang="ru-RU" sz="1800" dirty="0"/>
          </a:p>
        </p:txBody>
      </p:sp>
      <p:pic>
        <p:nvPicPr>
          <p:cNvPr id="4" name="Рисунок 3" descr="2222222222.jpg"/>
          <p:cNvPicPr>
            <a:picLocks noChangeAspect="1"/>
          </p:cNvPicPr>
          <p:nvPr/>
        </p:nvPicPr>
        <p:blipFill>
          <a:blip r:embed="rId2"/>
          <a:stretch>
            <a:fillRect/>
          </a:stretch>
        </p:blipFill>
        <p:spPr>
          <a:xfrm>
            <a:off x="179512" y="116632"/>
            <a:ext cx="1828266" cy="1368152"/>
          </a:xfrm>
          <a:prstGeom prst="rect">
            <a:avLst/>
          </a:prstGeom>
        </p:spPr>
      </p:pic>
      <p:sp>
        <p:nvSpPr>
          <p:cNvPr id="2" name="Прямоугольник 1"/>
          <p:cNvSpPr/>
          <p:nvPr/>
        </p:nvSpPr>
        <p:spPr>
          <a:xfrm>
            <a:off x="2235309" y="1842442"/>
            <a:ext cx="6749672" cy="1477328"/>
          </a:xfrm>
          <a:prstGeom prst="rect">
            <a:avLst/>
          </a:prstGeom>
        </p:spPr>
        <p:txBody>
          <a:bodyPr wrap="square">
            <a:spAutoFit/>
          </a:bodyPr>
          <a:lstStyle/>
          <a:p>
            <a:r>
              <a:rPr lang="ru-RU" dirty="0" smtClean="0"/>
              <a:t>2. </a:t>
            </a:r>
            <a:r>
              <a:rPr lang="ru-RU" dirty="0"/>
              <a:t>Первый рабочий за час делает на 3 детали больше, чем второй рабочий, и заканчивает работу над заказом, состоящим из 391 деталей, на 6 часов раньше, чем второй рабочий выполняет заказ, состоящий из 460 таких же деталей. Сколько деталей делает в час первый рабочий?</a:t>
            </a:r>
          </a:p>
        </p:txBody>
      </p:sp>
      <p:sp>
        <p:nvSpPr>
          <p:cNvPr id="5" name="Прямоугольник 4"/>
          <p:cNvSpPr/>
          <p:nvPr/>
        </p:nvSpPr>
        <p:spPr>
          <a:xfrm>
            <a:off x="2215166" y="3717032"/>
            <a:ext cx="6749322" cy="2308324"/>
          </a:xfrm>
          <a:prstGeom prst="rect">
            <a:avLst/>
          </a:prstGeom>
        </p:spPr>
        <p:txBody>
          <a:bodyPr wrap="square">
            <a:spAutoFit/>
          </a:bodyPr>
          <a:lstStyle/>
          <a:p>
            <a:r>
              <a:rPr lang="ru-RU" dirty="0" smtClean="0"/>
              <a:t>3. </a:t>
            </a:r>
            <a:r>
              <a:rPr lang="ru-RU" dirty="0"/>
              <a:t>Для загрузки вагона были выделены две бригады грузчиков. Если ко времени, за которое может самостоятельно загрузить вагон первая бригада, прибавить время, за которое может самостоятельно загрузить вагон вторая бригада, то получится 12 ч. Определите время работы первой и второй бригад, если разность его составляет 45% времени, за которое обе бригады могут загрузить вагон, работая вместе. </a:t>
            </a:r>
          </a:p>
          <a:p>
            <a:endParaRPr lang="ru-RU" dirty="0"/>
          </a:p>
        </p:txBody>
      </p:sp>
      <p:pic>
        <p:nvPicPr>
          <p:cNvPr id="2050" name="Picture 2" descr="D:\Элективный курс ЖД 2010\скжд\Фото\777.jpe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9512" y="1844824"/>
            <a:ext cx="1793221" cy="159992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413</TotalTime>
  <Words>398</Words>
  <Application>Microsoft Office PowerPoint</Application>
  <PresentationFormat>Экран (4:3)</PresentationFormat>
  <Paragraphs>37</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Тема Office</vt:lpstr>
      <vt:lpstr>Презентация PowerPoint</vt:lpstr>
      <vt:lpstr>Задачи на работу и производительность труда работников железнодорожной станции Батайск.  </vt:lpstr>
      <vt:lpstr>Презентация PowerPoint</vt:lpstr>
      <vt:lpstr>Презентация PowerPoint</vt:lpstr>
    </vt:vector>
  </TitlesOfParts>
  <Company>Моу сош№4</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ученик</dc:creator>
  <cp:lastModifiedBy>Admin</cp:lastModifiedBy>
  <cp:revision>22</cp:revision>
  <dcterms:created xsi:type="dcterms:W3CDTF">2010-09-21T08:52:55Z</dcterms:created>
  <dcterms:modified xsi:type="dcterms:W3CDTF">2013-01-27T12:24:48Z</dcterms:modified>
</cp:coreProperties>
</file>