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3" r:id="rId3"/>
    <p:sldId id="262" r:id="rId4"/>
    <p:sldId id="263" r:id="rId5"/>
    <p:sldId id="264" r:id="rId6"/>
    <p:sldId id="288" r:id="rId7"/>
    <p:sldId id="273" r:id="rId8"/>
    <p:sldId id="274" r:id="rId9"/>
    <p:sldId id="289" r:id="rId10"/>
    <p:sldId id="291" r:id="rId11"/>
    <p:sldId id="290" r:id="rId12"/>
    <p:sldId id="292" r:id="rId13"/>
    <p:sldId id="294" r:id="rId14"/>
    <p:sldId id="295" r:id="rId15"/>
    <p:sldId id="296" r:id="rId16"/>
    <p:sldId id="298" r:id="rId17"/>
    <p:sldId id="297" r:id="rId18"/>
    <p:sldId id="299" r:id="rId19"/>
    <p:sldId id="300" r:id="rId20"/>
    <p:sldId id="301" r:id="rId21"/>
    <p:sldId id="302" r:id="rId22"/>
    <p:sldId id="303" r:id="rId23"/>
    <p:sldId id="304" r:id="rId24"/>
    <p:sldId id="279" r:id="rId25"/>
    <p:sldId id="280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3193-9836-40D9-B0B2-BAA59C0325AD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38234-3335-4061-8C90-655155BF5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BD681-931B-4200-B1A1-26D2E96B4C85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6816-B9B0-4641-A2C7-BBE007D7F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2B09-6D62-4E06-BE16-95AF02100A8C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5738-D108-46FA-AD4D-1A1E2CBEB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C881A-8215-42C3-A242-8D9DCBA5D637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5F70B-C7E5-4008-86A9-972A818B3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7EAB-E9EF-4C42-89B9-4AAEAD010B50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78326-AAFA-4DEB-9A56-F7344958C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D0DE-E238-4257-92F2-94D6D9ADFDB4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4530-E869-4731-A4A4-CDA92941E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D390-B9A7-4BBD-9E41-34D9B02F0122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6CEC7-8322-452D-B392-B55A0B88D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11355-DAFD-44C8-8AFE-FBBF4EEA8CB4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64ECB-C652-497C-B837-477124575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AECB2-25E6-475E-8A74-62A1F388DD33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4446-8F40-428E-AE46-FF17284EF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06D7A-72BC-4EBC-B84A-A2A8F1229B40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E035-5A83-4A96-85BE-342037F76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C0630-BFD4-4F95-8C76-879E5CE27881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40B7-FA3D-4F23-8F95-6A90CDC50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9F9D-79C9-49C3-B733-50EF5C2070DB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E6C0-D589-40C7-BFD3-D3224E819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6D221E-5CA5-40D0-85BB-F81A68B3A3E6}" type="datetimeFigureOut">
              <a:rPr lang="ru-RU"/>
              <a:pPr>
                <a:defRPr/>
              </a:pPr>
              <a:t>14.03.2014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C8CBB5-9EDB-466A-8921-6F2D16DF8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90" r:id="rId4"/>
    <p:sldLayoutId id="2147483700" r:id="rId5"/>
    <p:sldLayoutId id="2147483691" r:id="rId6"/>
    <p:sldLayoutId id="2147483692" r:id="rId7"/>
    <p:sldLayoutId id="2147483701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ga.ru/Environ/WebObjects/tgu-www.woa/wa/Main?textid=487&amp;level1=main&amp;level2=articles" TargetMode="External"/><Relationship Id="rId2" Type="http://schemas.openxmlformats.org/officeDocument/2006/relationships/hyperlink" Target="http://www.myudm.ru/interview/amonashvil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monashvili.com/" TargetMode="External"/><Relationship Id="rId4" Type="http://schemas.openxmlformats.org/officeDocument/2006/relationships/hyperlink" Target="http://www.koob.ru/amonashvili_sh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624" y="1995478"/>
            <a:ext cx="7829576" cy="28575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Гуманная педагогика  - основа современной системы образования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3317" name="Прямоугольник 7"/>
          <p:cNvSpPr>
            <a:spLocks noChangeArrowheads="1"/>
          </p:cNvSpPr>
          <p:nvPr/>
        </p:nvSpPr>
        <p:spPr bwMode="auto">
          <a:xfrm>
            <a:off x="214313" y="6072188"/>
            <a:ext cx="871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Кузьмина Татьяна Викторовна, учитель начальных классов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 ГБОУ СОШ №6 г.о.Отрадный Самарской области</a:t>
            </a:r>
          </a:p>
        </p:txBody>
      </p:sp>
      <p:pic>
        <p:nvPicPr>
          <p:cNvPr id="13318" name="Picture 8" descr="IMG_12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2624">
            <a:off x="6156325" y="260350"/>
            <a:ext cx="27352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IMG_289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0130">
            <a:off x="179388" y="4005263"/>
            <a:ext cx="2519362" cy="1889125"/>
          </a:xfrm>
          <a:prstGeom prst="rect">
            <a:avLst/>
          </a:prstGeom>
          <a:noFill/>
        </p:spPr>
      </p:pic>
      <p:pic>
        <p:nvPicPr>
          <p:cNvPr id="13321" name="Picture 9" descr="IMG_289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7513" y="2997200"/>
            <a:ext cx="2376487" cy="3168650"/>
          </a:xfrm>
          <a:prstGeom prst="rect">
            <a:avLst/>
          </a:prstGeom>
          <a:noFill/>
        </p:spPr>
      </p:pic>
      <p:pic>
        <p:nvPicPr>
          <p:cNvPr id="13322" name="Picture 10" descr="IMG_286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188913"/>
            <a:ext cx="1674813" cy="22320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cap="none" smtClean="0">
                <a:effectLst/>
              </a:rPr>
              <a:t>Учебные задачи и ситуации на уроках чтения:</a:t>
            </a:r>
            <a:br>
              <a:rPr lang="ru-RU" sz="3200" cap="none" smtClean="0">
                <a:effectLst/>
              </a:rPr>
            </a:br>
            <a:endParaRPr lang="ru-RU" sz="3200" cap="none" smtClean="0">
              <a:effectLst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 2" pitchFamily="18" charset="2"/>
              <a:buNone/>
            </a:pPr>
            <a:r>
              <a:rPr lang="ru-RU" sz="2000" smtClean="0"/>
              <a:t>1. Предлагаем версии;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ru-RU" sz="2000" smtClean="0"/>
              <a:t>2. Берём интервью у героя, у автора;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ru-RU" sz="2000" smtClean="0"/>
              <a:t>3. Чтение в паре;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ru-RU" sz="2000" smtClean="0"/>
              <a:t>4. Чтение по ролям;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ru-RU" sz="2000" smtClean="0"/>
              <a:t>5. Обложка книги;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ru-RU" sz="2000" smtClean="0"/>
              <a:t>6. Дискуссия о книге;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ru-RU" sz="2000" smtClean="0"/>
              <a:t>7. Сочинение на тему 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ru-RU" sz="2000" smtClean="0"/>
              <a:t>        «Рекомендую прочитать»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ru-RU" sz="2000" smtClean="0"/>
              <a:t>8 .     Займи позицию;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ru-RU" sz="2000" smtClean="0"/>
              <a:t>9.      Инсценировка отрывка 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ru-RU" sz="2000" smtClean="0"/>
              <a:t>         произведения, басни;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ru-RU" sz="2000" smtClean="0"/>
              <a:t>10. Защита зарисовки к произведению.</a:t>
            </a:r>
          </a:p>
          <a:p>
            <a:pPr marL="609600" indent="-609600"/>
            <a:endParaRPr lang="ru-RU" sz="2000" smtClean="0"/>
          </a:p>
        </p:txBody>
      </p:sp>
      <p:pic>
        <p:nvPicPr>
          <p:cNvPr id="39940" name="Picture 4" descr="IMG_596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888" y="1125538"/>
            <a:ext cx="3186112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cap="none" smtClean="0">
                <a:effectLst/>
              </a:rPr>
              <a:t>Учебные задачи и ситуации на уроках окружающего мира:</a:t>
            </a:r>
            <a:br>
              <a:rPr lang="ru-RU" sz="3200" cap="none" smtClean="0">
                <a:effectLst/>
              </a:rPr>
            </a:br>
            <a:endParaRPr lang="ru-RU" sz="3200" cap="none" smtClean="0">
              <a:effectLst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8686800" cy="4525962"/>
          </a:xfrm>
        </p:spPr>
        <p:txBody>
          <a:bodyPr/>
          <a:lstStyle/>
          <a:p>
            <a:pPr marL="533400" indent="-533400">
              <a:buFont typeface="Wingdings 2" pitchFamily="18" charset="2"/>
              <a:buAutoNum type="arabicPeriod"/>
            </a:pPr>
            <a:r>
              <a:rPr lang="ru-RU" sz="2000" dirty="0" smtClean="0"/>
              <a:t>Интервью;</a:t>
            </a:r>
          </a:p>
          <a:p>
            <a:pPr marL="533400" indent="-533400">
              <a:buFont typeface="Wingdings 2" pitchFamily="18" charset="2"/>
              <a:buAutoNum type="arabicPeriod"/>
            </a:pPr>
            <a:r>
              <a:rPr lang="ru-RU" sz="2000" dirty="0" smtClean="0"/>
              <a:t>Я – человек;</a:t>
            </a:r>
          </a:p>
          <a:p>
            <a:pPr marL="533400" indent="-533400">
              <a:buFont typeface="Wingdings 2" pitchFamily="18" charset="2"/>
              <a:buAutoNum type="arabicPeriod"/>
            </a:pPr>
            <a:r>
              <a:rPr lang="ru-RU" sz="2000" dirty="0" smtClean="0"/>
              <a:t>Семейные традиции; семейные реликвии; семейные праздники;</a:t>
            </a:r>
          </a:p>
          <a:p>
            <a:pPr marL="533400" indent="-533400">
              <a:buFont typeface="Wingdings 2" pitchFamily="18" charset="2"/>
              <a:buAutoNum type="arabicPeriod"/>
            </a:pPr>
            <a:r>
              <a:rPr lang="ru-RU" sz="2000" dirty="0" smtClean="0"/>
              <a:t>Мини-исследования «Государственные праздники», «Все работы хороши» и др.</a:t>
            </a:r>
          </a:p>
          <a:p>
            <a:pPr marL="533400" indent="-533400">
              <a:buFont typeface="Wingdings 2" pitchFamily="18" charset="2"/>
              <a:buAutoNum type="arabicPeriod"/>
            </a:pPr>
            <a:r>
              <a:rPr lang="ru-RU" sz="2000" dirty="0" smtClean="0"/>
              <a:t>Мини-проекты и их защита;</a:t>
            </a:r>
          </a:p>
          <a:p>
            <a:pPr marL="533400" indent="-533400">
              <a:buFont typeface="Wingdings 2" pitchFamily="18" charset="2"/>
              <a:buAutoNum type="arabicPeriod"/>
            </a:pPr>
            <a:r>
              <a:rPr lang="ru-RU" sz="2000" dirty="0" smtClean="0"/>
              <a:t>Подготовка презентации по теме;</a:t>
            </a:r>
          </a:p>
          <a:p>
            <a:pPr marL="533400" indent="-533400">
              <a:buFont typeface="Wingdings 2" pitchFamily="18" charset="2"/>
              <a:buAutoNum type="arabicPeriod"/>
            </a:pPr>
            <a:r>
              <a:rPr lang="ru-RU" sz="2000" dirty="0" smtClean="0"/>
              <a:t>Доклады, рефераты;</a:t>
            </a:r>
          </a:p>
          <a:p>
            <a:pPr marL="533400" indent="-533400">
              <a:buFont typeface="Wingdings 2" pitchFamily="18" charset="2"/>
              <a:buAutoNum type="arabicPeriod"/>
            </a:pPr>
            <a:r>
              <a:rPr lang="ru-RU" sz="2000" dirty="0" smtClean="0"/>
              <a:t>Изображение модели земли,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земной поверхности, водоемов и т.д.</a:t>
            </a:r>
          </a:p>
          <a:p>
            <a:pPr marL="0" indent="0">
              <a:buNone/>
            </a:pPr>
            <a:r>
              <a:rPr lang="ru-RU" sz="2000" dirty="0" smtClean="0"/>
              <a:t>9. Составление прав и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обязанностей детей и взрослых.</a:t>
            </a:r>
          </a:p>
        </p:txBody>
      </p:sp>
      <p:pic>
        <p:nvPicPr>
          <p:cNvPr id="38916" name="Picture 4" descr="IMG_288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2997200"/>
            <a:ext cx="36353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dirty="0" smtClean="0">
                <a:effectLst/>
              </a:rPr>
              <a:t>Этапы работы над мини - проектом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F:\фото от 23.12\IMG_6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62786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от 23.12\IMG_63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29523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от 23.12\IMG_63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05776"/>
            <a:ext cx="3848983" cy="47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64704"/>
            <a:ext cx="8686800" cy="5315421"/>
          </a:xfrm>
        </p:spPr>
        <p:txBody>
          <a:bodyPr/>
          <a:lstStyle/>
          <a:p>
            <a:r>
              <a:rPr lang="ru-RU" sz="3600" dirty="0" smtClean="0"/>
              <a:t>1. Домашнее задание.</a:t>
            </a:r>
          </a:p>
          <a:p>
            <a:r>
              <a:rPr lang="ru-RU" sz="3600" dirty="0" smtClean="0"/>
              <a:t>2. Разделение на группы.</a:t>
            </a:r>
          </a:p>
          <a:p>
            <a:r>
              <a:rPr lang="ru-RU" sz="3600" dirty="0" smtClean="0"/>
              <a:t>3. Выбор капитана команды.</a:t>
            </a:r>
          </a:p>
          <a:p>
            <a:r>
              <a:rPr lang="ru-RU" sz="3600" dirty="0" smtClean="0"/>
              <a:t>4. Распределение ролей.</a:t>
            </a:r>
          </a:p>
          <a:p>
            <a:r>
              <a:rPr lang="ru-RU" sz="3600" dirty="0" smtClean="0"/>
              <a:t>5. Планирование этапов работы, выполнение проекта.</a:t>
            </a:r>
          </a:p>
          <a:p>
            <a:r>
              <a:rPr lang="ru-RU" sz="3600" dirty="0" smtClean="0"/>
              <a:t>6. Защита проекта.</a:t>
            </a:r>
          </a:p>
          <a:p>
            <a:r>
              <a:rPr lang="ru-RU" sz="3600" dirty="0" smtClean="0"/>
              <a:t>7. Самооценка и оценка группы.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13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то от 23.12\IMG_63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4162"/>
            <a:ext cx="7560840" cy="48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4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фото от 23.12\IMG_6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765916" cy="509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6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фото от 23.12\IMG_63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04856" cy="54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0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ото от 23.12\IMG_6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4162"/>
            <a:ext cx="7776864" cy="50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21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фото от 23.12\IMG_6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064896" cy="517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53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фото от 23.12\IMG_6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280920" cy="54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0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8" name="Picture 4" descr="IMG_2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80963"/>
            <a:ext cx="8785225" cy="6589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фото от 23.12\IMG_6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136904" cy="517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555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фото от 23.12\IMG_64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568952" cy="538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81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фото от 23.12\IMG_6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79208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43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фото от 23.12\IMG_6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92888" cy="53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020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Педагогическая духовность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/>
                </a:solidFill>
              </a:rPr>
              <a:t>взаимоуважение учителя и ученика;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/>
                </a:solidFill>
              </a:rPr>
              <a:t>безусловная вера в возможности ребенка;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/>
                </a:solidFill>
              </a:rPr>
              <a:t>способность удивляться;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/>
                </a:solidFill>
              </a:rPr>
              <a:t>готовность искренне восхищаться (достижениями ученика, удачей коллеги, успехом школы, самоотверженностью родителей);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/>
                </a:solidFill>
              </a:rPr>
              <a:t>способность не стесняться своих человеческих проявлений - гнева, стыда, юмора - и своих слабостей;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/>
                </a:solidFill>
              </a:rPr>
              <a:t>профессиональная </a:t>
            </a:r>
            <a:r>
              <a:rPr lang="ru-RU" dirty="0" err="1" smtClean="0">
                <a:solidFill>
                  <a:schemeClr val="tx1"/>
                </a:solidFill>
              </a:rPr>
              <a:t>неуспокоенность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/>
                </a:solidFill>
              </a:rPr>
              <a:t>совесть и достоинство;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/>
                </a:solidFill>
              </a:rPr>
              <a:t>интеллигентность;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/>
                </a:solidFill>
              </a:rPr>
              <a:t>способность к профессиональной рефлексии.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0005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«И самое главное – проявлять мудрое терпение. Принцип терпения не означает благодушия или неразумного упорства в наших требованиях к детям. Он ставит нас перед необходимостью проявлять к ним исключительную чуткость, постоянную заботу, оказывать незамедлительную помощь, сопереживать в неудачах, вселять уверенность в успехе».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 </a:t>
            </a:r>
            <a:r>
              <a:rPr lang="ru-RU" sz="2400" b="1" dirty="0" err="1" smtClean="0"/>
              <a:t>Ш.А.Амонашвили</a:t>
            </a:r>
            <a:endParaRPr lang="ru-RU" sz="2400" dirty="0"/>
          </a:p>
        </p:txBody>
      </p:sp>
      <p:pic>
        <p:nvPicPr>
          <p:cNvPr id="3" name="Рисунок 2" descr="23061.g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88" y="3500438"/>
            <a:ext cx="2052637" cy="3055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500043"/>
            <a:ext cx="5457836" cy="214313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Рецепт счастья педагога </a:t>
            </a:r>
            <a:r>
              <a:rPr lang="ru-RU" b="1" dirty="0" err="1" smtClean="0"/>
              <a:t>Шалвы</a:t>
            </a:r>
            <a:r>
              <a:rPr lang="ru-RU" b="1" dirty="0" smtClean="0"/>
              <a:t> Александровича </a:t>
            </a:r>
            <a:r>
              <a:rPr lang="ru-RU" b="1" dirty="0" err="1" smtClean="0"/>
              <a:t>Амонашвили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63" y="2857500"/>
            <a:ext cx="6143625" cy="2781300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tx2"/>
                </a:solidFill>
              </a:rPr>
              <a:t>«Возьмите чашу терпения. Налейте туда полное сердце любви. Бросьте две пригоршни щедрости. Плесните туда же юмора. Посыпьте добротой, добавьте как можно больше веры и все это хорошо перемешайте. Потом намажьте на кусок отпущенной вам жизни и предлагайте всем, кого встретите на пути»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3" name="Рисунок 2" descr="le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85813"/>
            <a:ext cx="27146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amonashvili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63" y="3786188"/>
            <a:ext cx="2081212" cy="26876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http://www.myudm.ru/interview/amonashvili</a:t>
            </a:r>
            <a:endParaRPr lang="ru-RU" smtClean="0"/>
          </a:p>
          <a:p>
            <a:pPr eaLnBrk="1" hangingPunct="1"/>
            <a:r>
              <a:rPr lang="en-US" smtClean="0">
                <a:hlinkClick r:id="rId3"/>
              </a:rPr>
              <a:t>http://www.relga.ru/Environ/WebObjects/tgu-www.woa/wa/Main?textid=487&amp;level1=main&amp;level2=articles</a:t>
            </a:r>
            <a:endParaRPr lang="ru-RU" smtClean="0"/>
          </a:p>
          <a:p>
            <a:pPr eaLnBrk="1" hangingPunct="1"/>
            <a:r>
              <a:rPr lang="en-US" smtClean="0">
                <a:hlinkClick r:id="rId4"/>
              </a:rPr>
              <a:t>http://www.koob.ru/amonashvili_sh/</a:t>
            </a:r>
            <a:endParaRPr lang="ru-RU" smtClean="0"/>
          </a:p>
          <a:p>
            <a:pPr eaLnBrk="1" hangingPunct="1"/>
            <a:r>
              <a:rPr lang="en-US" smtClean="0">
                <a:hlinkClick r:id="rId5"/>
              </a:rPr>
              <a:t>http://www.amonashvili.com/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789" y="311151"/>
            <a:ext cx="6715172" cy="11429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Основные характеристики гуманистической личности: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3050" indent="-273050" eaLnBrk="1" hangingPunct="1">
              <a:buClr>
                <a:srgbClr val="B58B80"/>
              </a:buClr>
              <a:buFont typeface="Wingdings 2" pitchFamily="18" charset="2"/>
              <a:buChar char=""/>
            </a:pPr>
            <a:r>
              <a:rPr lang="ru-RU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Творческое мышление;</a:t>
            </a:r>
          </a:p>
          <a:p>
            <a:pPr marL="273050" indent="-273050" eaLnBrk="1" hangingPunct="1">
              <a:buClr>
                <a:srgbClr val="B58B80"/>
              </a:buClr>
              <a:buFont typeface="Wingdings 2" pitchFamily="18" charset="2"/>
              <a:buNone/>
            </a:pPr>
            <a:endParaRPr lang="ru-RU" sz="2400" smtClean="0">
              <a:solidFill>
                <a:srgbClr val="000000"/>
              </a:solidFill>
            </a:endParaRPr>
          </a:p>
          <a:p>
            <a:pPr marL="273050" indent="-273050" eaLnBrk="1" hangingPunct="1">
              <a:buClr>
                <a:srgbClr val="B58B80"/>
              </a:buClr>
              <a:buFont typeface="Wingdings 2" pitchFamily="18" charset="2"/>
              <a:buChar char=""/>
            </a:pPr>
            <a:r>
              <a:rPr lang="ru-RU" sz="2400" smtClean="0">
                <a:solidFill>
                  <a:srgbClr val="000000"/>
                </a:solidFill>
              </a:rPr>
              <a:t> Диалоговое общение;</a:t>
            </a:r>
          </a:p>
          <a:p>
            <a:pPr marL="273050" indent="-273050" eaLnBrk="1" hangingPunct="1">
              <a:buClr>
                <a:srgbClr val="B58B80"/>
              </a:buClr>
              <a:buFont typeface="Wingdings 2" pitchFamily="18" charset="2"/>
              <a:buNone/>
            </a:pPr>
            <a:endParaRPr lang="ru-RU" sz="2400" smtClean="0">
              <a:solidFill>
                <a:srgbClr val="000000"/>
              </a:solidFill>
            </a:endParaRPr>
          </a:p>
          <a:p>
            <a:pPr marL="273050" indent="-273050" eaLnBrk="1" hangingPunct="1">
              <a:buClr>
                <a:srgbClr val="B58B80"/>
              </a:buClr>
              <a:buFont typeface="Wingdings 2" pitchFamily="18" charset="2"/>
              <a:buChar char=""/>
            </a:pPr>
            <a:r>
              <a:rPr lang="ru-RU" sz="2400" smtClean="0">
                <a:solidFill>
                  <a:srgbClr val="000000"/>
                </a:solidFill>
              </a:rPr>
              <a:t> «Преобразовательные способности»;</a:t>
            </a:r>
          </a:p>
          <a:p>
            <a:pPr marL="273050" indent="-273050" eaLnBrk="1" hangingPunct="1">
              <a:buClr>
                <a:srgbClr val="B58B80"/>
              </a:buClr>
              <a:buFont typeface="Wingdings 2" pitchFamily="18" charset="2"/>
              <a:buNone/>
            </a:pPr>
            <a:endParaRPr lang="ru-RU" sz="2400" smtClean="0">
              <a:solidFill>
                <a:srgbClr val="000000"/>
              </a:solidFill>
            </a:endParaRPr>
          </a:p>
          <a:p>
            <a:pPr marL="273050" indent="-273050" eaLnBrk="1" hangingPunct="1">
              <a:buClr>
                <a:srgbClr val="B58B80"/>
              </a:buClr>
              <a:buFont typeface="Wingdings 2" pitchFamily="18" charset="2"/>
              <a:buChar char=""/>
            </a:pPr>
            <a:r>
              <a:rPr lang="ru-RU" sz="2400" smtClean="0">
                <a:solidFill>
                  <a:srgbClr val="000000"/>
                </a:solidFill>
              </a:rPr>
              <a:t> Педагогическая рефлексия;</a:t>
            </a:r>
          </a:p>
          <a:p>
            <a:pPr marL="273050" indent="-273050" eaLnBrk="1" hangingPunct="1">
              <a:buClr>
                <a:srgbClr val="B58B80"/>
              </a:buClr>
              <a:buFont typeface="Wingdings 2" pitchFamily="18" charset="2"/>
              <a:buChar char=""/>
            </a:pPr>
            <a:r>
              <a:rPr lang="ru-RU" sz="2400" smtClean="0">
                <a:solidFill>
                  <a:srgbClr val="000000"/>
                </a:solidFill>
              </a:rPr>
              <a:t> Положительные этические качества (добродетели);</a:t>
            </a:r>
          </a:p>
          <a:p>
            <a:pPr marL="273050" indent="-273050" eaLnBrk="1" hangingPunct="1">
              <a:buClr>
                <a:srgbClr val="B58B80"/>
              </a:buClr>
              <a:buFont typeface="Wingdings 2" pitchFamily="18" charset="2"/>
              <a:buChar char=""/>
            </a:pPr>
            <a:r>
              <a:rPr lang="ru-RU" sz="2400" smtClean="0">
                <a:solidFill>
                  <a:srgbClr val="000000"/>
                </a:solidFill>
              </a:rPr>
              <a:t> Высокие ценностные установки (патриотизм, гражданственность, любовь к детям)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5329246" cy="4714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"Если учителя будут относиться к ученикам с любовью, тогда они завоюют их сердца".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Я.А. Коменский</a:t>
            </a:r>
            <a:endParaRPr lang="ru-RU" dirty="0"/>
          </a:p>
        </p:txBody>
      </p:sp>
      <p:pic>
        <p:nvPicPr>
          <p:cNvPr id="4" name="Содержимое 3" descr="komens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0" y="1643063"/>
            <a:ext cx="2705100" cy="3327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1538" y="1428737"/>
            <a:ext cx="5715040" cy="214313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Здоровье - это ничто,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но без него мы никто.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                              Сократ</a:t>
            </a:r>
            <a:endParaRPr lang="ru-RU" sz="28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9"/>
            <a:ext cx="8072493" cy="114300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Ведущий принцип </a:t>
            </a:r>
            <a:r>
              <a:rPr lang="ru-RU" b="1" i="1" dirty="0" err="1" smtClean="0">
                <a:solidFill>
                  <a:srgbClr val="002060"/>
                </a:solidFill>
              </a:rPr>
              <a:t>гуманизации</a:t>
            </a:r>
            <a:r>
              <a:rPr lang="ru-RU" b="1" i="1" dirty="0" smtClean="0">
                <a:solidFill>
                  <a:srgbClr val="002060"/>
                </a:solidFill>
              </a:rPr>
              <a:t> – здоровый образ жизни</a:t>
            </a:r>
            <a:endParaRPr lang="ru-RU" dirty="0"/>
          </a:p>
        </p:txBody>
      </p:sp>
      <p:pic>
        <p:nvPicPr>
          <p:cNvPr id="5" name="Рисунок 4" descr="00000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950" y="3214686"/>
            <a:ext cx="2476500" cy="3357586"/>
          </a:xfrm>
          <a:prstGeom prst="roundRect">
            <a:avLst/>
          </a:prstGeom>
        </p:spPr>
      </p:pic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3" y="3857628"/>
            <a:ext cx="4333880" cy="2600327"/>
          </a:xfrm>
          <a:prstGeom prst="roundRect">
            <a:avLst/>
          </a:prstGeom>
        </p:spPr>
      </p:pic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071546"/>
            <a:ext cx="1123950" cy="1066800"/>
          </a:xfrm>
          <a:prstGeom prst="ellipse">
            <a:avLst/>
          </a:prstGeom>
        </p:spPr>
      </p:pic>
      <p:pic>
        <p:nvPicPr>
          <p:cNvPr id="8" name="Рисунок 7" descr="1227440990_zub_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20" y="1071546"/>
            <a:ext cx="1487752" cy="1710915"/>
          </a:xfrm>
          <a:prstGeom prst="round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323850" y="620713"/>
            <a:ext cx="8667750" cy="5459412"/>
          </a:xfrm>
        </p:spPr>
        <p:txBody>
          <a:bodyPr/>
          <a:lstStyle/>
          <a:p>
            <a:r>
              <a:rPr lang="ru-RU" sz="2000" smtClean="0"/>
              <a:t>В основе любой методики должны лежать здоровье – сберегающие технологии. Я в системе использую </a:t>
            </a:r>
            <a:r>
              <a:rPr lang="ru-RU" sz="2000" b="1" smtClean="0"/>
              <a:t>диалоговое общение</a:t>
            </a:r>
            <a:r>
              <a:rPr lang="ru-RU" sz="2000" smtClean="0"/>
              <a:t>:</a:t>
            </a:r>
          </a:p>
          <a:p>
            <a:pPr>
              <a:buFontTx/>
              <a:buChar char="-"/>
            </a:pPr>
            <a:r>
              <a:rPr lang="ru-RU" sz="2000" smtClean="0"/>
              <a:t>Давай договоримся;</a:t>
            </a:r>
          </a:p>
          <a:p>
            <a:pPr>
              <a:buFontTx/>
              <a:buChar char="-"/>
            </a:pPr>
            <a:r>
              <a:rPr lang="ru-RU" sz="2000" smtClean="0"/>
              <a:t>Мне кажется, ты умеешь лучше;</a:t>
            </a:r>
          </a:p>
          <a:p>
            <a:pPr>
              <a:buFontTx/>
              <a:buChar char="-"/>
            </a:pPr>
            <a:r>
              <a:rPr lang="ru-RU" sz="2000" smtClean="0"/>
              <a:t>Что ты обещаешь классу, учителю;</a:t>
            </a:r>
          </a:p>
          <a:p>
            <a:pPr>
              <a:buFontTx/>
              <a:buChar char="-"/>
            </a:pPr>
            <a:r>
              <a:rPr lang="ru-RU" sz="2000" smtClean="0"/>
              <a:t>Я тебя очень ценю, но…;</a:t>
            </a:r>
          </a:p>
          <a:p>
            <a:pPr>
              <a:buFontTx/>
              <a:buChar char="-"/>
            </a:pPr>
            <a:r>
              <a:rPr lang="ru-RU" sz="2000" smtClean="0"/>
              <a:t>Хочу пожать тебе руку; обнять тебя;</a:t>
            </a:r>
          </a:p>
          <a:p>
            <a:pPr>
              <a:buFontTx/>
              <a:buChar char="-"/>
            </a:pPr>
            <a:r>
              <a:rPr lang="ru-RU" sz="2000" smtClean="0"/>
              <a:t>Извини, я была не права;</a:t>
            </a:r>
          </a:p>
          <a:p>
            <a:pPr>
              <a:buFontTx/>
              <a:buChar char="-"/>
            </a:pPr>
            <a:r>
              <a:rPr lang="ru-RU" sz="2000" smtClean="0"/>
              <a:t>Прости, что повысила голос, накричала, </a:t>
            </a:r>
          </a:p>
          <a:p>
            <a:pPr>
              <a:buFontTx/>
              <a:buChar char="-"/>
            </a:pPr>
            <a:r>
              <a:rPr lang="ru-RU" sz="2000" smtClean="0"/>
              <a:t>я хочу понять твой поступок;</a:t>
            </a:r>
          </a:p>
          <a:p>
            <a:pPr>
              <a:buFontTx/>
              <a:buChar char="-"/>
            </a:pPr>
            <a:r>
              <a:rPr lang="ru-RU" sz="2000" smtClean="0"/>
              <a:t>Оцени себя, каковы причины неудачного ответа?</a:t>
            </a:r>
          </a:p>
          <a:p>
            <a:pPr>
              <a:buFontTx/>
              <a:buChar char="-"/>
            </a:pPr>
            <a:r>
              <a:rPr lang="ru-RU" sz="2000" smtClean="0"/>
              <a:t>Ты имеешь право на пересдачу, но…</a:t>
            </a:r>
          </a:p>
          <a:p>
            <a:pPr>
              <a:buFontTx/>
              <a:buChar char="-"/>
            </a:pPr>
            <a:r>
              <a:rPr lang="ru-RU" sz="2000" smtClean="0"/>
              <a:t>На первом собрании говорю, что я против двоек, но невыученный урок надо сдать….</a:t>
            </a:r>
          </a:p>
          <a:p>
            <a:pPr>
              <a:buFontTx/>
              <a:buChar char="-"/>
            </a:pPr>
            <a:endParaRPr lang="ru-RU" sz="2000" smtClean="0"/>
          </a:p>
          <a:p>
            <a:pPr>
              <a:buFontTx/>
              <a:buChar char="-"/>
            </a:pPr>
            <a:endParaRPr lang="ru-RU" sz="2000" smtClean="0"/>
          </a:p>
          <a:p>
            <a:pPr>
              <a:buFontTx/>
              <a:buChar char="-"/>
            </a:pPr>
            <a:endParaRPr lang="ru-RU" sz="2000" smtClean="0"/>
          </a:p>
        </p:txBody>
      </p:sp>
      <p:pic>
        <p:nvPicPr>
          <p:cNvPr id="36868" name="Picture 4" descr="IMG_59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1484313"/>
            <a:ext cx="2322512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228601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Психологи утверждают, что только </a:t>
            </a:r>
            <a:br>
              <a:rPr lang="ru-RU" sz="2800" b="1" dirty="0" smtClean="0"/>
            </a:br>
            <a:r>
              <a:rPr lang="ru-RU" sz="2800" b="1" dirty="0" smtClean="0"/>
              <a:t>10-15% школьников имеют задатки в области интеллектуальной деятельности. Следовательно, только 10-15% учащихся могут быть хорошистами или отличниками. </a:t>
            </a:r>
            <a:endParaRPr lang="ru-RU" sz="2800" dirty="0"/>
          </a:p>
        </p:txBody>
      </p:sp>
      <p:pic>
        <p:nvPicPr>
          <p:cNvPr id="3" name="Рисунок 2" descr="school026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3" y="142875"/>
            <a:ext cx="2000250" cy="2000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Рисунок 3" descr="057_0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42875"/>
            <a:ext cx="2095500" cy="2095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13" y="4429125"/>
            <a:ext cx="3295650" cy="2232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«Отметка есть нацеленная в лоб ребенка винтовка»</a:t>
            </a:r>
            <a:br>
              <a:rPr lang="ru-RU" b="1" dirty="0" smtClean="0"/>
            </a:br>
            <a:r>
              <a:rPr lang="ru-RU" b="1" dirty="0" err="1" smtClean="0"/>
              <a:t>Д.Б.Эльконин</a:t>
            </a:r>
            <a:endParaRPr lang="ru-RU" dirty="0"/>
          </a:p>
        </p:txBody>
      </p:sp>
      <p:pic>
        <p:nvPicPr>
          <p:cNvPr id="3" name="Рисунок 2" descr="48c348980a15a8e6f808dbcebaee07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3" y="3429000"/>
            <a:ext cx="4457700" cy="3138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786313" y="3429000"/>
            <a:ext cx="3929062" cy="2246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>
                <a:solidFill>
                  <a:schemeClr val="tx2"/>
                </a:solidFill>
              </a:rPr>
              <a:t>Задача современной школы –</a:t>
            </a:r>
            <a:r>
              <a:rPr lang="ru-RU" sz="2800" b="1" dirty="0">
                <a:solidFill>
                  <a:schemeClr val="tx2"/>
                </a:solidFill>
              </a:rPr>
              <a:t/>
            </a:r>
            <a:br>
              <a:rPr lang="ru-RU" sz="2800" b="1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 раскрепостить и развить творческие возможности учащихся. 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cap="none" smtClean="0">
                <a:effectLst/>
              </a:rPr>
              <a:t/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/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/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/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/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/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>Учебная ситуация строится с учётом:</a:t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/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/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>1. Возраста ребенка.</a:t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>2. Специфики учебного предмета.</a:t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>3. Меры сформированности действий учащихся.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2" name="Picture 4" descr="IMG_598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500438"/>
            <a:ext cx="547370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863</TotalTime>
  <Words>601</Words>
  <Application>Microsoft Office PowerPoint</Application>
  <PresentationFormat>Экран (4:3)</PresentationFormat>
  <Paragraphs>89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Гуманная педагогика  - основа современной системы образования </vt:lpstr>
      <vt:lpstr>Презентация PowerPoint</vt:lpstr>
      <vt:lpstr>Основные характеристики гуманистической личности:</vt:lpstr>
      <vt:lpstr>"Если учителя будут относиться к ученикам с любовью, тогда они завоюют их сердца".             Я.А. Коменский</vt:lpstr>
      <vt:lpstr>Ведущий принцип гуманизации – здоровый образ жизни</vt:lpstr>
      <vt:lpstr>Презентация PowerPoint</vt:lpstr>
      <vt:lpstr>Психологи утверждают, что только  10-15% школьников имеют задатки в области интеллектуальной деятельности. Следовательно, только 10-15% учащихся могут быть хорошистами или отличниками. </vt:lpstr>
      <vt:lpstr>«Отметка есть нацеленная в лоб ребенка винтовка» Д.Б.Эльконин</vt:lpstr>
      <vt:lpstr>      Учебная ситуация строится с учётом:   1. Возраста ребенка. 2. Специфики учебного предмета. 3. Меры сформированности действий учащихся.</vt:lpstr>
      <vt:lpstr>Учебные задачи и ситуации на уроках чтения: </vt:lpstr>
      <vt:lpstr>Учебные задачи и ситуации на уроках окружающего мира: </vt:lpstr>
      <vt:lpstr>Этапы работы над мини - проектом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Педагогическая духовность:</vt:lpstr>
      <vt:lpstr>«И самое главное – проявлять мудрое терпение. Принцип терпения не означает благодушия или неразумного упорства в наших требованиях к детям. Он ставит нас перед необходимостью проявлять к ним исключительную чуткость, постоянную заботу, оказывать незамедлительную помощь, сопереживать в неудачах, вселять уверенность в успехе».                                           Ш.А.Амонашвили</vt:lpstr>
      <vt:lpstr>Рецепт счастья педагога Шалвы Александровича Амонашвили</vt:lpstr>
      <vt:lpstr>Используемые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«Гуманная педагогика  - основа современной системы образования»</dc:title>
  <dc:creator>24-1</dc:creator>
  <cp:lastModifiedBy>User</cp:lastModifiedBy>
  <cp:revision>90</cp:revision>
  <dcterms:modified xsi:type="dcterms:W3CDTF">2014-03-14T07:25:38Z</dcterms:modified>
</cp:coreProperties>
</file>