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5" r:id="rId10"/>
    <p:sldId id="271" r:id="rId11"/>
    <p:sldId id="272" r:id="rId12"/>
    <p:sldId id="274" r:id="rId13"/>
    <p:sldId id="277" r:id="rId14"/>
    <p:sldId id="276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8.gi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8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428736"/>
            <a:ext cx="67151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Новогодние 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традиции</a:t>
            </a:r>
            <a:endParaRPr lang="ru-RU" sz="7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06" name="Picture 2" descr="C:\Users\светлана\Desktop\окр. мир\колокол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2172">
            <a:off x="7211365" y="1006786"/>
            <a:ext cx="1348356" cy="1186553"/>
          </a:xfrm>
          <a:prstGeom prst="rect">
            <a:avLst/>
          </a:prstGeom>
          <a:noFill/>
        </p:spPr>
      </p:pic>
      <p:pic>
        <p:nvPicPr>
          <p:cNvPr id="4" name="Picture 2" descr="C:\Users\светлана\Desktop\окр. мир\колокол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7052">
            <a:off x="710620" y="1006921"/>
            <a:ext cx="1348356" cy="1186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35824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Финляндия</a:t>
            </a:r>
          </a:p>
          <a:p>
            <a:pPr algn="just"/>
            <a:r>
              <a:rPr lang="ru-RU" sz="2000" dirty="0" smtClean="0"/>
              <a:t>	Для большинства людей новый год в Финляндии невозможно представить себе без Санта Клауса. И это не случайно, потому что настоящий Санта Клаус живет в финской Лапландии. Именно отсюда Санта Клаус отправляется на оленьей упряжке к детям всего мира. К Санта Клаусу можно приехать в гости и встретиться с ним лично в его жилище на Северном Полярном круге.</a:t>
            </a:r>
            <a:r>
              <a:rPr lang="ru-RU" sz="2000" b="1" dirty="0" smtClean="0"/>
              <a:t> </a:t>
            </a:r>
          </a:p>
          <a:p>
            <a:pPr algn="just"/>
            <a:r>
              <a:rPr lang="ru-RU" sz="2000" b="1" dirty="0" smtClean="0"/>
              <a:t>	</a:t>
            </a:r>
            <a:r>
              <a:rPr lang="ru-RU" sz="2000" dirty="0" smtClean="0"/>
              <a:t>Его сани летают. Его олени разговаривают, его мешок всегда полон подарков. Его знают во всем мире и в каждой стране называют по-своему: Пер </a:t>
            </a:r>
            <a:r>
              <a:rPr lang="ru-RU" sz="2000" dirty="0" err="1" smtClean="0"/>
              <a:t>Ноэль</a:t>
            </a:r>
            <a:r>
              <a:rPr lang="ru-RU" sz="2000" dirty="0" smtClean="0"/>
              <a:t>, </a:t>
            </a:r>
            <a:r>
              <a:rPr lang="ru-RU" sz="2000" dirty="0" err="1" smtClean="0"/>
              <a:t>Юлбокк</a:t>
            </a:r>
            <a:r>
              <a:rPr lang="ru-RU" sz="2000" dirty="0" smtClean="0"/>
              <a:t>, </a:t>
            </a:r>
            <a:r>
              <a:rPr lang="ru-RU" sz="2000" dirty="0" err="1" smtClean="0"/>
              <a:t>Фаттер</a:t>
            </a:r>
            <a:r>
              <a:rPr lang="ru-RU" sz="2000" dirty="0" smtClean="0"/>
              <a:t> </a:t>
            </a:r>
            <a:r>
              <a:rPr lang="ru-RU" sz="2000" dirty="0" err="1" smtClean="0"/>
              <a:t>Кристмасс</a:t>
            </a:r>
            <a:r>
              <a:rPr lang="ru-RU" sz="2000" dirty="0" smtClean="0"/>
              <a:t>, Дед Мороз... Но на своей родине, в Финляндии, он больше известен как </a:t>
            </a:r>
            <a:r>
              <a:rPr lang="ru-RU" sz="2000" b="1" dirty="0" err="1" smtClean="0"/>
              <a:t>Йоулупукки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dirty="0" smtClean="0"/>
              <a:t>	Весело проходит в Финляндии  встреча Нового года. По традиции устраивается обильный новогодний ужин, фейерверки, гуляния. У финнов принято гадать в новогоднюю ночь по расплавленному олову: что оно покажет, того и ждать в наступающем году.</a:t>
            </a:r>
            <a:endParaRPr lang="ru-RU" sz="2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3" y="4858815"/>
            <a:ext cx="2928958" cy="195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Users\светлана\Desktop\окр. мир\34359685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786454"/>
            <a:ext cx="1071570" cy="837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42860" y="357166"/>
            <a:ext cx="88582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Россия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Традиций празднования Нового года в России довольно много. От времён славянского язычества нам достались ряженые, скоморохи и шуты. Эпоха Петра Первого и последующие столетия внесли в традиции праздника новогоднюю ёлку с игрушками,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фейерверки и новогодний стол с салатом оливье, винегретом, фаршированным гусём или уткой, Деда Мороза со Снегурочкой, с мандаринами на столе и бой курантов на Спасской башне Кремля.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571876"/>
            <a:ext cx="1736372" cy="3074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929066"/>
            <a:ext cx="2432299" cy="2714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9" name="Picture 11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428604"/>
            <a:ext cx="285750" cy="295275"/>
          </a:xfrm>
          <a:prstGeom prst="rect">
            <a:avLst/>
          </a:prstGeom>
          <a:noFill/>
        </p:spPr>
      </p:pic>
      <p:pic>
        <p:nvPicPr>
          <p:cNvPr id="22540" name="Picture 12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142852"/>
            <a:ext cx="285750" cy="295275"/>
          </a:xfrm>
          <a:prstGeom prst="rect">
            <a:avLst/>
          </a:prstGeom>
          <a:noFill/>
        </p:spPr>
      </p:pic>
      <p:pic>
        <p:nvPicPr>
          <p:cNvPr id="22541" name="Picture 13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85728"/>
            <a:ext cx="285750" cy="295275"/>
          </a:xfrm>
          <a:prstGeom prst="rect">
            <a:avLst/>
          </a:prstGeom>
          <a:noFill/>
        </p:spPr>
      </p:pic>
      <p:pic>
        <p:nvPicPr>
          <p:cNvPr id="22542" name="Picture 14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642918"/>
            <a:ext cx="285750" cy="295275"/>
          </a:xfrm>
          <a:prstGeom prst="rect">
            <a:avLst/>
          </a:prstGeom>
          <a:noFill/>
        </p:spPr>
      </p:pic>
      <p:pic>
        <p:nvPicPr>
          <p:cNvPr id="22543" name="Picture 15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357166"/>
            <a:ext cx="285750" cy="295275"/>
          </a:xfrm>
          <a:prstGeom prst="rect">
            <a:avLst/>
          </a:prstGeom>
          <a:noFill/>
        </p:spPr>
      </p:pic>
      <p:pic>
        <p:nvPicPr>
          <p:cNvPr id="22544" name="Picture 16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785794"/>
            <a:ext cx="285750" cy="295275"/>
          </a:xfrm>
          <a:prstGeom prst="rect">
            <a:avLst/>
          </a:prstGeom>
          <a:noFill/>
        </p:spPr>
      </p:pic>
      <p:pic>
        <p:nvPicPr>
          <p:cNvPr id="22545" name="Picture 17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786190"/>
            <a:ext cx="285750" cy="295275"/>
          </a:xfrm>
          <a:prstGeom prst="rect">
            <a:avLst/>
          </a:prstGeom>
          <a:noFill/>
        </p:spPr>
      </p:pic>
      <p:pic>
        <p:nvPicPr>
          <p:cNvPr id="22546" name="Picture 18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5500702"/>
            <a:ext cx="285750" cy="295275"/>
          </a:xfrm>
          <a:prstGeom prst="rect">
            <a:avLst/>
          </a:prstGeom>
          <a:noFill/>
        </p:spPr>
      </p:pic>
      <p:pic>
        <p:nvPicPr>
          <p:cNvPr id="22547" name="Picture 19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43966" y="4786322"/>
            <a:ext cx="285750" cy="295275"/>
          </a:xfrm>
          <a:prstGeom prst="rect">
            <a:avLst/>
          </a:prstGeom>
          <a:noFill/>
        </p:spPr>
      </p:pic>
      <p:pic>
        <p:nvPicPr>
          <p:cNvPr id="22548" name="Picture 20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000504"/>
            <a:ext cx="285750" cy="295275"/>
          </a:xfrm>
          <a:prstGeom prst="rect">
            <a:avLst/>
          </a:prstGeom>
          <a:noFill/>
        </p:spPr>
      </p:pic>
      <p:pic>
        <p:nvPicPr>
          <p:cNvPr id="22549" name="Picture 21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500570"/>
            <a:ext cx="285750" cy="295275"/>
          </a:xfrm>
          <a:prstGeom prst="rect">
            <a:avLst/>
          </a:prstGeom>
          <a:noFill/>
        </p:spPr>
      </p:pic>
      <p:pic>
        <p:nvPicPr>
          <p:cNvPr id="22550" name="Picture 22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6215082"/>
            <a:ext cx="285750" cy="295275"/>
          </a:xfrm>
          <a:prstGeom prst="rect">
            <a:avLst/>
          </a:prstGeom>
          <a:noFill/>
        </p:spPr>
      </p:pic>
      <p:pic>
        <p:nvPicPr>
          <p:cNvPr id="22551" name="Picture 23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714752"/>
            <a:ext cx="285750" cy="295275"/>
          </a:xfrm>
          <a:prstGeom prst="rect">
            <a:avLst/>
          </a:prstGeom>
          <a:noFill/>
        </p:spPr>
      </p:pic>
      <p:pic>
        <p:nvPicPr>
          <p:cNvPr id="22552" name="Picture 24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5143512"/>
            <a:ext cx="285750" cy="29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214290"/>
            <a:ext cx="85725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вашем доме, скорее всего, о новогоднем столе позаботится мама или бабушка.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Будет неплохо, если и ты примешь посильное участие в подготовке праздничного стола.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 уж участвовать в украшении новогодней ёлки и комнаты — огромное удовольствие.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При украшении ёлки на неё первым делом вешают электрическую гирлянду с лампочками (но не самодельную — с огнём не шутят!),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потом — игрушки: сначала крупные, затем маленькие. Не стоит вешать рядом одинаковые по форме и цвету украшения.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последнюю очередь надевают на верхушку ёлки шпиль и раскидывают блестящий «дождик».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071942"/>
            <a:ext cx="1985764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Users\светлана\Desktop\окр. мир\29889967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329416"/>
            <a:ext cx="2143140" cy="2257137"/>
          </a:xfrm>
          <a:prstGeom prst="rect">
            <a:avLst/>
          </a:prstGeom>
          <a:noFill/>
        </p:spPr>
      </p:pic>
      <p:pic>
        <p:nvPicPr>
          <p:cNvPr id="23556" name="Picture 4" descr="C:\Users\светлана\Desktop\окр. мир\68864827_0_3a669_915f7a80_X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505804"/>
            <a:ext cx="2214578" cy="1186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7257" y="928670"/>
            <a:ext cx="69294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Новый год — веселый, интересный, яркий праздник, которому уделяют много внимания во всех странах мира. У каждого народа свои особенности и традиции во встрече и проведении праздника Нового года, но все они сводятся к одному известному изречению:</a:t>
            </a:r>
          </a:p>
          <a:p>
            <a:pPr algn="ctr"/>
            <a:r>
              <a:rPr lang="ru-RU" sz="2400" dirty="0" smtClean="0"/>
              <a:t> как Новый год встретишь, так его и проведешь!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56"/>
            <a:ext cx="1214414" cy="172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3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714356"/>
            <a:ext cx="285750" cy="295275"/>
          </a:xfrm>
          <a:prstGeom prst="rect">
            <a:avLst/>
          </a:prstGeom>
          <a:noFill/>
        </p:spPr>
      </p:pic>
      <p:pic>
        <p:nvPicPr>
          <p:cNvPr id="8" name="Picture 23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714356"/>
            <a:ext cx="285750" cy="295275"/>
          </a:xfrm>
          <a:prstGeom prst="rect">
            <a:avLst/>
          </a:prstGeom>
          <a:noFill/>
        </p:spPr>
      </p:pic>
      <p:pic>
        <p:nvPicPr>
          <p:cNvPr id="9" name="Picture 23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2786058"/>
            <a:ext cx="285750" cy="295275"/>
          </a:xfrm>
          <a:prstGeom prst="rect">
            <a:avLst/>
          </a:prstGeom>
          <a:noFill/>
        </p:spPr>
      </p:pic>
      <p:pic>
        <p:nvPicPr>
          <p:cNvPr id="10" name="Picture 23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76" y="2000240"/>
            <a:ext cx="285750" cy="295275"/>
          </a:xfrm>
          <a:prstGeom prst="rect">
            <a:avLst/>
          </a:prstGeom>
          <a:noFill/>
        </p:spPr>
      </p:pic>
      <p:pic>
        <p:nvPicPr>
          <p:cNvPr id="11" name="Picture 23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1000108"/>
            <a:ext cx="285750" cy="295275"/>
          </a:xfrm>
          <a:prstGeom prst="rect">
            <a:avLst/>
          </a:prstGeom>
          <a:noFill/>
        </p:spPr>
      </p:pic>
      <p:pic>
        <p:nvPicPr>
          <p:cNvPr id="12" name="Picture 23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5786454"/>
            <a:ext cx="285750" cy="295275"/>
          </a:xfrm>
          <a:prstGeom prst="rect">
            <a:avLst/>
          </a:prstGeom>
          <a:noFill/>
        </p:spPr>
      </p:pic>
      <p:pic>
        <p:nvPicPr>
          <p:cNvPr id="13" name="Picture 23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714620"/>
            <a:ext cx="285750" cy="295275"/>
          </a:xfrm>
          <a:prstGeom prst="rect">
            <a:avLst/>
          </a:prstGeom>
          <a:noFill/>
        </p:spPr>
      </p:pic>
      <p:pic>
        <p:nvPicPr>
          <p:cNvPr id="14" name="Picture 23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929066"/>
            <a:ext cx="285750" cy="295275"/>
          </a:xfrm>
          <a:prstGeom prst="rect">
            <a:avLst/>
          </a:prstGeom>
          <a:noFill/>
        </p:spPr>
      </p:pic>
      <p:pic>
        <p:nvPicPr>
          <p:cNvPr id="15" name="Picture 23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857760"/>
            <a:ext cx="285750" cy="295275"/>
          </a:xfrm>
          <a:prstGeom prst="rect">
            <a:avLst/>
          </a:prstGeom>
          <a:noFill/>
        </p:spPr>
      </p:pic>
      <p:pic>
        <p:nvPicPr>
          <p:cNvPr id="16" name="Picture 23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929066"/>
            <a:ext cx="285750" cy="2952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643314"/>
            <a:ext cx="4022725" cy="267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Users\светлана\Desktop\окр. мир\multi-1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995" y="4714884"/>
            <a:ext cx="2674723" cy="19011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857232"/>
            <a:ext cx="800105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Новый год </a:t>
            </a:r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 счастьем новым</a:t>
            </a:r>
            <a:b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 сказку сна к вам в дом войдет</a:t>
            </a:r>
            <a:b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вместе с запахом еловым</a:t>
            </a:r>
            <a:b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Здоровья, счастья принесет!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627" name="Picture 3" descr="C:\Users\светлана\Desktop\окр. мир\noviygod-23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681040" cy="1001529"/>
          </a:xfrm>
          <a:prstGeom prst="rect">
            <a:avLst/>
          </a:prstGeom>
          <a:noFill/>
        </p:spPr>
      </p:pic>
      <p:pic>
        <p:nvPicPr>
          <p:cNvPr id="26628" name="Picture 4" descr="C:\Users\светлана\Desktop\окр. мир\70219681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500702"/>
            <a:ext cx="1719112" cy="1081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3599" y="5934670"/>
            <a:ext cx="51768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Новым годом!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85860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3200" dirty="0" smtClean="0">
                <a:solidFill>
                  <a:srgbClr val="C00000"/>
                </a:solidFill>
              </a:rPr>
              <a:t>Новый год </a:t>
            </a:r>
            <a:r>
              <a:rPr lang="ru-RU" sz="2400" dirty="0" smtClean="0"/>
              <a:t>— один из самых любимых и ярких праздников, который с удовольствием отмечают во всех странах мира.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500306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	У разных народов мира религия, обычаи, традиции различны, и Новый год везде встречают по-разному. </a:t>
            </a:r>
            <a:endParaRPr lang="ru-RU" sz="2400" dirty="0"/>
          </a:p>
        </p:txBody>
      </p:sp>
      <p:pic>
        <p:nvPicPr>
          <p:cNvPr id="1027" name="Picture 3" descr="C:\Users\светлана\Desktop\окр. мир\лошад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00570"/>
            <a:ext cx="2476504" cy="1857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42910" y="3643314"/>
            <a:ext cx="67866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Давайте посмотрим, как справляют этот весёлый праздник в других странах.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06559" cy="1927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2877" y="928670"/>
            <a:ext cx="835824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Англия.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	В Великобритании на Новый год обязательно украшают елку. А свои дома англичане украшают букетами омелы — издревле люди верили в магическую силу этого растения.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Английский Дед Мороз называется Санта-Клаус.</a:t>
            </a:r>
          </a:p>
          <a:p>
            <a:pPr algn="ctr"/>
            <a:r>
              <a:rPr lang="ru-RU" sz="2000" dirty="0" smtClean="0"/>
              <a:t>Прежде чем пойти спать, дети ставят тарелку, которая предназначена для подарков, на стол. Санта обязательно оставит для детей подарки. Санта приезжает на ослике. И для него каждый ребенок должен приготовить небольшой подарок-угощенье в виде небольшого количества сена.</a:t>
            </a:r>
          </a:p>
          <a:p>
            <a:pPr algn="ctr"/>
            <a:r>
              <a:rPr lang="ru-RU" sz="2000" dirty="0" smtClean="0"/>
              <a:t>Чуть раньше, чем наступит Новый год, начинает звенеть колокол. Но, чтобы не спугнуть Новый год, он спрятан под одеялом. Ровно в полночь колокол освобождают от одеяла, и он начинает звенеть громко, оповещая о начале Нового года.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светлана\Desktop\окр. мир\66145887_1288816906_9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366" y="4786322"/>
            <a:ext cx="1381634" cy="207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285728"/>
            <a:ext cx="622202" cy="642942"/>
          </a:xfrm>
          <a:prstGeom prst="rect">
            <a:avLst/>
          </a:prstGeom>
          <a:noFill/>
        </p:spPr>
      </p:pic>
      <p:pic>
        <p:nvPicPr>
          <p:cNvPr id="1031" name="Picture 7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285728"/>
            <a:ext cx="571504" cy="590554"/>
          </a:xfrm>
          <a:prstGeom prst="rect">
            <a:avLst/>
          </a:prstGeom>
          <a:noFill/>
        </p:spPr>
      </p:pic>
      <p:pic>
        <p:nvPicPr>
          <p:cNvPr id="1032" name="Picture 8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2214554"/>
            <a:ext cx="553068" cy="571504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4714884"/>
            <a:ext cx="1655372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2860" y="571480"/>
            <a:ext cx="88582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Италия.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В новогоднюю ночь все привлекают удачу.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И делают это всеми возможными способами.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Например, для того, чтобы жить в достатке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весь наступающий год, в Италии приято класть на подоконники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монетки или ставить зажженные свечи.</a:t>
            </a:r>
            <a:endParaRPr lang="ru-RU" sz="2400" b="1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Под Новый год принято избавляться от старых вещей,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старой мебели и другого хлама.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Новый год — символ обновления.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6386" name="Picture 2" descr="C:\Users\светлана\Desktop\окр. мир\мр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174414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393080"/>
            <a:ext cx="3079762" cy="2302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светлана\Desktop\окр. мир\зе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12000">
            <a:off x="526103" y="526111"/>
            <a:ext cx="1190628" cy="1190628"/>
          </a:xfrm>
          <a:prstGeom prst="rect">
            <a:avLst/>
          </a:prstGeom>
          <a:noFill/>
        </p:spPr>
      </p:pic>
      <p:pic>
        <p:nvPicPr>
          <p:cNvPr id="3075" name="Picture 3" descr="C:\Users\светлана\Desktop\окр. мир\золотой ш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99470">
            <a:off x="7584232" y="583317"/>
            <a:ext cx="1238248" cy="1238248"/>
          </a:xfrm>
          <a:prstGeom prst="rect">
            <a:avLst/>
          </a:prstGeom>
          <a:noFill/>
        </p:spPr>
      </p:pic>
      <p:pic>
        <p:nvPicPr>
          <p:cNvPr id="3076" name="Picture 4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1071547"/>
            <a:ext cx="428628" cy="442916"/>
          </a:xfrm>
          <a:prstGeom prst="rect">
            <a:avLst/>
          </a:prstGeom>
          <a:noFill/>
        </p:spPr>
      </p:pic>
      <p:pic>
        <p:nvPicPr>
          <p:cNvPr id="3077" name="Picture 5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2462" y="1202516"/>
            <a:ext cx="357190" cy="36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:\Users\светлана\Desktop\окр. мир\кр. ш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26019">
            <a:off x="7429520" y="642918"/>
            <a:ext cx="1524000" cy="1524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0022" y="928670"/>
            <a:ext cx="840460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Франция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Французский Дед Мороз — Пер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Ноэль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—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оставляет подарки не под ёлкой,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как наш, а в башмаках, висящих и стоящих у камина.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На Новый год запекают в пирог боб. А тот, кому он достаётся,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получает титул «бобового короля»,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в праздничную ночь все подчиняются его приказам.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7410" name="Picture 2" descr="C:\Users\светлана\Desktop\окр. мир\6b32ffa935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071942"/>
            <a:ext cx="325673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1071546"/>
            <a:ext cx="857256" cy="885831"/>
          </a:xfrm>
          <a:prstGeom prst="rect">
            <a:avLst/>
          </a:prstGeom>
          <a:noFill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000504"/>
            <a:ext cx="3141653" cy="235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светлана\Desktop\окр. мир\зел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12000">
            <a:off x="475859" y="561161"/>
            <a:ext cx="1437643" cy="1437643"/>
          </a:xfrm>
          <a:prstGeom prst="rect">
            <a:avLst/>
          </a:prstGeom>
          <a:noFill/>
        </p:spPr>
      </p:pic>
      <p:pic>
        <p:nvPicPr>
          <p:cNvPr id="8" name="Picture 5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000108"/>
            <a:ext cx="857256" cy="885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 descr="C:\Users\светлана\Desktop\окр. мир\син. ш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64762">
            <a:off x="4855354" y="5498304"/>
            <a:ext cx="976314" cy="976314"/>
          </a:xfrm>
          <a:prstGeom prst="rect">
            <a:avLst/>
          </a:prstGeom>
          <a:noFill/>
        </p:spPr>
      </p:pic>
      <p:pic>
        <p:nvPicPr>
          <p:cNvPr id="18440" name="Picture 8" descr="C:\Users\светлана\Desktop\окр. мир\салат 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4974">
            <a:off x="2639404" y="4996867"/>
            <a:ext cx="1097634" cy="1097634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642918"/>
            <a:ext cx="9119355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Швеция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Накануне Нового года дети выбирают королеву света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Люцию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Её наряжают в белое платье и корону с зажжёнными свечами.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Люция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приносит подарки детям и лакомства домашним животным.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Так же подарки шведам приносит Рождественский гном, которого зовут </a:t>
            </a:r>
            <a:r>
              <a:rPr lang="ru-RU" sz="2400" b="1" dirty="0" smtClean="0"/>
              <a:t>Юль </a:t>
            </a:r>
            <a:r>
              <a:rPr lang="ru-RU" sz="2400" b="1" dirty="0" err="1" smtClean="0"/>
              <a:t>Томтен</a:t>
            </a:r>
            <a:r>
              <a:rPr lang="ru-RU" sz="2400" dirty="0" smtClean="0"/>
              <a:t>. Он обитает в лесу. На новогодние праздники и Рождество он творит чудеса, ему помогают снеговик </a:t>
            </a:r>
            <a:r>
              <a:rPr lang="ru-RU" sz="2400" dirty="0" err="1" smtClean="0"/>
              <a:t>Дасти</a:t>
            </a:r>
            <a:r>
              <a:rPr lang="ru-RU" sz="2400" dirty="0" smtClean="0"/>
              <a:t>, озорные мыши, принц с принцессой, ведьмы, Король со Снежной Королевой и вездесущие эльфы. </a:t>
            </a:r>
            <a:r>
              <a:rPr lang="ru-RU" sz="2400" b="1" dirty="0" smtClean="0"/>
              <a:t>Эльфы </a:t>
            </a:r>
            <a:r>
              <a:rPr lang="ru-RU" sz="2400" dirty="0" smtClean="0"/>
              <a:t>находят золото для ёлочных украшений и подарков.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8434" name="Picture 2" descr="C:\Users\светлана\Desktop\окр. мир\phpp6uwmx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256"/>
            <a:ext cx="1928826" cy="227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4071942"/>
            <a:ext cx="2024069" cy="2573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642918"/>
            <a:ext cx="428628" cy="442916"/>
          </a:xfrm>
          <a:prstGeom prst="rect">
            <a:avLst/>
          </a:prstGeom>
          <a:noFill/>
        </p:spPr>
      </p:pic>
      <p:pic>
        <p:nvPicPr>
          <p:cNvPr id="18438" name="Picture 6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0"/>
            <a:ext cx="714378" cy="738191"/>
          </a:xfrm>
          <a:prstGeom prst="rect">
            <a:avLst/>
          </a:prstGeom>
          <a:noFill/>
        </p:spPr>
      </p:pic>
      <p:pic>
        <p:nvPicPr>
          <p:cNvPr id="18439" name="Picture 7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2462" y="0"/>
            <a:ext cx="714378" cy="738191"/>
          </a:xfrm>
          <a:prstGeom prst="rect">
            <a:avLst/>
          </a:prstGeom>
          <a:noFill/>
        </p:spPr>
      </p:pic>
      <p:pic>
        <p:nvPicPr>
          <p:cNvPr id="9" name="Picture 5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857232"/>
            <a:ext cx="428628" cy="442916"/>
          </a:xfrm>
          <a:prstGeom prst="rect">
            <a:avLst/>
          </a:prstGeom>
          <a:noFill/>
        </p:spPr>
      </p:pic>
      <p:pic>
        <p:nvPicPr>
          <p:cNvPr id="10" name="Picture 5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357166"/>
            <a:ext cx="428628" cy="442916"/>
          </a:xfrm>
          <a:prstGeom prst="rect">
            <a:avLst/>
          </a:prstGeom>
          <a:noFill/>
        </p:spPr>
      </p:pic>
      <p:pic>
        <p:nvPicPr>
          <p:cNvPr id="11" name="Picture 5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01090" y="928670"/>
            <a:ext cx="428628" cy="442916"/>
          </a:xfrm>
          <a:prstGeom prst="rect">
            <a:avLst/>
          </a:prstGeom>
          <a:noFill/>
        </p:spPr>
      </p:pic>
      <p:pic>
        <p:nvPicPr>
          <p:cNvPr id="12" name="Picture 5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5857892"/>
            <a:ext cx="428628" cy="442916"/>
          </a:xfrm>
          <a:prstGeom prst="rect">
            <a:avLst/>
          </a:prstGeom>
          <a:noFill/>
        </p:spPr>
      </p:pic>
      <p:pic>
        <p:nvPicPr>
          <p:cNvPr id="13" name="Picture 5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5429264"/>
            <a:ext cx="428628" cy="442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8578" y="285728"/>
            <a:ext cx="8965421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Куба.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Перед наступлением нового года жители страны наполняют все кувшины, вёдра, тазы и миски, которые есть в доме, водой. В полночь воду выливают из окон. Так уходящему году желают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светлого, как вода, пути. Пока часы бьют 12 раз,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необходимо съесть 12 виноградинок, и тогда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добро, согласие, процветание и мир будут сопровождать человека весь год.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Детский новогодний праздник на Кубе называется День Королей. Королей-волшебников, приносящих подарки детям, зовут </a:t>
            </a:r>
            <a:r>
              <a:rPr lang="ru-RU" sz="2400" dirty="0" err="1" smtClean="0"/>
              <a:t>Бальтасар</a:t>
            </a:r>
            <a:r>
              <a:rPr lang="ru-RU" sz="2400" dirty="0" smtClean="0"/>
              <a:t>, </a:t>
            </a:r>
            <a:r>
              <a:rPr lang="ru-RU" sz="2400" dirty="0" err="1" smtClean="0"/>
              <a:t>Гаспар</a:t>
            </a:r>
            <a:r>
              <a:rPr lang="ru-RU" sz="2400" dirty="0" smtClean="0"/>
              <a:t> и </a:t>
            </a:r>
            <a:r>
              <a:rPr lang="ru-RU" sz="2400" dirty="0" err="1" smtClean="0"/>
              <a:t>Мельчор</a:t>
            </a:r>
            <a:r>
              <a:rPr lang="ru-RU" sz="2400" dirty="0" smtClean="0"/>
              <a:t>. Накануне дети пишут им письма, в которых рассказывают о своих заветных желаниях.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500570"/>
            <a:ext cx="3340309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5" y="5286388"/>
            <a:ext cx="2533667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357166"/>
            <a:ext cx="928690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Япония.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Здесь в новогоднюю ночью 8 раз звонят в колокола.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Каждый удар колокола соответствует одному из пороков.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 мнению японцев, их шесть: жадность, глупость, злость, легкомыслие, нерешительность и зависть, однако у каждого порока есть 18 различных оттенков. Это в сумме и составляет 108 ударов колокола.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В Японии (с недавнего времени) соперничают два Деда Мороза — </a:t>
            </a:r>
            <a:r>
              <a:rPr lang="ru-RU" sz="2400" b="1" dirty="0" err="1" smtClean="0"/>
              <a:t>Сегацу-сан</a:t>
            </a:r>
            <a:r>
              <a:rPr lang="ru-RU" sz="2400" dirty="0" smtClean="0"/>
              <a:t> и новичок </a:t>
            </a:r>
            <a:r>
              <a:rPr lang="ru-RU" sz="2400" b="1" dirty="0" err="1" smtClean="0"/>
              <a:t>Одзи-сан</a:t>
            </a:r>
            <a:r>
              <a:rPr lang="ru-RU" sz="2400" dirty="0" smtClean="0"/>
              <a:t> (модифицированный вариант американского Санта-Клауса). В отличие от молодого </a:t>
            </a:r>
            <a:r>
              <a:rPr lang="ru-RU" sz="2400" dirty="0" err="1" smtClean="0"/>
              <a:t>Одзи</a:t>
            </a:r>
            <a:r>
              <a:rPr lang="ru-RU" sz="2400" dirty="0" smtClean="0"/>
              <a:t>, традиционному </a:t>
            </a:r>
            <a:r>
              <a:rPr lang="ru-RU" sz="2400" dirty="0" err="1" smtClean="0"/>
              <a:t>Сегацу-сану</a:t>
            </a:r>
            <a:r>
              <a:rPr lang="ru-RU" sz="2400" dirty="0" smtClean="0"/>
              <a:t> приходиться ходить по домам целую неделю, которую японцы называют «золотой».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9458" name="Picture 2" descr="C:\Users\светлана\Desktop\окр. мир\колокол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0874">
            <a:off x="7924149" y="165333"/>
            <a:ext cx="1118330" cy="984130"/>
          </a:xfrm>
          <a:prstGeom prst="rect">
            <a:avLst/>
          </a:prstGeom>
          <a:noFill/>
        </p:spPr>
      </p:pic>
      <p:pic>
        <p:nvPicPr>
          <p:cNvPr id="19459" name="Picture 3" descr="C:\Users\светлана\Desktop\окр. мир\колокол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45436">
            <a:off x="100706" y="148348"/>
            <a:ext cx="1201622" cy="1057428"/>
          </a:xfrm>
          <a:prstGeom prst="rect">
            <a:avLst/>
          </a:prstGeom>
          <a:noFill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6254" y="4857760"/>
            <a:ext cx="24714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C:\Users\светлана\Desktop\окр. мир\золотой ш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13950">
            <a:off x="715330" y="5215932"/>
            <a:ext cx="1253151" cy="1253151"/>
          </a:xfrm>
          <a:prstGeom prst="rect">
            <a:avLst/>
          </a:prstGeom>
          <a:noFill/>
        </p:spPr>
      </p:pic>
      <p:pic>
        <p:nvPicPr>
          <p:cNvPr id="7" name="Picture 5" descr="C:\Users\светлана\Desktop\окр. мир\золотой ш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12439">
            <a:off x="7390360" y="5175791"/>
            <a:ext cx="1253151" cy="1253151"/>
          </a:xfrm>
          <a:prstGeom prst="rect">
            <a:avLst/>
          </a:prstGeom>
          <a:noFill/>
        </p:spPr>
      </p:pic>
      <p:pic>
        <p:nvPicPr>
          <p:cNvPr id="19462" name="Picture 6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24" y="5786454"/>
            <a:ext cx="285750" cy="295275"/>
          </a:xfrm>
          <a:prstGeom prst="rect">
            <a:avLst/>
          </a:prstGeom>
          <a:noFill/>
        </p:spPr>
      </p:pic>
      <p:pic>
        <p:nvPicPr>
          <p:cNvPr id="19463" name="Picture 7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5857892"/>
            <a:ext cx="285750" cy="29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85794"/>
            <a:ext cx="65722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Румыния</a:t>
            </a:r>
          </a:p>
          <a:p>
            <a:pPr algn="ctr"/>
            <a:r>
              <a:rPr lang="ru-RU" sz="2400" dirty="0" smtClean="0"/>
              <a:t>В Румынии под Новый год колядуют и исполняют танец «</a:t>
            </a:r>
            <a:r>
              <a:rPr lang="ru-RU" sz="2400" dirty="0" err="1" smtClean="0"/>
              <a:t>капра</a:t>
            </a:r>
            <a:r>
              <a:rPr lang="ru-RU" sz="2400" dirty="0" smtClean="0"/>
              <a:t>», т. е. козы. Обычно его танцуют юноши в специальном костюме и маске козы, которых затем с радостью угощают разными вкусностями во всех домах.</a:t>
            </a:r>
            <a:endParaRPr lang="ru-RU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357562"/>
            <a:ext cx="4323409" cy="2943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светлана\Desktop\окр. мир\син. ш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36050">
            <a:off x="428596" y="642918"/>
            <a:ext cx="1119190" cy="1119190"/>
          </a:xfrm>
          <a:prstGeom prst="rect">
            <a:avLst/>
          </a:prstGeom>
          <a:noFill/>
        </p:spPr>
      </p:pic>
      <p:pic>
        <p:nvPicPr>
          <p:cNvPr id="2051" name="Picture 3" descr="C:\Users\светлана\Desktop\окр. мир\кр. ша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99060">
            <a:off x="7611158" y="681680"/>
            <a:ext cx="1155311" cy="1155311"/>
          </a:xfrm>
          <a:prstGeom prst="rect">
            <a:avLst/>
          </a:prstGeom>
          <a:noFill/>
        </p:spPr>
      </p:pic>
      <p:pic>
        <p:nvPicPr>
          <p:cNvPr id="2052" name="Picture 4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2462" y="1285860"/>
            <a:ext cx="285750" cy="295275"/>
          </a:xfrm>
          <a:prstGeom prst="rect">
            <a:avLst/>
          </a:prstGeom>
          <a:noFill/>
        </p:spPr>
      </p:pic>
      <p:pic>
        <p:nvPicPr>
          <p:cNvPr id="2053" name="Picture 5" descr="C:\Users\светлана\Desktop\окр. мир\74474711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1214422"/>
            <a:ext cx="285750" cy="29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343</TotalTime>
  <Words>537</Words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58</cp:revision>
  <dcterms:created xsi:type="dcterms:W3CDTF">2013-11-26T15:39:30Z</dcterms:created>
  <dcterms:modified xsi:type="dcterms:W3CDTF">2013-12-08T12:14:19Z</dcterms:modified>
</cp:coreProperties>
</file>