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16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34615" autoAdjust="0"/>
    <p:restoredTop sz="91319" autoAdjust="0"/>
  </p:normalViewPr>
  <p:slideViewPr>
    <p:cSldViewPr>
      <p:cViewPr varScale="1">
        <p:scale>
          <a:sx n="79" d="100"/>
          <a:sy n="79" d="100"/>
        </p:scale>
        <p:origin x="-62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12262C-7FA9-4CC0-ACEB-ACB1A380D4C5}" type="datetimeFigureOut">
              <a:rPr lang="ru-RU" smtClean="0"/>
              <a:pPr/>
              <a:t>03.08.2013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235CB-7437-45F7-8A1C-2AAF8D56F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03.08.2013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17" r:id="rId1"/>
    <p:sldLayoutId id="2147484718" r:id="rId2"/>
    <p:sldLayoutId id="2147484719" r:id="rId3"/>
    <p:sldLayoutId id="2147484720" r:id="rId4"/>
    <p:sldLayoutId id="2147484721" r:id="rId5"/>
    <p:sldLayoutId id="2147484722" r:id="rId6"/>
    <p:sldLayoutId id="2147484723" r:id="rId7"/>
    <p:sldLayoutId id="2147484724" r:id="rId8"/>
    <p:sldLayoutId id="2147484725" r:id="rId9"/>
    <p:sldLayoutId id="2147484726" r:id="rId10"/>
    <p:sldLayoutId id="214748472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428604"/>
            <a:ext cx="7772400" cy="5143536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Повторение : квадратные уравнения ; Решение упражнений  с использованием сведений  о космонавтике.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5572140"/>
            <a:ext cx="7772400" cy="85725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Яковлева И.Л.</a:t>
            </a:r>
          </a:p>
          <a:p>
            <a:r>
              <a:rPr lang="ru-RU" dirty="0" smtClean="0"/>
              <a:t>Учитель математики.</a:t>
            </a:r>
          </a:p>
          <a:p>
            <a:r>
              <a:rPr lang="ru-RU" dirty="0" smtClean="0"/>
              <a:t>ГБОУ СОШ № 543.</a:t>
            </a:r>
          </a:p>
          <a:p>
            <a:r>
              <a:rPr lang="ru-RU" dirty="0" smtClean="0"/>
              <a:t>Московский район.</a:t>
            </a:r>
          </a:p>
          <a:p>
            <a:r>
              <a:rPr lang="ru-RU" dirty="0" smtClean="0"/>
              <a:t>Санкт-Петербург.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22376" y="500042"/>
            <a:ext cx="7772400" cy="307183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Теоретическая подготовка.</a:t>
            </a:r>
            <a:br>
              <a:rPr lang="ru-RU" dirty="0" smtClean="0"/>
            </a:br>
            <a:r>
              <a:rPr lang="ru-RU" dirty="0" smtClean="0"/>
              <a:t>Что называют уравнением?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274436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Равенство , содержащее букву, значение которой надо найти.</a:t>
            </a:r>
          </a:p>
          <a:p>
            <a:r>
              <a:rPr lang="ru-RU" sz="4000" dirty="0" smtClean="0"/>
              <a:t>Например:  Х²+12Х+32=0.</a:t>
            </a:r>
            <a:endParaRPr lang="ru-RU" sz="4000" dirty="0"/>
          </a:p>
        </p:txBody>
      </p:sp>
      <p:pic>
        <p:nvPicPr>
          <p:cNvPr id="13314" name="Picture 2" descr="C:\Documents and Settings\Ирина\Local Settings\Temporary Internet Files\Content.IE5\U2LZWU6Z\MP90042256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500042"/>
            <a:ext cx="2214560" cy="2822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428604"/>
            <a:ext cx="7772400" cy="2500330"/>
          </a:xfrm>
        </p:spPr>
        <p:txBody>
          <a:bodyPr>
            <a:normAutofit/>
          </a:bodyPr>
          <a:lstStyle/>
          <a:p>
            <a:r>
              <a:rPr lang="ru-RU" dirty="0" smtClean="0"/>
              <a:t>Что значит решить уравнение?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214686"/>
            <a:ext cx="7772400" cy="321471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4000" dirty="0" smtClean="0"/>
              <a:t>Решить уравнение это значит найти все его корни</a:t>
            </a:r>
          </a:p>
          <a:p>
            <a:pPr algn="l"/>
            <a:r>
              <a:rPr lang="ru-RU" sz="4000" dirty="0" smtClean="0"/>
              <a:t>Или доказать, что оно не имеет корней.</a:t>
            </a:r>
          </a:p>
          <a:p>
            <a:pPr algn="l"/>
            <a:r>
              <a:rPr lang="ru-RU" sz="4000" dirty="0" smtClean="0"/>
              <a:t>Например: Х²-36=0; Х=±6.</a:t>
            </a:r>
          </a:p>
          <a:p>
            <a:pPr algn="l"/>
            <a:r>
              <a:rPr lang="ru-RU" sz="4000" dirty="0" smtClean="0"/>
              <a:t>Х²+49=0; нет корней.</a:t>
            </a:r>
            <a:endParaRPr lang="ru-RU" sz="4000" dirty="0"/>
          </a:p>
        </p:txBody>
      </p:sp>
      <p:pic>
        <p:nvPicPr>
          <p:cNvPr id="12290" name="Picture 2" descr="C:\Documents and Settings\Ирина\Local Settings\Temporary Internet Files\Content.IE5\UPK4RE94\MM900309709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428736"/>
            <a:ext cx="3357586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428604"/>
            <a:ext cx="7772400" cy="21431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называют корнем уравнения?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2214554"/>
            <a:ext cx="7772400" cy="4214842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4000" dirty="0" smtClean="0"/>
              <a:t>Значение буквы, при котором из уравнения получается верное числовое равенство, называется корнем уравнения. Например: </a:t>
            </a:r>
          </a:p>
          <a:p>
            <a:pPr algn="l"/>
            <a:r>
              <a:rPr lang="ru-RU" sz="4000" dirty="0" smtClean="0"/>
              <a:t>Х²-121=0; х=11,х=-11</a:t>
            </a:r>
            <a:endParaRPr lang="ru-RU" sz="4000" dirty="0"/>
          </a:p>
        </p:txBody>
      </p:sp>
      <p:pic>
        <p:nvPicPr>
          <p:cNvPr id="11266" name="Picture 2" descr="C:\Documents and Settings\Ирина\Local Settings\Temporary Internet Files\Content.IE5\1A27PTVM\MC90038312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1796796" cy="18269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428604"/>
            <a:ext cx="7772400" cy="3220402"/>
          </a:xfrm>
        </p:spPr>
        <p:txBody>
          <a:bodyPr/>
          <a:lstStyle/>
          <a:p>
            <a:r>
              <a:rPr lang="ru-RU" dirty="0" smtClean="0"/>
              <a:t>Что называют квадратным уравнением?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071810"/>
            <a:ext cx="7772400" cy="3500462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4000" dirty="0" smtClean="0"/>
              <a:t>Уравнение вида ах²+вх+с=0, где </a:t>
            </a:r>
            <a:r>
              <a:rPr lang="ru-RU" sz="4000" dirty="0" err="1" smtClean="0"/>
              <a:t>а,в,с-любые</a:t>
            </a:r>
            <a:r>
              <a:rPr lang="ru-RU" sz="4000" dirty="0" smtClean="0"/>
              <a:t> действительные числа, а‡0, называется квадратным уравнением. Например:4Х²+19Х-5=0</a:t>
            </a:r>
          </a:p>
          <a:p>
            <a:pPr algn="l"/>
            <a:endParaRPr lang="ru-RU" sz="4000" dirty="0" smtClean="0"/>
          </a:p>
          <a:p>
            <a:pPr algn="l"/>
            <a:endParaRPr lang="ru-RU" sz="4000" dirty="0" smtClean="0"/>
          </a:p>
          <a:p>
            <a:pPr algn="l"/>
            <a:endParaRPr lang="ru-RU" sz="4000" dirty="0"/>
          </a:p>
        </p:txBody>
      </p:sp>
      <p:pic>
        <p:nvPicPr>
          <p:cNvPr id="10242" name="Picture 2" descr="C:\Documents and Settings\Ирина\Local Settings\Temporary Internet Files\Content.IE5\1A27PTVM\MP90042758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00042"/>
            <a:ext cx="2571768" cy="23574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22376" y="428604"/>
            <a:ext cx="7772400" cy="2214578"/>
          </a:xfrm>
        </p:spPr>
        <p:txBody>
          <a:bodyPr/>
          <a:lstStyle/>
          <a:p>
            <a:r>
              <a:rPr lang="ru-RU" dirty="0" smtClean="0"/>
              <a:t>От чего зависит число корней квадратного уравнения?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22376" y="2786058"/>
            <a:ext cx="7772400" cy="3643338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D=b²-4ac.    aX²+bX+c=0.</a:t>
            </a:r>
          </a:p>
          <a:p>
            <a:pPr algn="l"/>
            <a:r>
              <a:rPr lang="en-US" sz="4000" dirty="0" smtClean="0"/>
              <a:t>D=m²-ac.     aX²+bX+c=0, b=2m .</a:t>
            </a:r>
          </a:p>
          <a:p>
            <a:pPr algn="l"/>
            <a:r>
              <a:rPr lang="en-US" sz="4000" dirty="0" smtClean="0"/>
              <a:t>D=(p/2)²-q.   X²+pX+q=0.</a:t>
            </a:r>
            <a:endParaRPr lang="ru-RU" sz="4000" dirty="0"/>
          </a:p>
        </p:txBody>
      </p:sp>
      <p:pic>
        <p:nvPicPr>
          <p:cNvPr id="9218" name="Picture 2" descr="C:\Documents and Settings\Ирина\Local Settings\Temporary Internet Files\Content.IE5\1A27PTVM\MP90044868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5286388"/>
            <a:ext cx="1857388" cy="1214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428604"/>
            <a:ext cx="7772400" cy="521497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Если </a:t>
            </a:r>
            <a:r>
              <a:rPr lang="en-US" dirty="0" smtClean="0"/>
              <a:t>D&lt;0, </a:t>
            </a:r>
            <a:r>
              <a:rPr lang="ru-RU" dirty="0" smtClean="0"/>
              <a:t>то корней действительных нет.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Если </a:t>
            </a:r>
            <a:r>
              <a:rPr lang="en-US" dirty="0" smtClean="0"/>
              <a:t>D=0</a:t>
            </a:r>
            <a:r>
              <a:rPr lang="ru-RU" dirty="0" smtClean="0"/>
              <a:t>, то один корень.</a:t>
            </a:r>
            <a:br>
              <a:rPr lang="ru-RU" dirty="0" smtClean="0"/>
            </a:br>
            <a:r>
              <a:rPr lang="ru-RU" dirty="0" smtClean="0"/>
              <a:t>Если </a:t>
            </a:r>
            <a:r>
              <a:rPr lang="en-US" dirty="0" smtClean="0"/>
              <a:t>D&gt;</a:t>
            </a:r>
            <a:r>
              <a:rPr lang="ru-RU" dirty="0" smtClean="0"/>
              <a:t>0, то два корня.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267292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C:\Documents and Settings\Ирина\Local Settings\Temporary Internet Files\Content.IE5\U2LZWU6Z\MC900083207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4643446"/>
            <a:ext cx="1802282" cy="15252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22376" y="428604"/>
            <a:ext cx="7772400" cy="4643470"/>
          </a:xfrm>
        </p:spPr>
        <p:txBody>
          <a:bodyPr/>
          <a:lstStyle/>
          <a:p>
            <a:pPr algn="l"/>
            <a:r>
              <a:rPr lang="ru-RU" dirty="0" smtClean="0"/>
              <a:t>Напр.: 4Х²+19Х-5=0.</a:t>
            </a:r>
            <a:br>
              <a:rPr lang="ru-RU" dirty="0" smtClean="0"/>
            </a:br>
            <a:r>
              <a:rPr lang="en-US" dirty="0" smtClean="0"/>
              <a:t>D=19²</a:t>
            </a:r>
            <a:r>
              <a:rPr lang="ru-RU" dirty="0" smtClean="0"/>
              <a:t>-4·4·(-5)=441.</a:t>
            </a:r>
            <a:br>
              <a:rPr lang="ru-RU" dirty="0" smtClean="0"/>
            </a:br>
            <a:r>
              <a:rPr lang="ru-RU" dirty="0" smtClean="0"/>
              <a:t>Напр.:4Х²+12Х+9=0</a:t>
            </a:r>
            <a:br>
              <a:rPr lang="ru-RU" dirty="0" smtClean="0"/>
            </a:br>
            <a:r>
              <a:rPr lang="en-US" dirty="0" smtClean="0"/>
              <a:t>D=</a:t>
            </a:r>
            <a:r>
              <a:rPr lang="ru-RU" dirty="0" smtClean="0"/>
              <a:t>36-36=0.</a:t>
            </a:r>
            <a:br>
              <a:rPr lang="ru-RU" dirty="0" smtClean="0"/>
            </a:br>
            <a:r>
              <a:rPr lang="ru-RU" dirty="0" smtClean="0"/>
              <a:t>Напр.:4Х²+3Х+1=0</a:t>
            </a:r>
            <a:br>
              <a:rPr lang="ru-RU" dirty="0" smtClean="0"/>
            </a:br>
            <a:r>
              <a:rPr lang="en-US" dirty="0" smtClean="0"/>
              <a:t>D=</a:t>
            </a:r>
            <a:r>
              <a:rPr lang="ru-RU" dirty="0" smtClean="0"/>
              <a:t>9-16=-7.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27443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C:\Documents and Settings\Ирина\Local Settings\Temporary Internet Files\Content.IE5\69O0J95M\MC90041278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4429132"/>
            <a:ext cx="1930279" cy="18710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428604"/>
            <a:ext cx="7772400" cy="250033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Что называют приведённым квадратным уравнением?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2928934"/>
            <a:ext cx="7772400" cy="3500462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4000" dirty="0" smtClean="0"/>
              <a:t>Квадратное уравнение , в котором коэффициент «а» равен одному, называется приведенным квадратным уравнением. Например: </a:t>
            </a:r>
          </a:p>
          <a:p>
            <a:pPr algn="l"/>
            <a:r>
              <a:rPr lang="ru-RU" sz="4000" dirty="0" smtClean="0"/>
              <a:t>Х²+12Х+32=0.</a:t>
            </a:r>
            <a:endParaRPr lang="ru-RU" sz="4000" dirty="0"/>
          </a:p>
        </p:txBody>
      </p:sp>
      <p:pic>
        <p:nvPicPr>
          <p:cNvPr id="6146" name="Picture 2" descr="C:\Documents and Settings\Ирина\Local Settings\Temporary Internet Files\Content.IE5\1A27PTVM\MC900083547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714356"/>
            <a:ext cx="1843430" cy="15005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357166"/>
            <a:ext cx="7772400" cy="3857652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Если </a:t>
            </a:r>
            <a:r>
              <a:rPr lang="en-US" dirty="0" smtClean="0"/>
              <a:t>D&gt;</a:t>
            </a:r>
            <a:r>
              <a:rPr lang="ru-RU" dirty="0" smtClean="0"/>
              <a:t>0 и </a:t>
            </a:r>
            <a:br>
              <a:rPr lang="ru-RU" dirty="0" smtClean="0"/>
            </a:br>
            <a:r>
              <a:rPr lang="ru-RU" dirty="0" smtClean="0"/>
              <a:t>Х</a:t>
            </a:r>
            <a:r>
              <a:rPr lang="ru-RU" sz="3200" dirty="0" smtClean="0"/>
              <a:t>1 +</a:t>
            </a:r>
            <a:r>
              <a:rPr lang="ru-RU" sz="4400" dirty="0" smtClean="0"/>
              <a:t>Х</a:t>
            </a:r>
            <a:r>
              <a:rPr lang="ru-RU" sz="3200" dirty="0" smtClean="0"/>
              <a:t>2</a:t>
            </a:r>
            <a:r>
              <a:rPr lang="ru-RU" sz="4400" dirty="0" smtClean="0"/>
              <a:t>=-р  ;  Х</a:t>
            </a:r>
            <a:r>
              <a:rPr lang="ru-RU" sz="3200" dirty="0" smtClean="0"/>
              <a:t>1·</a:t>
            </a:r>
            <a:r>
              <a:rPr lang="ru-RU" sz="4400" dirty="0" smtClean="0"/>
              <a:t>Х</a:t>
            </a:r>
            <a:r>
              <a:rPr lang="ru-RU" sz="3200" dirty="0" smtClean="0"/>
              <a:t>2 =</a:t>
            </a:r>
            <a:r>
              <a:rPr lang="en-US" sz="4400" dirty="0" smtClean="0"/>
              <a:t>q</a:t>
            </a:r>
            <a:r>
              <a:rPr lang="ru-RU" sz="4400" dirty="0" smtClean="0"/>
              <a:t>, то </a:t>
            </a:r>
            <a:br>
              <a:rPr lang="ru-RU" sz="4400" dirty="0" smtClean="0"/>
            </a:br>
            <a:r>
              <a:rPr lang="ru-RU" sz="4400" dirty="0" smtClean="0"/>
              <a:t>…</a:t>
            </a:r>
            <a:br>
              <a:rPr lang="ru-RU" sz="4400" dirty="0" smtClean="0"/>
            </a:br>
            <a:r>
              <a:rPr lang="ru-RU" sz="4400" dirty="0" smtClean="0"/>
              <a:t>Например: Х²+12Х+32=0</a:t>
            </a:r>
            <a:r>
              <a:rPr lang="en-US" sz="4400" dirty="0" smtClean="0"/>
              <a:t> 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281580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D=4,</a:t>
            </a:r>
            <a:endParaRPr lang="ru-RU" sz="4000" dirty="0" smtClean="0"/>
          </a:p>
          <a:p>
            <a:pPr algn="l"/>
            <a:r>
              <a:rPr lang="ru-RU" sz="4000" dirty="0" smtClean="0"/>
              <a:t>Х</a:t>
            </a:r>
            <a:r>
              <a:rPr lang="ru-RU" dirty="0" smtClean="0"/>
              <a:t>1</a:t>
            </a:r>
            <a:r>
              <a:rPr lang="ru-RU" sz="4000" dirty="0" smtClean="0"/>
              <a:t>+Х</a:t>
            </a:r>
            <a:r>
              <a:rPr lang="ru-RU" dirty="0" smtClean="0"/>
              <a:t>2</a:t>
            </a:r>
            <a:r>
              <a:rPr lang="ru-RU" sz="4000" dirty="0" smtClean="0"/>
              <a:t>=-12,    Х</a:t>
            </a:r>
            <a:r>
              <a:rPr lang="ru-RU" dirty="0" smtClean="0"/>
              <a:t>1</a:t>
            </a:r>
            <a:r>
              <a:rPr lang="ru-RU" sz="4000" dirty="0" smtClean="0"/>
              <a:t>·Х</a:t>
            </a:r>
            <a:r>
              <a:rPr lang="ru-RU" dirty="0" smtClean="0"/>
              <a:t>2</a:t>
            </a:r>
            <a:r>
              <a:rPr lang="ru-RU" sz="4000" dirty="0" smtClean="0"/>
              <a:t>=32, то</a:t>
            </a:r>
          </a:p>
          <a:p>
            <a:pPr algn="l"/>
            <a:r>
              <a:rPr lang="ru-RU" sz="4000" dirty="0" smtClean="0"/>
              <a:t>Х</a:t>
            </a:r>
            <a:r>
              <a:rPr lang="ru-RU" dirty="0" smtClean="0"/>
              <a:t>1</a:t>
            </a:r>
            <a:r>
              <a:rPr lang="ru-RU" sz="4000" dirty="0" smtClean="0"/>
              <a:t>=-8,  Х</a:t>
            </a:r>
            <a:r>
              <a:rPr lang="ru-RU" dirty="0" smtClean="0"/>
              <a:t>2</a:t>
            </a:r>
            <a:r>
              <a:rPr lang="ru-RU" sz="4000" dirty="0" smtClean="0"/>
              <a:t>=-4.</a:t>
            </a:r>
            <a:endParaRPr lang="ru-RU" sz="4000" dirty="0"/>
          </a:p>
        </p:txBody>
      </p:sp>
      <p:pic>
        <p:nvPicPr>
          <p:cNvPr id="1026" name="Picture 2" descr="C:\Documents and Settings\Ирина\Local Settings\Temporary Internet Files\Content.IE5\1A27PTVM\MC900083231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4643446"/>
            <a:ext cx="1578254" cy="18260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22376" y="428604"/>
            <a:ext cx="7772400" cy="15716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Циолковский </a:t>
            </a:r>
            <a:br>
              <a:rPr lang="ru-RU" dirty="0" smtClean="0"/>
            </a:br>
            <a:r>
              <a:rPr lang="ru-RU" dirty="0" smtClean="0"/>
              <a:t>Константин Эдуардович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785786" y="2000240"/>
            <a:ext cx="7708990" cy="4500594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Учитель из Калуги, </a:t>
            </a:r>
          </a:p>
          <a:p>
            <a:pPr algn="l"/>
            <a:r>
              <a:rPr lang="ru-RU" sz="2400" dirty="0" smtClean="0"/>
              <a:t>Знавший физику,</a:t>
            </a:r>
          </a:p>
          <a:p>
            <a:pPr algn="l"/>
            <a:r>
              <a:rPr lang="ru-RU" sz="2400" dirty="0" smtClean="0"/>
              <a:t>Математику, химию, </a:t>
            </a:r>
          </a:p>
          <a:p>
            <a:pPr algn="l"/>
            <a:r>
              <a:rPr lang="ru-RU" sz="2400" dirty="0" smtClean="0"/>
              <a:t>Астрономию, механику.</a:t>
            </a:r>
          </a:p>
          <a:p>
            <a:pPr algn="l"/>
            <a:r>
              <a:rPr lang="ru-RU" sz="2400" dirty="0" smtClean="0"/>
              <a:t>Он является автором</a:t>
            </a:r>
          </a:p>
          <a:p>
            <a:pPr algn="l"/>
            <a:r>
              <a:rPr lang="ru-RU" sz="2400" dirty="0" smtClean="0"/>
              <a:t>Проектов дирижаблей и </a:t>
            </a:r>
          </a:p>
          <a:p>
            <a:pPr algn="l"/>
            <a:r>
              <a:rPr lang="ru-RU" sz="2400" dirty="0" smtClean="0"/>
              <a:t>Ракетной техники. Один</a:t>
            </a:r>
          </a:p>
          <a:p>
            <a:pPr algn="l"/>
            <a:r>
              <a:rPr lang="ru-RU" sz="2400" dirty="0" smtClean="0"/>
              <a:t>Из основоположников</a:t>
            </a:r>
          </a:p>
          <a:p>
            <a:pPr algn="l"/>
            <a:r>
              <a:rPr lang="ru-RU" sz="2400" dirty="0" smtClean="0"/>
              <a:t>Теории межпланетных</a:t>
            </a:r>
          </a:p>
          <a:p>
            <a:pPr algn="l"/>
            <a:r>
              <a:rPr lang="ru-RU" sz="2400" dirty="0" smtClean="0"/>
              <a:t>Сообщений с помощью </a:t>
            </a:r>
          </a:p>
          <a:p>
            <a:pPr algn="l"/>
            <a:r>
              <a:rPr lang="ru-RU" sz="2400" dirty="0" smtClean="0"/>
              <a:t>Ракет, разработчик </a:t>
            </a:r>
          </a:p>
          <a:p>
            <a:pPr algn="l"/>
            <a:r>
              <a:rPr lang="ru-RU" sz="2400" dirty="0" smtClean="0"/>
              <a:t>Принципа ракетного </a:t>
            </a:r>
            <a:r>
              <a:rPr lang="ru-RU" sz="2400" dirty="0" err="1" smtClean="0"/>
              <a:t>движ</a:t>
            </a:r>
            <a:r>
              <a:rPr lang="ru-RU" sz="2400" dirty="0" smtClean="0"/>
              <a:t>.    (1857-1935)</a:t>
            </a:r>
            <a:endParaRPr lang="ru-RU" sz="2400" dirty="0"/>
          </a:p>
        </p:txBody>
      </p:sp>
      <p:pic>
        <p:nvPicPr>
          <p:cNvPr id="8" name="Рисунок 7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2000240"/>
            <a:ext cx="3143272" cy="39632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571480"/>
            <a:ext cx="7772400" cy="550072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Цели урока:</a:t>
            </a:r>
            <a:br>
              <a:rPr lang="ru-RU" dirty="0" smtClean="0"/>
            </a:br>
            <a:r>
              <a:rPr lang="ru-RU" dirty="0" smtClean="0"/>
              <a:t>1.Повторить теорию и методы решения квадратных уравнений .</a:t>
            </a:r>
            <a:br>
              <a:rPr lang="ru-RU" dirty="0" smtClean="0"/>
            </a:br>
            <a:r>
              <a:rPr lang="ru-RU" dirty="0" smtClean="0"/>
              <a:t>2. Развить познавательный интерес.</a:t>
            </a:r>
            <a:br>
              <a:rPr lang="ru-RU" dirty="0" smtClean="0"/>
            </a:br>
            <a:r>
              <a:rPr lang="ru-RU" dirty="0" smtClean="0"/>
              <a:t>3.Расширить знания о космонавтике.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6286520"/>
            <a:ext cx="7772400" cy="214314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22376" y="428604"/>
            <a:ext cx="7772400" cy="24288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каком году был запущен первый искусственный спутник Земли?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22376" y="2786058"/>
            <a:ext cx="7772400" cy="3857652"/>
          </a:xfrm>
        </p:spPr>
        <p:txBody>
          <a:bodyPr/>
          <a:lstStyle/>
          <a:p>
            <a:r>
              <a:rPr lang="ru-RU" sz="3200" dirty="0" smtClean="0"/>
              <a:t>Найдите корни уравнения:</a:t>
            </a:r>
          </a:p>
          <a:p>
            <a:pPr algn="l"/>
            <a:r>
              <a:rPr lang="ru-RU" sz="3200" dirty="0" smtClean="0"/>
              <a:t>(Х-1)(Х-9)(Х-5)(Х-7)=0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 descr="Рисунок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79" y="3571876"/>
            <a:ext cx="8606841" cy="292895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428604"/>
            <a:ext cx="7772400" cy="5000660"/>
          </a:xfrm>
        </p:spPr>
        <p:txBody>
          <a:bodyPr>
            <a:normAutofit/>
          </a:bodyPr>
          <a:lstStyle/>
          <a:p>
            <a:r>
              <a:rPr lang="ru-RU" dirty="0" smtClean="0"/>
              <a:t>Назовите фамилию учёного, под руководством которого получила дальнейшее развитие  отечественная космонавтика?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40" name="Picture 4" descr="C:\Documents and Settings\Ирина\Local Settings\Temporary Internet Files\Content.IE5\U2LZWU6Z\MM900356802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14422"/>
            <a:ext cx="1028700" cy="1028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22376" y="428604"/>
            <a:ext cx="7772400" cy="478634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597" y="357166"/>
          <a:ext cx="8358244" cy="34647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9722"/>
                <a:gridCol w="1173087"/>
                <a:gridCol w="1173087"/>
                <a:gridCol w="1173087"/>
                <a:gridCol w="1173087"/>
                <a:gridCol w="1173087"/>
                <a:gridCol w="1173087"/>
              </a:tblGrid>
              <a:tr h="1714512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К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Р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В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Л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О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О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Ё</a:t>
                      </a:r>
                      <a:endParaRPr lang="ru-RU" sz="4000" dirty="0"/>
                    </a:p>
                  </a:txBody>
                  <a:tcPr/>
                </a:tc>
              </a:tr>
              <a:tr h="1750231">
                <a:tc>
                  <a:txBody>
                    <a:bodyPr/>
                    <a:lstStyle/>
                    <a:p>
                      <a:r>
                        <a:rPr lang="ru-RU" dirty="0" smtClean="0"/>
                        <a:t>2; 0,75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-Х²-4Х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(-1;0)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4;-5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А-2</a:t>
                      </a:r>
                    </a:p>
                    <a:p>
                      <a:r>
                        <a:rPr lang="ru-RU" dirty="0" smtClean="0"/>
                        <a:t>Б-1</a:t>
                      </a:r>
                    </a:p>
                    <a:p>
                      <a:r>
                        <a:rPr lang="ru-RU" dirty="0" smtClean="0"/>
                        <a:t>В-3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А-1</a:t>
                      </a:r>
                    </a:p>
                    <a:p>
                      <a:r>
                        <a:rPr lang="ru-RU" dirty="0" smtClean="0"/>
                        <a:t>Б-4</a:t>
                      </a:r>
                    </a:p>
                    <a:p>
                      <a:r>
                        <a:rPr lang="ru-RU" dirty="0" smtClean="0"/>
                        <a:t>В-3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362" name="Picture 2" descr="C:\Documents and Settings\Ирина\Local Settings\Temporary Internet Files\Content.IE5\UPK4RE94\MP900442238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786190"/>
            <a:ext cx="3786214" cy="26818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22376" y="428604"/>
            <a:ext cx="7772400" cy="2928958"/>
          </a:xfrm>
        </p:spPr>
        <p:txBody>
          <a:bodyPr/>
          <a:lstStyle/>
          <a:p>
            <a:pPr algn="l"/>
            <a:r>
              <a:rPr lang="ru-RU" dirty="0" smtClean="0"/>
              <a:t>Решите квадратное уравнение:</a:t>
            </a:r>
            <a:br>
              <a:rPr lang="ru-RU" dirty="0" smtClean="0"/>
            </a:br>
            <a:r>
              <a:rPr lang="ru-RU" dirty="0" smtClean="0"/>
              <a:t>4Х²-5Х-6=0.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2744364"/>
          </a:xfrm>
        </p:spPr>
        <p:txBody>
          <a:bodyPr>
            <a:normAutofit/>
          </a:bodyPr>
          <a:lstStyle/>
          <a:p>
            <a:pPr algn="l"/>
            <a:r>
              <a:rPr lang="ru-RU" sz="4000" dirty="0" smtClean="0"/>
              <a:t>Х</a:t>
            </a:r>
            <a:r>
              <a:rPr lang="ru-RU" dirty="0" smtClean="0"/>
              <a:t>1,2</a:t>
            </a:r>
            <a:r>
              <a:rPr lang="ru-RU" sz="4000" dirty="0" smtClean="0"/>
              <a:t>=(5±√25+96)</a:t>
            </a:r>
            <a:r>
              <a:rPr lang="en-US" sz="4000" dirty="0" smtClean="0"/>
              <a:t>/</a:t>
            </a:r>
            <a:r>
              <a:rPr lang="ru-RU" sz="4000" dirty="0" smtClean="0"/>
              <a:t>8.</a:t>
            </a:r>
          </a:p>
          <a:p>
            <a:pPr algn="l"/>
            <a:endParaRPr lang="ru-RU" sz="4000" dirty="0"/>
          </a:p>
        </p:txBody>
      </p:sp>
      <p:pic>
        <p:nvPicPr>
          <p:cNvPr id="16387" name="Picture 3" descr="C:\Documents and Settings\Ирина\Local Settings\Temporary Internet Files\Content.IE5\69O0J95M\MP90044239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4357694"/>
            <a:ext cx="3214710" cy="20500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428604"/>
            <a:ext cx="7772400" cy="3220402"/>
          </a:xfrm>
        </p:spPr>
        <p:txBody>
          <a:bodyPr/>
          <a:lstStyle/>
          <a:p>
            <a:pPr algn="ctr"/>
            <a:r>
              <a:rPr lang="ru-RU" dirty="0" smtClean="0"/>
              <a:t>Установите соответствие между уравнениями и их корнями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281580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А) Х²+5Х-6=0   1) -6; 6</a:t>
            </a:r>
          </a:p>
          <a:p>
            <a:r>
              <a:rPr lang="ru-RU" sz="3200" dirty="0" smtClean="0"/>
              <a:t>  Б) Х²-36=0       2) -6; 1</a:t>
            </a:r>
          </a:p>
          <a:p>
            <a:r>
              <a:rPr lang="ru-RU" sz="3200" dirty="0" smtClean="0"/>
              <a:t>В) Х²+6Х=0      3) -6; 0    </a:t>
            </a:r>
            <a:endParaRPr lang="ru-RU" sz="3200" dirty="0"/>
          </a:p>
        </p:txBody>
      </p:sp>
      <p:pic>
        <p:nvPicPr>
          <p:cNvPr id="17410" name="Picture 2" descr="C:\Documents and Settings\Ирина\Local Settings\Temporary Internet Files\Content.IE5\U2LZWU6Z\MP900442291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26270"/>
            <a:ext cx="3357554" cy="31147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22376" y="428604"/>
            <a:ext cx="7772400" cy="2357454"/>
          </a:xfrm>
        </p:spPr>
        <p:txBody>
          <a:bodyPr/>
          <a:lstStyle/>
          <a:p>
            <a:pPr algn="ctr"/>
            <a:r>
              <a:rPr lang="ru-RU" dirty="0" smtClean="0"/>
              <a:t>Упростите </a:t>
            </a:r>
            <a:r>
              <a:rPr lang="ru-RU" dirty="0" smtClean="0"/>
              <a:t>выражение: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(Х³+3Х²-4Х): (1-Х)=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288724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Х(Х²+3Х-4) : (1-Х)=</a:t>
            </a:r>
          </a:p>
          <a:p>
            <a:r>
              <a:rPr lang="ru-RU" sz="3600" dirty="0" smtClean="0"/>
              <a:t>Х(Х-1)(Х+4) : (1-Х)=</a:t>
            </a:r>
          </a:p>
          <a:p>
            <a:r>
              <a:rPr lang="ru-RU" sz="3600" dirty="0" smtClean="0"/>
              <a:t>-</a:t>
            </a:r>
            <a:r>
              <a:rPr lang="ru-RU" sz="3600" dirty="0" smtClean="0"/>
              <a:t>Х²-4Х</a:t>
            </a:r>
          </a:p>
          <a:p>
            <a:pPr algn="l"/>
            <a:r>
              <a:rPr lang="ru-RU" sz="3600" dirty="0" smtClean="0"/>
              <a:t> </a:t>
            </a:r>
            <a:r>
              <a:rPr lang="ru-RU" sz="3600" dirty="0" smtClean="0"/>
              <a:t>               </a:t>
            </a:r>
            <a:r>
              <a:rPr lang="ru-RU" sz="3600" dirty="0" err="1" smtClean="0"/>
              <a:t>аХ²+вХ+с=</a:t>
            </a:r>
            <a:endParaRPr lang="ru-RU" sz="3600" dirty="0" smtClean="0"/>
          </a:p>
          <a:p>
            <a:pPr algn="l"/>
            <a:r>
              <a:rPr lang="ru-RU" sz="3600" dirty="0" smtClean="0"/>
              <a:t>а(х-х</a:t>
            </a:r>
            <a:r>
              <a:rPr lang="ru-RU" sz="2400" dirty="0" smtClean="0"/>
              <a:t>1 </a:t>
            </a:r>
            <a:r>
              <a:rPr lang="ru-RU" sz="3600" dirty="0" smtClean="0"/>
              <a:t>)(х-х</a:t>
            </a:r>
            <a:r>
              <a:rPr lang="ru-RU" sz="2400" dirty="0" smtClean="0"/>
              <a:t>2 ).</a:t>
            </a:r>
            <a:endParaRPr lang="ru-RU" sz="3600" dirty="0"/>
          </a:p>
        </p:txBody>
      </p:sp>
      <p:pic>
        <p:nvPicPr>
          <p:cNvPr id="18434" name="Picture 2" descr="C:\Documents and Settings\Ирина\Local Settings\Temporary Internet Files\Content.IE5\UPK4RE94\MP900382672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786058"/>
            <a:ext cx="3071834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4714908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На рисунке изображены графики функций вида </a:t>
            </a:r>
            <a:r>
              <a:rPr lang="ru-RU" dirty="0" err="1" smtClean="0"/>
              <a:t>У=аХ²+вХ+с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>Установите соответствие между знаками коэффициентов а, с  и </a:t>
            </a:r>
            <a:br>
              <a:rPr lang="ru-RU" dirty="0" smtClean="0"/>
            </a:br>
            <a:r>
              <a:rPr lang="ru-RU" dirty="0" smtClean="0"/>
              <a:t>графиками.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281580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9458" name="Picture 2" descr="C:\Documents and Settings\Ирина\Local Settings\Temporary Internet Files\Content.IE5\1A27PTVM\MC90007877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4500570"/>
            <a:ext cx="2071702" cy="1643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560854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 О Э Ф Ф И Ц И Е Н Т Ы</a:t>
            </a:r>
            <a:br>
              <a:rPr lang="ru-RU" sz="2400" dirty="0" smtClean="0"/>
            </a:br>
            <a:r>
              <a:rPr lang="ru-RU" sz="2400" dirty="0" smtClean="0"/>
              <a:t>А.  а&gt;0  и   с&lt;0</a:t>
            </a:r>
            <a:br>
              <a:rPr lang="ru-RU" sz="2400" dirty="0" smtClean="0"/>
            </a:br>
            <a:r>
              <a:rPr lang="ru-RU" sz="2400" dirty="0" smtClean="0"/>
              <a:t>Б.  а&lt;0   и   с&gt;0</a:t>
            </a:r>
            <a:br>
              <a:rPr lang="ru-RU" sz="2400" dirty="0" smtClean="0"/>
            </a:br>
            <a:r>
              <a:rPr lang="ru-RU" sz="2400" dirty="0" smtClean="0"/>
              <a:t>В.   а&lt;0  и   с&lt;0</a:t>
            </a:r>
            <a:br>
              <a:rPr lang="ru-RU" sz="2400" dirty="0" smtClean="0"/>
            </a:br>
            <a:endParaRPr lang="ru-RU" sz="2400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785786" y="2214554"/>
            <a:ext cx="264320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3357554" y="2143116"/>
            <a:ext cx="5286412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 flipH="1" flipV="1">
            <a:off x="464315" y="2107397"/>
            <a:ext cx="307183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6200000" flipV="1">
            <a:off x="2643174" y="2071678"/>
            <a:ext cx="3071834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6200000" flipV="1">
            <a:off x="4321967" y="1964521"/>
            <a:ext cx="3143272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6200000" flipV="1">
            <a:off x="5965041" y="1893083"/>
            <a:ext cx="3214710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Дуга 30"/>
          <p:cNvSpPr/>
          <p:nvPr/>
        </p:nvSpPr>
        <p:spPr>
          <a:xfrm rot="10800000">
            <a:off x="1785918" y="428604"/>
            <a:ext cx="785818" cy="2000264"/>
          </a:xfrm>
          <a:prstGeom prst="arc">
            <a:avLst>
              <a:gd name="adj1" fmla="val 11421636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Дуга 31"/>
          <p:cNvSpPr/>
          <p:nvPr/>
        </p:nvSpPr>
        <p:spPr>
          <a:xfrm rot="10800000">
            <a:off x="4071934" y="500042"/>
            <a:ext cx="1285884" cy="2000264"/>
          </a:xfrm>
          <a:prstGeom prst="arc">
            <a:avLst>
              <a:gd name="adj1" fmla="val 11487606"/>
              <a:gd name="adj2" fmla="val 43387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Дуга 32"/>
          <p:cNvSpPr/>
          <p:nvPr/>
        </p:nvSpPr>
        <p:spPr>
          <a:xfrm>
            <a:off x="5572132" y="2714620"/>
            <a:ext cx="1500198" cy="2428892"/>
          </a:xfrm>
          <a:prstGeom prst="arc">
            <a:avLst>
              <a:gd name="adj1" fmla="val 11183421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Дуга 33"/>
          <p:cNvSpPr/>
          <p:nvPr/>
        </p:nvSpPr>
        <p:spPr>
          <a:xfrm>
            <a:off x="7000892" y="1142984"/>
            <a:ext cx="1500198" cy="4643470"/>
          </a:xfrm>
          <a:prstGeom prst="arc">
            <a:avLst>
              <a:gd name="adj1" fmla="val 10818178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1928794" y="2428868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4143372" y="2500306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6000760" y="2214554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7643834" y="2285992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2000232" y="857232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4143372" y="1000108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5857884" y="857232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7500958" y="714356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</a:t>
            </a: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3286116" y="2214554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х</a:t>
            </a:r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5429256" y="2214554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х</a:t>
            </a:r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6786578" y="2143116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х</a:t>
            </a:r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8572528" y="2143116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х</a:t>
            </a: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714348" y="928670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1)</a:t>
            </a:r>
            <a:endParaRPr lang="ru-RU" dirty="0"/>
          </a:p>
        </p:txBody>
      </p:sp>
      <p:sp>
        <p:nvSpPr>
          <p:cNvPr id="48" name="TextBox 47"/>
          <p:cNvSpPr txBox="1"/>
          <p:nvPr/>
        </p:nvSpPr>
        <p:spPr>
          <a:xfrm>
            <a:off x="3357555" y="714356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2)</a:t>
            </a:r>
            <a:endParaRPr lang="ru-RU" dirty="0"/>
          </a:p>
        </p:txBody>
      </p:sp>
      <p:sp>
        <p:nvSpPr>
          <p:cNvPr id="49" name="TextBox 48"/>
          <p:cNvSpPr txBox="1"/>
          <p:nvPr/>
        </p:nvSpPr>
        <p:spPr>
          <a:xfrm>
            <a:off x="5214942" y="714356"/>
            <a:ext cx="928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3)</a:t>
            </a:r>
            <a:endParaRPr lang="ru-RU" dirty="0"/>
          </a:p>
        </p:txBody>
      </p:sp>
      <p:sp>
        <p:nvSpPr>
          <p:cNvPr id="50" name="TextBox 49"/>
          <p:cNvSpPr txBox="1"/>
          <p:nvPr/>
        </p:nvSpPr>
        <p:spPr>
          <a:xfrm>
            <a:off x="7000892" y="928670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4)</a:t>
            </a:r>
            <a:endParaRPr lang="ru-RU" dirty="0"/>
          </a:p>
        </p:txBody>
      </p:sp>
      <p:pic>
        <p:nvPicPr>
          <p:cNvPr id="20482" name="Picture 2" descr="C:\Documents and Settings\Ирина\Local Settings\Temporary Internet Files\Content.IE5\69O0J95M\MP90042787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4572008"/>
            <a:ext cx="4143404" cy="178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428604"/>
            <a:ext cx="7772400" cy="3220402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/>
              <a:t>Постройте график функции </a:t>
            </a:r>
            <a:br>
              <a:rPr lang="ru-RU" sz="3600" dirty="0" smtClean="0"/>
            </a:br>
            <a:r>
              <a:rPr lang="ru-RU" sz="3600" dirty="0" err="1" smtClean="0"/>
              <a:t>у=</a:t>
            </a:r>
            <a:r>
              <a:rPr lang="ru-RU" sz="3600" dirty="0" smtClean="0"/>
              <a:t>(Х³+3Х²-4Х)</a:t>
            </a:r>
            <a:r>
              <a:rPr lang="en-US" sz="3600" dirty="0" smtClean="0"/>
              <a:t>/</a:t>
            </a:r>
            <a:r>
              <a:rPr lang="ru-RU" sz="3600" dirty="0" smtClean="0"/>
              <a:t>(1-Х) и определите , при каких значениях параметра </a:t>
            </a:r>
            <a:r>
              <a:rPr lang="ru-RU" sz="3600" dirty="0" err="1" smtClean="0"/>
              <a:t>р</a:t>
            </a:r>
            <a:r>
              <a:rPr lang="ru-RU" sz="3600" dirty="0" smtClean="0"/>
              <a:t> этот график имеет с прямой </a:t>
            </a:r>
            <a:r>
              <a:rPr lang="ru-RU" sz="3600" dirty="0" err="1" smtClean="0"/>
              <a:t>У=р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ровно одну общую точку.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2815802"/>
          </a:xfrm>
        </p:spPr>
        <p:txBody>
          <a:bodyPr/>
          <a:lstStyle/>
          <a:p>
            <a:pPr marL="493776" indent="-457200" algn="l">
              <a:buAutoNum type="arabicParenR"/>
            </a:pPr>
            <a:r>
              <a:rPr lang="ru-RU" dirty="0" smtClean="0"/>
              <a:t>Х‡1.</a:t>
            </a:r>
          </a:p>
          <a:p>
            <a:pPr marL="493776" indent="-457200" algn="l">
              <a:buFont typeface="+mj-lt"/>
              <a:buAutoNum type="arabicParenR"/>
            </a:pPr>
            <a:r>
              <a:rPr lang="ru-RU" dirty="0" smtClean="0"/>
              <a:t>У=-Х²-4Х</a:t>
            </a:r>
          </a:p>
          <a:p>
            <a:pPr marL="493776" indent="-457200" algn="l">
              <a:buFont typeface="+mj-lt"/>
              <a:buAutoNum type="arabicParenR"/>
            </a:pPr>
            <a:r>
              <a:rPr lang="ru-RU" dirty="0" smtClean="0"/>
              <a:t>У=-(Х²+4Х+4)+4=-(Х+2)²+4, О´(-2;4)</a:t>
            </a:r>
          </a:p>
          <a:p>
            <a:pPr marL="493776" indent="-457200" algn="l">
              <a:buFont typeface="+mj-lt"/>
              <a:buAutoNum type="arabicParenR"/>
            </a:pPr>
            <a:r>
              <a:rPr lang="ru-RU" dirty="0" smtClean="0"/>
              <a:t>р=4; р=-5.</a:t>
            </a:r>
            <a:endParaRPr lang="ru-RU" dirty="0"/>
          </a:p>
        </p:txBody>
      </p:sp>
      <p:pic>
        <p:nvPicPr>
          <p:cNvPr id="21506" name="Picture 2" descr="C:\Documents and Settings\Ирина\Local Settings\Temporary Internet Files\Content.IE5\U2LZWU6Z\MC900430245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4643446"/>
            <a:ext cx="5072098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428604"/>
            <a:ext cx="7772400" cy="3000396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/>
              <a:t>Окружность, изображенная на рисунке, задаётся уравнением Х²+У²=2, а прямая – уравнением</a:t>
            </a:r>
            <a:br>
              <a:rPr lang="ru-RU" sz="3600" dirty="0" smtClean="0"/>
            </a:br>
            <a:r>
              <a:rPr lang="ru-RU" sz="3600" dirty="0" smtClean="0"/>
              <a:t> У=5Х-4. Вычислите абсциссу точки В.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2958678"/>
          </a:xfrm>
        </p:spPr>
        <p:txBody>
          <a:bodyPr>
            <a:normAutofit/>
          </a:bodyPr>
          <a:lstStyle/>
          <a:p>
            <a:endParaRPr lang="ru-RU" sz="3200" dirty="0"/>
          </a:p>
        </p:txBody>
      </p:sp>
      <p:cxnSp>
        <p:nvCxnSpPr>
          <p:cNvPr id="5" name="Прямая со стрелкой 4"/>
          <p:cNvCxnSpPr>
            <a:endCxn id="3" idx="3"/>
          </p:cNvCxnSpPr>
          <p:nvPr/>
        </p:nvCxnSpPr>
        <p:spPr>
          <a:xfrm>
            <a:off x="857224" y="5143512"/>
            <a:ext cx="7637552" cy="208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3" idx="2"/>
            <a:endCxn id="3" idx="0"/>
          </p:cNvCxnSpPr>
          <p:nvPr/>
        </p:nvCxnSpPr>
        <p:spPr>
          <a:xfrm rot="5400000" flipH="1">
            <a:off x="3129237" y="5164371"/>
            <a:ext cx="295867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3714744" y="4357694"/>
            <a:ext cx="1843094" cy="15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 flipH="1" flipV="1">
            <a:off x="3607587" y="4679165"/>
            <a:ext cx="3000396" cy="642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0" y="3786190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358214" y="5143512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х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214942" y="450057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929190" y="5857892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500042"/>
            <a:ext cx="7772400" cy="20717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Домашнее задание .</a:t>
            </a:r>
            <a:br>
              <a:rPr lang="ru-RU" dirty="0" smtClean="0"/>
            </a:br>
            <a:r>
              <a:rPr lang="ru-RU" dirty="0" smtClean="0"/>
              <a:t>( ксерокопировано каждому ученику).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2714620"/>
            <a:ext cx="7772400" cy="3857652"/>
          </a:xfrm>
        </p:spPr>
        <p:txBody>
          <a:bodyPr/>
          <a:lstStyle/>
          <a:p>
            <a:pPr algn="l"/>
            <a:r>
              <a:rPr lang="ru-RU" dirty="0" smtClean="0"/>
              <a:t>А1 Какому из указанных ниже выражений равно произведение 0,03·0,0003·0,0000003?</a:t>
            </a:r>
          </a:p>
          <a:p>
            <a:pPr marL="493776" indent="-457200" algn="l">
              <a:buAutoNum type="arabicParenR"/>
            </a:pPr>
            <a:r>
              <a:rPr lang="ru-RU" dirty="0" smtClean="0"/>
              <a:t>3·10­¹³   2) 3·10­   3) 27·10­¹³  4)27·10­</a:t>
            </a:r>
          </a:p>
          <a:p>
            <a:pPr marL="493776" indent="-457200" algn="l"/>
            <a:r>
              <a:rPr lang="ru-RU" dirty="0" smtClean="0"/>
              <a:t>А2 На координатной прямой отмечены числа а, в, с        </a:t>
            </a:r>
          </a:p>
          <a:p>
            <a:pPr marL="493776" indent="-457200" algn="l"/>
            <a:r>
              <a:rPr lang="ru-RU" dirty="0" smtClean="0"/>
              <a:t>                                                                                             </a:t>
            </a:r>
          </a:p>
          <a:p>
            <a:pPr marL="493776" indent="-457200" algn="l"/>
            <a:r>
              <a:rPr lang="ru-RU" dirty="0" smtClean="0"/>
              <a:t>                                                                                               </a:t>
            </a:r>
          </a:p>
          <a:p>
            <a:pPr marL="493776" indent="-457200" algn="l"/>
            <a:endParaRPr lang="ru-RU" dirty="0" smtClean="0"/>
          </a:p>
          <a:p>
            <a:pPr marL="493776" indent="-457200" algn="l"/>
            <a:endParaRPr lang="ru-RU" dirty="0" smtClean="0"/>
          </a:p>
          <a:p>
            <a:pPr marL="493776" indent="-457200" algn="l"/>
            <a:r>
              <a:rPr lang="ru-RU" dirty="0" smtClean="0"/>
              <a:t>Из следующих равенств выберите верные.</a:t>
            </a:r>
          </a:p>
          <a:p>
            <a:pPr marL="493776" indent="-457200" algn="l">
              <a:buAutoNum type="arabicParenR"/>
            </a:pPr>
            <a:r>
              <a:rPr lang="ru-RU" dirty="0" err="1" smtClean="0"/>
              <a:t>авс</a:t>
            </a:r>
            <a:r>
              <a:rPr lang="ru-RU" dirty="0" smtClean="0"/>
              <a:t>‹0   2)а²&gt;с²   3) с</a:t>
            </a:r>
            <a:r>
              <a:rPr lang="en-US" dirty="0" smtClean="0"/>
              <a:t>/</a:t>
            </a:r>
            <a:r>
              <a:rPr lang="ru-RU" dirty="0" smtClean="0"/>
              <a:t>а ‹в    4) </a:t>
            </a:r>
            <a:r>
              <a:rPr lang="ru-RU" dirty="0" err="1" smtClean="0"/>
              <a:t>а+с</a:t>
            </a:r>
            <a:r>
              <a:rPr lang="ru-RU" dirty="0" smtClean="0"/>
              <a:t>‹в</a:t>
            </a:r>
          </a:p>
          <a:p>
            <a:pPr marL="493776" indent="-457200" algn="l">
              <a:buAutoNum type="arabicParenR"/>
            </a:pPr>
            <a:endParaRPr lang="ru-RU" dirty="0" smtClean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286116" y="4357694"/>
            <a:ext cx="46434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214810" y="4286256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500694" y="4286256"/>
            <a:ext cx="608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572264" y="428625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000628" y="4572008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-1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143636" y="4643446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7429520" y="4643446"/>
            <a:ext cx="327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5000628" y="4071942"/>
            <a:ext cx="327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,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6072198" y="4071942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,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7500958" y="407194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,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428604"/>
            <a:ext cx="7772400" cy="322040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Х²+(5Х-4)²=2</a:t>
            </a:r>
            <a:br>
              <a:rPr lang="ru-RU" dirty="0" smtClean="0"/>
            </a:br>
            <a:r>
              <a:rPr lang="ru-RU" dirty="0" smtClean="0"/>
              <a:t>26Х²-40Х+14=0</a:t>
            </a:r>
            <a:br>
              <a:rPr lang="ru-RU" dirty="0" smtClean="0"/>
            </a:br>
            <a:r>
              <a:rPr lang="ru-RU" dirty="0" smtClean="0"/>
              <a:t>13Х²-20Х+7=0</a:t>
            </a:r>
            <a:br>
              <a:rPr lang="ru-RU" dirty="0" smtClean="0"/>
            </a:br>
            <a:r>
              <a:rPr lang="ru-RU" dirty="0" smtClean="0"/>
              <a:t>Х</a:t>
            </a:r>
            <a:r>
              <a:rPr lang="ru-RU" sz="3200" dirty="0" smtClean="0"/>
              <a:t>1,2</a:t>
            </a:r>
            <a:r>
              <a:rPr lang="ru-RU" sz="4000" dirty="0" smtClean="0"/>
              <a:t>=(10±√100-91):13</a:t>
            </a:r>
            <a:br>
              <a:rPr lang="ru-RU" sz="4000" dirty="0" smtClean="0"/>
            </a:br>
            <a:r>
              <a:rPr lang="ru-RU" sz="4000" dirty="0" smtClean="0"/>
              <a:t>Х </a:t>
            </a:r>
            <a:r>
              <a:rPr lang="ru-RU" sz="2000" dirty="0" smtClean="0"/>
              <a:t>1 </a:t>
            </a:r>
            <a:r>
              <a:rPr lang="ru-RU" sz="4000" dirty="0" smtClean="0"/>
              <a:t>=1   Х </a:t>
            </a:r>
            <a:r>
              <a:rPr lang="ru-RU" sz="3200" dirty="0" smtClean="0"/>
              <a:t>2 </a:t>
            </a:r>
            <a:r>
              <a:rPr lang="ru-RU" sz="4000" dirty="0" smtClean="0"/>
              <a:t>=7</a:t>
            </a:r>
            <a:r>
              <a:rPr lang="en-US" sz="4000" dirty="0" smtClean="0"/>
              <a:t>/</a:t>
            </a:r>
            <a:r>
              <a:rPr lang="ru-RU" sz="4000" dirty="0" smtClean="0"/>
              <a:t>13. 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274436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600" dirty="0" smtClean="0"/>
              <a:t>Какое из указанных ниже множеств является решением неравенства Х²-Х≤0?</a:t>
            </a:r>
          </a:p>
          <a:p>
            <a:pPr algn="ctr"/>
            <a:r>
              <a:rPr lang="ru-RU" sz="3600" dirty="0" smtClean="0"/>
              <a:t>1)</a:t>
            </a:r>
            <a:r>
              <a:rPr lang="en-US" sz="3600" dirty="0" smtClean="0"/>
              <a:t>[0</a:t>
            </a:r>
            <a:r>
              <a:rPr lang="ru-RU" sz="3600" dirty="0" smtClean="0"/>
              <a:t>;1</a:t>
            </a:r>
            <a:r>
              <a:rPr lang="en-US" sz="3600" dirty="0" smtClean="0"/>
              <a:t>]   2) [</a:t>
            </a:r>
            <a:r>
              <a:rPr lang="ru-RU" sz="3600" dirty="0" smtClean="0"/>
              <a:t>-1;0</a:t>
            </a:r>
            <a:r>
              <a:rPr lang="en-US" sz="3600" dirty="0" smtClean="0"/>
              <a:t>]   </a:t>
            </a:r>
            <a:endParaRPr lang="ru-RU" sz="3600" dirty="0" smtClean="0"/>
          </a:p>
          <a:p>
            <a:pPr algn="l"/>
            <a:r>
              <a:rPr lang="en-US" sz="3600" dirty="0" smtClean="0"/>
              <a:t>3)</a:t>
            </a:r>
            <a:r>
              <a:rPr lang="ru-RU" sz="3600" dirty="0" smtClean="0"/>
              <a:t> (-∞;0</a:t>
            </a:r>
            <a:r>
              <a:rPr lang="en-US" sz="3600" dirty="0" smtClean="0"/>
              <a:t>]U[1</a:t>
            </a:r>
            <a:r>
              <a:rPr lang="ru-RU" sz="3600" dirty="0" smtClean="0"/>
              <a:t>;+∞)   4) (-∞;0</a:t>
            </a:r>
            <a:r>
              <a:rPr lang="en-US" sz="3600" dirty="0" smtClean="0"/>
              <a:t>] </a:t>
            </a:r>
            <a:r>
              <a:rPr lang="ru-RU" sz="3600" dirty="0" smtClean="0"/>
              <a:t> </a:t>
            </a:r>
            <a:endParaRPr lang="ru-RU" sz="36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560854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Рисунок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000108"/>
            <a:ext cx="7929618" cy="4572032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560854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Каждый человек, желающий стать космонавтом, должен пройти серьёзную подготовку и испытания.</a:t>
            </a:r>
            <a:br>
              <a:rPr lang="ru-RU" sz="2800" dirty="0" smtClean="0"/>
            </a:br>
            <a:r>
              <a:rPr lang="ru-RU" sz="2800" dirty="0" smtClean="0"/>
              <a:t>Самостоятельная работа.</a:t>
            </a:r>
            <a:br>
              <a:rPr lang="ru-RU" sz="2800" dirty="0" smtClean="0"/>
            </a:br>
            <a:r>
              <a:rPr lang="ru-RU" sz="2800" dirty="0" smtClean="0"/>
              <a:t>1вариант                   2вариант</a:t>
            </a:r>
            <a:br>
              <a:rPr lang="ru-RU" sz="2800" dirty="0" smtClean="0"/>
            </a:br>
            <a:r>
              <a:rPr lang="ru-RU" sz="2800" dirty="0" smtClean="0"/>
              <a:t>1) найти корни  уравнения:</a:t>
            </a:r>
            <a:br>
              <a:rPr lang="ru-RU" sz="2800" dirty="0" smtClean="0"/>
            </a:br>
            <a:r>
              <a:rPr lang="ru-RU" sz="2800" dirty="0" smtClean="0"/>
              <a:t>4Х²+19Х-5=0          4Х²-5Х-6=0</a:t>
            </a:r>
            <a:br>
              <a:rPr lang="ru-RU" sz="2800" dirty="0" smtClean="0"/>
            </a:br>
            <a:r>
              <a:rPr lang="ru-RU" sz="2800" dirty="0" smtClean="0"/>
              <a:t> 2) сократить дробь:</a:t>
            </a:r>
            <a:br>
              <a:rPr lang="ru-RU" sz="2800" dirty="0" smtClean="0"/>
            </a:br>
            <a:r>
              <a:rPr lang="ru-RU" sz="2800" dirty="0" smtClean="0"/>
              <a:t>(2Х+2)</a:t>
            </a:r>
            <a:r>
              <a:rPr lang="en-US" sz="2800" dirty="0" smtClean="0"/>
              <a:t>/</a:t>
            </a:r>
            <a:r>
              <a:rPr lang="ru-RU" sz="2800" dirty="0" smtClean="0"/>
              <a:t>(Х²+4Х+3)  1вариант                          (3Х+9)</a:t>
            </a:r>
            <a:r>
              <a:rPr lang="en-US" sz="2800" dirty="0" smtClean="0"/>
              <a:t>/</a:t>
            </a:r>
            <a:r>
              <a:rPr lang="ru-RU" sz="2800" dirty="0" smtClean="0"/>
              <a:t>(х²-2х-15)    2вариант</a:t>
            </a:r>
            <a:br>
              <a:rPr lang="ru-RU" sz="2800" dirty="0" smtClean="0"/>
            </a:br>
            <a:r>
              <a:rPr lang="ru-RU" sz="2800" dirty="0" smtClean="0"/>
              <a:t>3)Установите соответствие между уравнениями и их корнями</a:t>
            </a:r>
            <a:br>
              <a:rPr lang="ru-RU" sz="2800" dirty="0" smtClean="0"/>
            </a:br>
            <a:r>
              <a:rPr lang="ru-RU" sz="2800" dirty="0" smtClean="0"/>
              <a:t>а)х²-4х=0  1)0;4          а)х²+5х=0  1)0;-5</a:t>
            </a:r>
            <a:br>
              <a:rPr lang="ru-RU" sz="2800" dirty="0" smtClean="0"/>
            </a:br>
            <a:r>
              <a:rPr lang="ru-RU" sz="2800" dirty="0" smtClean="0"/>
              <a:t>б)х²-16=0  2)-4;1         б)х²-25=0   2)-5;1</a:t>
            </a:r>
            <a:br>
              <a:rPr lang="ru-RU" sz="2800" dirty="0" smtClean="0"/>
            </a:br>
            <a:r>
              <a:rPr lang="ru-RU" sz="2800" dirty="0" smtClean="0"/>
              <a:t>в)х²+3х-4=0  3)-4;4   в)Х²+4х-5=0  3)-5;5.</a:t>
            </a:r>
            <a:endParaRPr lang="ru-RU" sz="28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500042"/>
            <a:ext cx="8183880" cy="5105230"/>
          </a:xfrm>
        </p:spPr>
        <p:txBody>
          <a:bodyPr/>
          <a:lstStyle/>
          <a:p>
            <a:r>
              <a:rPr lang="ru-RU" dirty="0" smtClean="0"/>
              <a:t>Итоги урока.</a:t>
            </a:r>
            <a:br>
              <a:rPr lang="ru-RU" dirty="0" smtClean="0"/>
            </a:br>
            <a:r>
              <a:rPr lang="ru-RU" dirty="0" smtClean="0"/>
              <a:t>Достигли ли мы цели?</a:t>
            </a:r>
            <a:br>
              <a:rPr lang="ru-RU" dirty="0" smtClean="0"/>
            </a:br>
            <a:r>
              <a:rPr lang="ru-RU" dirty="0" smtClean="0"/>
              <a:t>1) Повторили решение  квадратных уравнений.</a:t>
            </a:r>
            <a:br>
              <a:rPr lang="ru-RU" dirty="0" smtClean="0"/>
            </a:br>
            <a:r>
              <a:rPr lang="ru-RU" dirty="0" smtClean="0"/>
              <a:t>2)Развиваем познавательные способности.</a:t>
            </a:r>
            <a:br>
              <a:rPr lang="ru-RU" dirty="0" smtClean="0"/>
            </a:br>
            <a:r>
              <a:rPr lang="ru-RU" dirty="0" smtClean="0"/>
              <a:t>3)Расширили знания о космонавтике.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28604"/>
            <a:ext cx="8183880" cy="43577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Используемые источники.</a:t>
            </a:r>
            <a:br>
              <a:rPr lang="ru-RU" dirty="0" smtClean="0"/>
            </a:br>
            <a:r>
              <a:rPr lang="ru-RU" dirty="0" smtClean="0"/>
              <a:t>1)Материалы ГИА-9, 2013г.</a:t>
            </a:r>
            <a:br>
              <a:rPr lang="ru-RU" dirty="0" smtClean="0"/>
            </a:br>
            <a:r>
              <a:rPr lang="ru-RU" dirty="0" smtClean="0"/>
              <a:t>2)Учебно-тренировочные тесты</a:t>
            </a:r>
            <a:br>
              <a:rPr lang="ru-RU" dirty="0" smtClean="0"/>
            </a:br>
            <a:r>
              <a:rPr lang="ru-RU" dirty="0" smtClean="0"/>
              <a:t>по новому плану ГИА под редакцией Ф.Ф.Лысенко, </a:t>
            </a:r>
            <a:r>
              <a:rPr lang="ru-RU" dirty="0" err="1" smtClean="0"/>
              <a:t>С.Ю.Кулабухова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3)</a:t>
            </a:r>
            <a:r>
              <a:rPr lang="ru-RU" dirty="0" err="1" smtClean="0"/>
              <a:t>Гуманизация</a:t>
            </a:r>
            <a:r>
              <a:rPr lang="ru-RU" dirty="0" smtClean="0"/>
              <a:t> обучения математике. С.В.Лапытова.2013г.»1-ое сентября»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0"/>
            <a:ext cx="7772400" cy="4214818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А3 Какому из указанных ниже выражений равно частное </a:t>
            </a:r>
            <a:br>
              <a:rPr lang="ru-RU" sz="2000" dirty="0" smtClean="0"/>
            </a:br>
            <a:r>
              <a:rPr lang="ru-RU" sz="2000" dirty="0" smtClean="0"/>
              <a:t>8ав</a:t>
            </a:r>
            <a:r>
              <a:rPr lang="en-US" sz="2000" dirty="0" smtClean="0"/>
              <a:t>/</a:t>
            </a:r>
            <a:r>
              <a:rPr lang="ru-RU" sz="2000" dirty="0" smtClean="0"/>
              <a:t>(а²-36в²) : в</a:t>
            </a:r>
            <a:r>
              <a:rPr lang="en-US" sz="2000" dirty="0" smtClean="0"/>
              <a:t>/(</a:t>
            </a:r>
            <a:r>
              <a:rPr lang="ru-RU" sz="2000" dirty="0" smtClean="0"/>
              <a:t>а²-6ав</a:t>
            </a:r>
            <a:r>
              <a:rPr lang="ru-RU" sz="2000" dirty="0" smtClean="0"/>
              <a:t>) ?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1)8ав</a:t>
            </a:r>
            <a:r>
              <a:rPr lang="en-US" sz="2000" dirty="0" smtClean="0"/>
              <a:t>/</a:t>
            </a:r>
            <a:r>
              <a:rPr lang="ru-RU" sz="2000" dirty="0" smtClean="0"/>
              <a:t>(а-6в)   </a:t>
            </a:r>
            <a:r>
              <a:rPr lang="ru-RU" sz="2000" dirty="0" smtClean="0"/>
              <a:t>2)8а²</a:t>
            </a:r>
            <a:r>
              <a:rPr lang="en-US" sz="2000" dirty="0" smtClean="0"/>
              <a:t>/</a:t>
            </a:r>
            <a:r>
              <a:rPr lang="ru-RU" sz="2000" dirty="0" smtClean="0"/>
              <a:t>(а+6в)  3) 7ав²</a:t>
            </a:r>
            <a:r>
              <a:rPr lang="en-US" sz="2000" dirty="0" smtClean="0"/>
              <a:t>/</a:t>
            </a:r>
            <a:r>
              <a:rPr lang="ru-RU" sz="2000" dirty="0" smtClean="0"/>
              <a:t>(а+6в)</a:t>
            </a:r>
            <a:br>
              <a:rPr lang="ru-RU" sz="2000" dirty="0" smtClean="0"/>
            </a:br>
            <a:r>
              <a:rPr lang="ru-RU" sz="2000" dirty="0" smtClean="0"/>
              <a:t>4) 8ав</a:t>
            </a:r>
            <a:r>
              <a:rPr lang="en-US" sz="2000" dirty="0" smtClean="0"/>
              <a:t>/</a:t>
            </a:r>
            <a:r>
              <a:rPr lang="ru-RU" sz="2000" dirty="0" smtClean="0"/>
              <a:t>(а-6)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А4 Какое из  указанных ниже множеств является решением неравенства  Х²-Х≤0?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500438"/>
            <a:ext cx="7772400" cy="2928958"/>
          </a:xfrm>
        </p:spPr>
        <p:txBody>
          <a:bodyPr/>
          <a:lstStyle/>
          <a:p>
            <a:pPr marL="493776" indent="-457200" algn="l">
              <a:buAutoNum type="arabicParenR"/>
            </a:pPr>
            <a:r>
              <a:rPr lang="en-US" dirty="0" smtClean="0"/>
              <a:t>[0</a:t>
            </a:r>
            <a:r>
              <a:rPr lang="ru-RU" dirty="0" smtClean="0"/>
              <a:t>;1</a:t>
            </a:r>
            <a:r>
              <a:rPr lang="en-US" dirty="0" smtClean="0"/>
              <a:t>]     </a:t>
            </a:r>
            <a:r>
              <a:rPr lang="ru-RU" dirty="0" smtClean="0"/>
              <a:t>2)</a:t>
            </a:r>
            <a:r>
              <a:rPr lang="en-US" dirty="0" smtClean="0"/>
              <a:t>[-1</a:t>
            </a:r>
            <a:r>
              <a:rPr lang="ru-RU" dirty="0" smtClean="0"/>
              <a:t>;0 </a:t>
            </a:r>
            <a:r>
              <a:rPr lang="en-US" dirty="0" smtClean="0"/>
              <a:t>]   3)  (-</a:t>
            </a:r>
            <a:r>
              <a:rPr lang="ru-RU" dirty="0" smtClean="0"/>
              <a:t>∞;0</a:t>
            </a:r>
            <a:r>
              <a:rPr lang="en-US" dirty="0" smtClean="0"/>
              <a:t>]U[1</a:t>
            </a:r>
            <a:r>
              <a:rPr lang="ru-RU" dirty="0" smtClean="0"/>
              <a:t>;+∞)   4) (-∞;0</a:t>
            </a:r>
            <a:r>
              <a:rPr lang="en-US" dirty="0" smtClean="0"/>
              <a:t>]</a:t>
            </a:r>
          </a:p>
          <a:p>
            <a:pPr marL="493776" indent="-457200" algn="l"/>
            <a:r>
              <a:rPr lang="ru-RU" dirty="0" smtClean="0"/>
              <a:t>В1 Решить уравнение -6(5-3Х)=8Х-7.</a:t>
            </a:r>
          </a:p>
          <a:p>
            <a:pPr marL="493776" indent="-457200" algn="l"/>
            <a:endParaRPr lang="ru-RU" dirty="0" smtClean="0"/>
          </a:p>
          <a:p>
            <a:pPr marL="493776" indent="-457200" algn="l"/>
            <a:r>
              <a:rPr lang="ru-RU" dirty="0" smtClean="0"/>
              <a:t>В2 Найдите значение выражения  √14·√6:√21</a:t>
            </a:r>
          </a:p>
          <a:p>
            <a:pPr marL="493776" indent="-457200" algn="l"/>
            <a:r>
              <a:rPr lang="ru-RU" dirty="0" smtClean="0"/>
              <a:t>В3 На </a:t>
            </a:r>
            <a:r>
              <a:rPr lang="ru-RU" dirty="0" smtClean="0"/>
              <a:t>рисунке изображены графики функций вида </a:t>
            </a:r>
          </a:p>
          <a:p>
            <a:pPr marL="493776" indent="-457200" algn="l"/>
            <a:r>
              <a:rPr lang="ru-RU" dirty="0" smtClean="0"/>
              <a:t>У= </a:t>
            </a:r>
            <a:r>
              <a:rPr lang="ru-RU" dirty="0" err="1" smtClean="0"/>
              <a:t>ах²+вх+с</a:t>
            </a:r>
            <a:r>
              <a:rPr lang="ru-RU" dirty="0" smtClean="0"/>
              <a:t>. Установите соответствие  между знаками</a:t>
            </a:r>
          </a:p>
          <a:p>
            <a:pPr marL="493776" indent="-457200" algn="l"/>
            <a:r>
              <a:rPr lang="ru-RU" dirty="0" smtClean="0"/>
              <a:t>Коэффициентов  а  и  с  и графиками.</a:t>
            </a:r>
          </a:p>
          <a:p>
            <a:pPr marL="493776" indent="-457200" algn="l"/>
            <a:endParaRPr lang="ru-RU" dirty="0"/>
          </a:p>
        </p:txBody>
      </p:sp>
      <p:pic>
        <p:nvPicPr>
          <p:cNvPr id="4098" name="Picture 2" descr="C:\Documents and Settings\Ирина\Local Settings\Temporary Internet Files\Content.IE5\UPK4RE94\MC900212079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5286388"/>
            <a:ext cx="1214446" cy="1143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КОЭФФИЦИЕНТЫ</a:t>
            </a:r>
          </a:p>
          <a:p>
            <a:r>
              <a:rPr lang="ru-RU" dirty="0" smtClean="0"/>
              <a:t>А. а&gt;0 и с&gt;0</a:t>
            </a:r>
          </a:p>
          <a:p>
            <a:r>
              <a:rPr lang="ru-RU" dirty="0" smtClean="0"/>
              <a:t>Б. а&lt;0 и с&gt;0</a:t>
            </a:r>
          </a:p>
          <a:p>
            <a:r>
              <a:rPr lang="ru-RU" dirty="0" smtClean="0"/>
              <a:t>В. а&lt;0 и с&lt;0</a:t>
            </a:r>
          </a:p>
          <a:p>
            <a:r>
              <a:rPr lang="ru-RU" dirty="0" smtClean="0"/>
              <a:t>ГРАФИКИ</a:t>
            </a:r>
          </a:p>
          <a:p>
            <a:r>
              <a:rPr lang="ru-RU" dirty="0" smtClean="0"/>
              <a:t>1)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5256102"/>
          </a:xfrm>
        </p:spPr>
        <p:txBody>
          <a:bodyPr/>
          <a:lstStyle/>
          <a:p>
            <a:r>
              <a:rPr lang="ru-RU" dirty="0" smtClean="0"/>
              <a:t>2)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42976" y="3714752"/>
            <a:ext cx="300039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 flipH="1" flipV="1">
            <a:off x="1393803" y="3821115"/>
            <a:ext cx="23574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000628" y="2714620"/>
            <a:ext cx="350046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endCxn id="6" idx="0"/>
          </p:cNvCxnSpPr>
          <p:nvPr/>
        </p:nvCxnSpPr>
        <p:spPr>
          <a:xfrm rot="5400000" flipH="1" flipV="1">
            <a:off x="4661683" y="2583809"/>
            <a:ext cx="4113094" cy="61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Дуга 31"/>
          <p:cNvSpPr/>
          <p:nvPr/>
        </p:nvSpPr>
        <p:spPr>
          <a:xfrm>
            <a:off x="6215074" y="1071546"/>
            <a:ext cx="1714512" cy="5357850"/>
          </a:xfrm>
          <a:prstGeom prst="arc">
            <a:avLst>
              <a:gd name="adj1" fmla="val 10198804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Дуга 35"/>
          <p:cNvSpPr/>
          <p:nvPr/>
        </p:nvSpPr>
        <p:spPr>
          <a:xfrm>
            <a:off x="2214546" y="4000504"/>
            <a:ext cx="1285884" cy="3286148"/>
          </a:xfrm>
          <a:prstGeom prst="arc">
            <a:avLst>
              <a:gd name="adj1" fmla="val 10937401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2500298" y="3714752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6715140" y="2857496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6286512" y="642918"/>
            <a:ext cx="613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8429652" y="2786058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х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4071934" y="3714752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х</a:t>
            </a: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2643174" y="2714620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</a:t>
            </a:r>
            <a:endParaRPr lang="ru-RU" dirty="0"/>
          </a:p>
        </p:txBody>
      </p:sp>
      <p:pic>
        <p:nvPicPr>
          <p:cNvPr id="2050" name="Picture 2" descr="C:\Documents and Settings\Ирина\Local Settings\Temporary Internet Files\Content.IE5\69O0J95M\MC900083547[2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4357694"/>
            <a:ext cx="1843430" cy="15005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Установить соответствие: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3)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4)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85786" y="2714620"/>
            <a:ext cx="350046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endCxn id="3" idx="2"/>
          </p:cNvCxnSpPr>
          <p:nvPr/>
        </p:nvCxnSpPr>
        <p:spPr>
          <a:xfrm rot="5400000">
            <a:off x="387747" y="2806921"/>
            <a:ext cx="4205116" cy="199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Дуга 8"/>
          <p:cNvSpPr/>
          <p:nvPr/>
        </p:nvSpPr>
        <p:spPr>
          <a:xfrm rot="10800000">
            <a:off x="1714480" y="785794"/>
            <a:ext cx="1143008" cy="3143272"/>
          </a:xfrm>
          <a:prstGeom prst="arc">
            <a:avLst>
              <a:gd name="adj1" fmla="val 11330479"/>
              <a:gd name="adj2" fmla="val 2144141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357422" y="2857496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500298" y="1000108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071934" y="2714620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х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5214942" y="2714620"/>
            <a:ext cx="328614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endCxn id="4" idx="2"/>
          </p:cNvCxnSpPr>
          <p:nvPr/>
        </p:nvCxnSpPr>
        <p:spPr>
          <a:xfrm rot="16200000" flipH="1">
            <a:off x="4722829" y="2920981"/>
            <a:ext cx="3990802" cy="61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Дуга 17"/>
          <p:cNvSpPr/>
          <p:nvPr/>
        </p:nvSpPr>
        <p:spPr>
          <a:xfrm rot="10800000">
            <a:off x="5786446" y="500042"/>
            <a:ext cx="928694" cy="2214578"/>
          </a:xfrm>
          <a:prstGeom prst="arc">
            <a:avLst>
              <a:gd name="adj1" fmla="val 10161817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6715140" y="2928934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8358214" y="2714620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х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6715140" y="1214422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</a:t>
            </a:r>
            <a:endParaRPr lang="ru-RU" dirty="0"/>
          </a:p>
        </p:txBody>
      </p:sp>
      <p:pic>
        <p:nvPicPr>
          <p:cNvPr id="3074" name="Picture 2" descr="C:\Documents and Settings\Ирина\Local Settings\Temporary Internet Files\Content.IE5\U2LZWU6Z\MC900326144[2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1740" y="3571876"/>
            <a:ext cx="2015540" cy="1100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178595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В4 Окружность , изображенная на рисунке, задаётся уравнением  Х²+У²=5, а прямая – уравнением У= 3Х+5. Вычислите  абсциссу точки А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2143116"/>
            <a:ext cx="7772400" cy="4357718"/>
          </a:xfrm>
        </p:spPr>
        <p:txBody>
          <a:bodyPr/>
          <a:lstStyle/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928662" y="4357694"/>
            <a:ext cx="73581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>
            <a:stCxn id="3" idx="0"/>
            <a:endCxn id="3" idx="2"/>
          </p:cNvCxnSpPr>
          <p:nvPr/>
        </p:nvCxnSpPr>
        <p:spPr>
          <a:xfrm rot="16200000" flipH="1">
            <a:off x="2429717" y="4321975"/>
            <a:ext cx="435771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3500430" y="3429000"/>
            <a:ext cx="2214578" cy="1857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 flipH="1" flipV="1">
            <a:off x="2536017" y="3464719"/>
            <a:ext cx="3429024" cy="12144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429124" y="2357430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858148" y="4357694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х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071934" y="3429000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857620" y="5214950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357166"/>
            <a:ext cx="7772400" cy="3291840"/>
          </a:xfrm>
        </p:spPr>
        <p:txBody>
          <a:bodyPr/>
          <a:lstStyle/>
          <a:p>
            <a:pPr algn="l"/>
            <a:r>
              <a:rPr lang="ru-RU" dirty="0" smtClean="0"/>
              <a:t>Логическое задание .Решите анаграмму и исключите «постороннее» слово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500438"/>
            <a:ext cx="7772400" cy="1500198"/>
          </a:xfrm>
        </p:spPr>
        <p:txBody>
          <a:bodyPr>
            <a:normAutofit/>
          </a:bodyPr>
          <a:lstStyle/>
          <a:p>
            <a:pPr algn="l"/>
            <a:r>
              <a:rPr lang="ru-RU" sz="4000" dirty="0" smtClean="0"/>
              <a:t>ОНРЬЕК;     РВУАЕИНЕН;</a:t>
            </a:r>
          </a:p>
          <a:p>
            <a:pPr algn="l"/>
            <a:r>
              <a:rPr lang="ru-RU" sz="4000" dirty="0" smtClean="0"/>
              <a:t>СОКМСО;    ИСЧОЛ;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071538" y="5786454"/>
            <a:ext cx="4325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Корень уравнение  космос   число</a:t>
            </a:r>
            <a:endParaRPr lang="ru-RU" dirty="0"/>
          </a:p>
        </p:txBody>
      </p:sp>
      <p:pic>
        <p:nvPicPr>
          <p:cNvPr id="5122" name="Picture 2" descr="C:\Documents and Settings\Ирина\Local Settings\Temporary Internet Files\Content.IE5\1A27PTVM\MP90043093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4643446"/>
            <a:ext cx="2163657" cy="1857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14884"/>
            <a:ext cx="8183880" cy="1643074"/>
          </a:xfrm>
        </p:spPr>
        <p:txBody>
          <a:bodyPr/>
          <a:lstStyle/>
          <a:p>
            <a:pPr algn="ctr"/>
            <a:r>
              <a:rPr lang="ru-RU" sz="4400" dirty="0" smtClean="0"/>
              <a:t>К О С М О С </a:t>
            </a: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3074" name="Picture 2" descr="C:\Documents and Settings\Ирина\Local Settings\Temporary Internet Files\Content.IE5\U2LZWU6Z\MM900219085[1]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99912"/>
            <a:ext cx="7358114" cy="44190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2557</TotalTime>
  <Words>785</Words>
  <PresentationFormat>Экран (4:3)</PresentationFormat>
  <Paragraphs>178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Аспект</vt:lpstr>
      <vt:lpstr>Повторение : квадратные уравнения ; Решение упражнений  с использованием сведений  о космонавтике.</vt:lpstr>
      <vt:lpstr>Цели урока: 1.Повторить теорию и методы решения квадратных уравнений . 2. Развить познавательный интерес. 3.Расширить знания о космонавтике.</vt:lpstr>
      <vt:lpstr>Домашнее задание . ( ксерокопировано каждому ученику).</vt:lpstr>
      <vt:lpstr>А3 Какому из указанных ниже выражений равно частное  8ав/(а²-36в²) : в/(а²-6ав) ?   1)8ав/(а-6в)   2)8а²/(а+6в)  3) 7ав²/(а+6в) 4) 8ав/(а-6)  А4 Какое из  указанных ниже множеств является решением неравенства  Х²-Х≤0?   </vt:lpstr>
      <vt:lpstr>Слайд 5</vt:lpstr>
      <vt:lpstr>Установить соответствие:</vt:lpstr>
      <vt:lpstr>В4 Окружность , изображенная на рисунке, задаётся уравнением  Х²+У²=5, а прямая – уравнением У= 3Х+5. Вычислите  абсциссу точки А</vt:lpstr>
      <vt:lpstr>Логическое задание .Решите анаграмму и исключите «постороннее» слово</vt:lpstr>
      <vt:lpstr>К О С М О С   </vt:lpstr>
      <vt:lpstr>Теоретическая подготовка. Что называют уравнением?</vt:lpstr>
      <vt:lpstr>Что значит решить уравнение? </vt:lpstr>
      <vt:lpstr>Что называют корнем уравнения? </vt:lpstr>
      <vt:lpstr>Что называют квадратным уравнением? </vt:lpstr>
      <vt:lpstr>От чего зависит число корней квадратного уравнения?</vt:lpstr>
      <vt:lpstr>Если D&lt;0, то корней действительных нет.  Если D=0, то один корень. Если D&gt;0, то два корня.</vt:lpstr>
      <vt:lpstr>Напр.: 4Х²+19Х-5=0. D=19²-4·4·(-5)=441. Напр.:4Х²+12Х+9=0 D=36-36=0. Напр.:4Х²+3Х+1=0 D=9-16=-7.</vt:lpstr>
      <vt:lpstr>Что называют приведённым квадратным уравнением?</vt:lpstr>
      <vt:lpstr>Если D&gt;0 и  Х1 +Х2=-р  ;  Х1·Х2 =q, то  … Например: Х²+12Х+32=0 </vt:lpstr>
      <vt:lpstr>Циолковский  Константин Эдуардович</vt:lpstr>
      <vt:lpstr>В каком году был запущен первый искусственный спутник Земли?</vt:lpstr>
      <vt:lpstr>Назовите фамилию учёного, под руководством которого получила дальнейшее развитие  отечественная космонавтика? </vt:lpstr>
      <vt:lpstr>Слайд 22</vt:lpstr>
      <vt:lpstr>Решите квадратное уравнение: 4Х²-5Х-6=0.</vt:lpstr>
      <vt:lpstr>Установите соответствие между уравнениями и их корнями</vt:lpstr>
      <vt:lpstr>Упростите выражение:  (Х³+3Х²-4Х): (1-Х)=</vt:lpstr>
      <vt:lpstr>На рисунке изображены графики функций вида У=аХ²+вХ+с.  Установите соответствие между знаками коэффициентов а, с  и  графиками.</vt:lpstr>
      <vt:lpstr>К О Э Ф Ф И Ц И Е Н Т Ы А.  а&gt;0  и   с&lt;0 Б.  а&lt;0   и   с&gt;0 В.   а&lt;0  и   с&lt;0 </vt:lpstr>
      <vt:lpstr>Постройте график функции  у=(Х³+3Х²-4Х)/(1-Х) и определите , при каких значениях параметра р этот график имеет с прямой У=р  ровно одну общую точку.</vt:lpstr>
      <vt:lpstr>Окружность, изображенная на рисунке, задаётся уравнением Х²+У²=2, а прямая – уравнением  У=5Х-4. Вычислите абсциссу точки В.</vt:lpstr>
      <vt:lpstr>Х²+(5Х-4)²=2 26Х²-40Х+14=0 13Х²-20Х+7=0 Х1,2=(10±√100-91):13 Х 1 =1   Х 2 =7/13. </vt:lpstr>
      <vt:lpstr>Слайд 31</vt:lpstr>
      <vt:lpstr>Каждый человек, желающий стать космонавтом, должен пройти серьёзную подготовку и испытания. Самостоятельная работа. 1вариант                   2вариант 1) найти корни  уравнения: 4Х²+19Х-5=0          4Х²-5Х-6=0  2) сократить дробь: (2Х+2)/(Х²+4Х+3)  1вариант                          (3Х+9)/(х²-2х-15)    2вариант 3)Установите соответствие между уравнениями и их корнями а)х²-4х=0  1)0;4          а)х²+5х=0  1)0;-5 б)х²-16=0  2)-4;1         б)х²-25=0   2)-5;1 в)х²+3х-4=0  3)-4;4   в)Х²+4х-5=0  3)-5;5.</vt:lpstr>
      <vt:lpstr>Итоги урока. Достигли ли мы цели? 1) Повторили решение  квадратных уравнений. 2)Развиваем познавательные способности. 3)Расширили знания о космонавтике.</vt:lpstr>
      <vt:lpstr>Используемые источники. 1)Материалы ГИА-9, 2013г. 2)Учебно-тренировочные тесты по новому плану ГИА под редакцией Ф.Ф.Лысенко, С.Ю.Кулабухова. 3)Гуманизация обучения математике. С.В.Лапытова.2013г.»1-ое сентября»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«сложение и вычитание десятичных дробей»</dc:title>
  <cp:lastModifiedBy>Valued Acer Customer</cp:lastModifiedBy>
  <cp:revision>322</cp:revision>
  <dcterms:modified xsi:type="dcterms:W3CDTF">2013-08-03T19:20:54Z</dcterms:modified>
</cp:coreProperties>
</file>