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6"/>
  </p:notesMasterIdLst>
  <p:sldIdLst>
    <p:sldId id="256" r:id="rId2"/>
    <p:sldId id="260" r:id="rId3"/>
    <p:sldId id="257" r:id="rId4"/>
    <p:sldId id="258" r:id="rId5"/>
    <p:sldId id="272" r:id="rId6"/>
    <p:sldId id="259" r:id="rId7"/>
    <p:sldId id="263" r:id="rId8"/>
    <p:sldId id="261" r:id="rId9"/>
    <p:sldId id="269" r:id="rId10"/>
    <p:sldId id="270" r:id="rId11"/>
    <p:sldId id="273" r:id="rId12"/>
    <p:sldId id="274" r:id="rId13"/>
    <p:sldId id="293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62" r:id="rId22"/>
    <p:sldId id="283" r:id="rId23"/>
    <p:sldId id="285" r:id="rId24"/>
    <p:sldId id="286" r:id="rId25"/>
    <p:sldId id="289" r:id="rId26"/>
    <p:sldId id="295" r:id="rId27"/>
    <p:sldId id="291" r:id="rId28"/>
    <p:sldId id="288" r:id="rId29"/>
    <p:sldId id="267" r:id="rId30"/>
    <p:sldId id="264" r:id="rId31"/>
    <p:sldId id="265" r:id="rId32"/>
    <p:sldId id="290" r:id="rId33"/>
    <p:sldId id="287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0ECD-1365-4B15-AA8E-3099B2193BCB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0398-DB36-434C-ADD4-006BD624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9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EAB53F-76B9-489E-A286-4AA7002CDD75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F84EA-35FE-4055-B316-AEE8DA69C0E7}" type="slidenum">
              <a:rPr lang="ru-RU"/>
              <a:pPr/>
              <a:t>13</a:t>
            </a:fld>
            <a:endParaRPr lang="ru-RU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№</a:t>
            </a:r>
            <a:r>
              <a:rPr lang="en-US"/>
              <a:t>803</a:t>
            </a:r>
            <a:r>
              <a:rPr lang="ru-RU"/>
              <a:t>.</a:t>
            </a:r>
            <a:r>
              <a:rPr lang="en-US"/>
              <a:t> </a:t>
            </a:r>
            <a:r>
              <a:rPr lang="ru-RU"/>
              <a:t> Математика 5 класс. Н.Я.Виленкин.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05A26-C915-4315-85B2-09840262115C}" type="slidenum">
              <a:rPr lang="ru-RU"/>
              <a:pPr/>
              <a:t>22</a:t>
            </a:fld>
            <a:endParaRPr lang="ru-RU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№</a:t>
            </a:r>
            <a:r>
              <a:rPr lang="en-US"/>
              <a:t>80</a:t>
            </a:r>
            <a:r>
              <a:rPr lang="ru-RU"/>
              <a:t>4.</a:t>
            </a:r>
            <a:r>
              <a:rPr lang="en-US"/>
              <a:t> </a:t>
            </a:r>
            <a:r>
              <a:rPr lang="ru-RU"/>
              <a:t> Математика 5 класс. Н.Я.Виленкин.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AD820-512A-4AEC-AB63-087E019459C0}" type="slidenum">
              <a:rPr lang="ru-RU"/>
              <a:pPr/>
              <a:t>23</a:t>
            </a:fld>
            <a:endParaRPr lang="ru-RU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Юрченко Е. В., Юрченко Ел. В. Математика. Тесты. 5-6 классы: учебно-метод. пособие. – 2-е изд. – М.: дрофа, 1998. – 160 с.  </a:t>
            </a:r>
            <a:r>
              <a:rPr lang="en-US"/>
              <a:t>ISBN</a:t>
            </a:r>
            <a:r>
              <a:rPr lang="ru-RU"/>
              <a:t> 5-7107-1992-7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C7340-3A92-4975-AB21-1D1AFA755EBE}" type="slidenum">
              <a:rPr lang="ru-RU"/>
              <a:pPr/>
              <a:t>24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Юрченко Е. В., Юрченко Ел. В. Математика. Тесты. 5-6 классы: учебно-метод. пособие. – 2-е изд. – М.: дрофа, 1998. – 160 с.  </a:t>
            </a:r>
            <a:r>
              <a:rPr lang="en-US"/>
              <a:t>ISBN</a:t>
            </a:r>
            <a:r>
              <a:rPr lang="ru-RU"/>
              <a:t> 5-7107-1992-7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9A801-F4B7-42F3-B55D-E2B8D4C5984E}" type="slidenum">
              <a:rPr lang="ru-RU"/>
              <a:pPr/>
              <a:t>26</a:t>
            </a:fld>
            <a:endParaRPr lang="ru-RU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№819.</a:t>
            </a:r>
            <a:r>
              <a:rPr lang="en-US"/>
              <a:t> </a:t>
            </a:r>
            <a:r>
              <a:rPr lang="ru-RU"/>
              <a:t> Математика 5 класс. Н.Я.Виленкин.  Сарай, имеющий форму прямоугольного параллелепипеда, заполнен сеном. Длина сарая 10 м, ширина 6 м, высота 4 м. Найдите массу сена в сарае, если масса 10 м</a:t>
            </a:r>
            <a:r>
              <a:rPr lang="ru-RU" baseline="30000"/>
              <a:t>3</a:t>
            </a:r>
            <a:r>
              <a:rPr lang="ru-RU"/>
              <a:t> сена 6 ц.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D6FF1-371A-4FAD-8951-7859B2FA3BA1}" type="slidenum">
              <a:rPr lang="ru-RU"/>
              <a:pPr/>
              <a:t>28</a:t>
            </a:fld>
            <a:endParaRPr lang="ru-RU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№843.</a:t>
            </a:r>
            <a:r>
              <a:rPr lang="en-US"/>
              <a:t> </a:t>
            </a:r>
            <a:r>
              <a:rPr lang="ru-RU"/>
              <a:t> Математика 5 класс. Н.Я.Виленкин.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F42EEF-BDC6-48E6-875B-84C574ACC86C}" type="slidenum">
              <a:rPr lang="ru-RU"/>
              <a:pPr eaLnBrk="1" hangingPunct="1"/>
              <a:t>30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otsmedia.ru/news/2005/ctctv/05/img/28may_samym_04_11jun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6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410902/" TargetMode="External"/><Relationship Id="rId2" Type="http://schemas.openxmlformats.org/officeDocument/2006/relationships/hyperlink" Target="http://animashky.ru/index/0-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rest.ru/original/1997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8388424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Математика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Учитель математики МБОУ СОШ с. Войсковая Казинка Долгоруковского муниципального района Липецкой области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Андрианова Мария Васильевна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8496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ОБЪЁМ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ПРЯМОУГОЛЬНОГО 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ПАРАЛЛЕЛЕПИПЕДА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Гипотеза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Если мы найдём формулу для вычисления объёма прямоугольного параллелепипеда и  научимся  его вычислять, то узнаем соответствуют ли размеры нашего класса нормам СанПиН.</a:t>
            </a:r>
          </a:p>
        </p:txBody>
      </p:sp>
    </p:spTree>
    <p:extLst>
      <p:ext uri="{BB962C8B-B14F-4D97-AF65-F5344CB8AC3E}">
        <p14:creationId xmlns:p14="http://schemas.microsoft.com/office/powerpoint/2010/main" val="15061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5" y="44624"/>
            <a:ext cx="5687789" cy="129681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7600" b="1" dirty="0" smtClean="0">
                <a:solidFill>
                  <a:srgbClr val="FF0000"/>
                </a:solidFill>
              </a:rPr>
              <a:t>ТЕМА УРОКА: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           </a:t>
            </a:r>
            <a:endParaRPr lang="ru-RU" sz="2800" i="1" u="sng" dirty="0" smtClean="0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987675" y="1341438"/>
            <a:ext cx="29527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6AB94">
                        <a:alpha val="11000"/>
                      </a:srgbClr>
                    </a:gs>
                    <a:gs pos="8500">
                      <a:srgbClr val="D4DEFF">
                        <a:alpha val="26130"/>
                      </a:srgbClr>
                    </a:gs>
                    <a:gs pos="23500">
                      <a:srgbClr val="D4DEFF">
                        <a:alpha val="52830"/>
                      </a:srgbClr>
                    </a:gs>
                    <a:gs pos="50000">
                      <a:srgbClr val="8488C4"/>
                    </a:gs>
                    <a:gs pos="76500">
                      <a:srgbClr val="D4DEFF">
                        <a:alpha val="52830"/>
                      </a:srgbClr>
                    </a:gs>
                    <a:gs pos="91500">
                      <a:srgbClr val="D4DEFF">
                        <a:alpha val="26130"/>
                      </a:srgbClr>
                    </a:gs>
                    <a:gs pos="100000">
                      <a:srgbClr val="96AB94">
                        <a:alpha val="11000"/>
                      </a:srgbClr>
                    </a:gs>
                  </a:gsLst>
                  <a:lin ang="5400000" scaled="1"/>
                </a:gradFill>
                <a:latin typeface="Impact"/>
              </a:rPr>
              <a:t>Объем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042988" y="2852738"/>
            <a:ext cx="7048500" cy="1049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6AB94"/>
                    </a:gs>
                    <a:gs pos="8501">
                      <a:srgbClr val="D4DEFF"/>
                    </a:gs>
                    <a:gs pos="23500">
                      <a:srgbClr val="D4DEFF"/>
                    </a:gs>
                    <a:gs pos="50000">
                      <a:srgbClr val="8488C4"/>
                    </a:gs>
                    <a:gs pos="76500">
                      <a:srgbClr val="D4DEFF"/>
                    </a:gs>
                    <a:gs pos="91499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  <a:latin typeface="Impact"/>
              </a:rPr>
              <a:t>прямоугольного параллелепипеда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051050" y="4076700"/>
            <a:ext cx="1439863" cy="24479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5050"/>
              </a:gs>
              <a:gs pos="100000">
                <a:schemeClr val="tx2"/>
              </a:gs>
            </a:gsLst>
            <a:path path="rect">
              <a:fillToRect r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019925" y="1484313"/>
            <a:ext cx="1908175" cy="96361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E3ED"/>
              </a:gs>
              <a:gs pos="100000">
                <a:srgbClr val="FF66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84213" y="692150"/>
            <a:ext cx="1152525" cy="11509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FFCC"/>
              </a:gs>
              <a:gs pos="50000">
                <a:srgbClr val="00CC66"/>
              </a:gs>
              <a:gs pos="100000">
                <a:srgbClr val="00FF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364163" y="4076700"/>
            <a:ext cx="2519362" cy="18002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Запомни </a:t>
            </a:r>
            <a:r>
              <a:rPr lang="ru-RU" dirty="0" smtClean="0"/>
              <a:t>эту </a:t>
            </a:r>
            <a:r>
              <a:rPr lang="ru-RU" dirty="0" smtClean="0"/>
              <a:t>формулу!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2492896"/>
            <a:ext cx="8856984" cy="38862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Для вычисления объема прямоугольного параллелепипеда: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chemeClr val="accent1"/>
                </a:solidFill>
              </a:rPr>
              <a:t>V = </a:t>
            </a:r>
            <a:r>
              <a:rPr lang="en-US" sz="7200" dirty="0" err="1" smtClean="0">
                <a:solidFill>
                  <a:schemeClr val="accent1"/>
                </a:solidFill>
              </a:rPr>
              <a:t>a</a:t>
            </a:r>
            <a:r>
              <a:rPr lang="en-US" sz="7200" dirty="0" err="1" smtClean="0">
                <a:solidFill>
                  <a:schemeClr val="accent1"/>
                </a:solidFill>
                <a:cs typeface="Tahoma" pitchFamily="34" charset="0"/>
              </a:rPr>
              <a:t>∙</a:t>
            </a:r>
            <a:r>
              <a:rPr lang="en-US" sz="7200" dirty="0" err="1" smtClean="0">
                <a:solidFill>
                  <a:schemeClr val="accent1"/>
                </a:solidFill>
              </a:rPr>
              <a:t>b</a:t>
            </a:r>
            <a:r>
              <a:rPr lang="el-GR" sz="7200" dirty="0" smtClean="0">
                <a:solidFill>
                  <a:schemeClr val="accent1"/>
                </a:solidFill>
                <a:cs typeface="Tahoma" pitchFamily="34" charset="0"/>
              </a:rPr>
              <a:t>∙</a:t>
            </a:r>
            <a:r>
              <a:rPr lang="en-US" sz="7200" dirty="0" smtClean="0">
                <a:solidFill>
                  <a:schemeClr val="accent1"/>
                </a:solidFill>
              </a:rPr>
              <a:t>c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Freeform 2" descr="Пергамент"/>
          <p:cNvSpPr>
            <a:spLocks/>
          </p:cNvSpPr>
          <p:nvPr/>
        </p:nvSpPr>
        <p:spPr bwMode="auto">
          <a:xfrm>
            <a:off x="-25400" y="12700"/>
            <a:ext cx="2540000" cy="6896100"/>
          </a:xfrm>
          <a:custGeom>
            <a:avLst/>
            <a:gdLst>
              <a:gd name="T0" fmla="*/ 1600 w 1600"/>
              <a:gd name="T1" fmla="*/ 3112 h 4344"/>
              <a:gd name="T2" fmla="*/ 1568 w 1600"/>
              <a:gd name="T3" fmla="*/ 888 h 4344"/>
              <a:gd name="T4" fmla="*/ 632 w 1600"/>
              <a:gd name="T5" fmla="*/ 0 h 4344"/>
              <a:gd name="T6" fmla="*/ 8 w 1600"/>
              <a:gd name="T7" fmla="*/ 0 h 4344"/>
              <a:gd name="T8" fmla="*/ 0 w 1600"/>
              <a:gd name="T9" fmla="*/ 4344 h 4344"/>
              <a:gd name="T10" fmla="*/ 1600 w 1600"/>
              <a:gd name="T11" fmla="*/ 3112 h 4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4344">
                <a:moveTo>
                  <a:pt x="1600" y="3112"/>
                </a:moveTo>
                <a:lnTo>
                  <a:pt x="1568" y="888"/>
                </a:lnTo>
                <a:lnTo>
                  <a:pt x="632" y="0"/>
                </a:lnTo>
                <a:lnTo>
                  <a:pt x="8" y="0"/>
                </a:lnTo>
                <a:lnTo>
                  <a:pt x="0" y="4344"/>
                </a:lnTo>
                <a:lnTo>
                  <a:pt x="1600" y="311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07" name="Freeform 3" descr="Пергамент"/>
          <p:cNvSpPr>
            <a:spLocks/>
          </p:cNvSpPr>
          <p:nvPr/>
        </p:nvSpPr>
        <p:spPr bwMode="auto">
          <a:xfrm>
            <a:off x="2463800" y="1409700"/>
            <a:ext cx="4533900" cy="3556000"/>
          </a:xfrm>
          <a:custGeom>
            <a:avLst/>
            <a:gdLst>
              <a:gd name="T0" fmla="*/ 32 w 2856"/>
              <a:gd name="T1" fmla="*/ 2240 h 2240"/>
              <a:gd name="T2" fmla="*/ 2856 w 2856"/>
              <a:gd name="T3" fmla="*/ 2224 h 2240"/>
              <a:gd name="T4" fmla="*/ 2808 w 2856"/>
              <a:gd name="T5" fmla="*/ 16 h 2240"/>
              <a:gd name="T6" fmla="*/ 0 w 2856"/>
              <a:gd name="T7" fmla="*/ 0 h 2240"/>
              <a:gd name="T8" fmla="*/ 32 w 2856"/>
              <a:gd name="T9" fmla="*/ 2240 h 2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6" h="2240">
                <a:moveTo>
                  <a:pt x="32" y="2240"/>
                </a:moveTo>
                <a:lnTo>
                  <a:pt x="2856" y="2224"/>
                </a:lnTo>
                <a:lnTo>
                  <a:pt x="2808" y="16"/>
                </a:lnTo>
                <a:lnTo>
                  <a:pt x="0" y="0"/>
                </a:lnTo>
                <a:lnTo>
                  <a:pt x="32" y="224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08" name="Line 4"/>
          <p:cNvSpPr>
            <a:spLocks noChangeShapeType="1"/>
          </p:cNvSpPr>
          <p:nvPr/>
        </p:nvSpPr>
        <p:spPr bwMode="auto">
          <a:xfrm>
            <a:off x="2463800" y="14224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 rot="16200000">
            <a:off x="1379498" y="2473237"/>
            <a:ext cx="1452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7200" b="1" i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4м</a:t>
            </a:r>
            <a:r>
              <a:rPr lang="ru-RU" sz="5400" b="1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endParaRPr lang="ru-RU" sz="5400" b="1" i="1" baseline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05510" name="Freeform 6" descr="Папирус"/>
          <p:cNvSpPr>
            <a:spLocks/>
          </p:cNvSpPr>
          <p:nvPr/>
        </p:nvSpPr>
        <p:spPr bwMode="auto">
          <a:xfrm>
            <a:off x="2857500" y="2413000"/>
            <a:ext cx="1295400" cy="2552700"/>
          </a:xfrm>
          <a:custGeom>
            <a:avLst/>
            <a:gdLst>
              <a:gd name="T0" fmla="*/ 24 w 816"/>
              <a:gd name="T1" fmla="*/ 1592 h 1608"/>
              <a:gd name="T2" fmla="*/ 0 w 816"/>
              <a:gd name="T3" fmla="*/ 0 h 1608"/>
              <a:gd name="T4" fmla="*/ 808 w 816"/>
              <a:gd name="T5" fmla="*/ 0 h 1608"/>
              <a:gd name="T6" fmla="*/ 816 w 816"/>
              <a:gd name="T7" fmla="*/ 1600 h 1608"/>
              <a:gd name="T8" fmla="*/ 24 w 816"/>
              <a:gd name="T9" fmla="*/ 1608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1608">
                <a:moveTo>
                  <a:pt x="24" y="1592"/>
                </a:moveTo>
                <a:lnTo>
                  <a:pt x="0" y="0"/>
                </a:lnTo>
                <a:lnTo>
                  <a:pt x="808" y="0"/>
                </a:lnTo>
                <a:lnTo>
                  <a:pt x="816" y="1600"/>
                </a:lnTo>
                <a:lnTo>
                  <a:pt x="24" y="1608"/>
                </a:lnTo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>
            <a:off x="2552700" y="49657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2" name="Freeform 8"/>
          <p:cNvSpPr>
            <a:spLocks/>
          </p:cNvSpPr>
          <p:nvPr/>
        </p:nvSpPr>
        <p:spPr bwMode="auto">
          <a:xfrm>
            <a:off x="2489200" y="1435100"/>
            <a:ext cx="50800" cy="3568700"/>
          </a:xfrm>
          <a:custGeom>
            <a:avLst/>
            <a:gdLst>
              <a:gd name="T0" fmla="*/ 0 w 32"/>
              <a:gd name="T1" fmla="*/ 0 h 2248"/>
              <a:gd name="T2" fmla="*/ 32 w 32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3" name="Freeform 9"/>
          <p:cNvSpPr>
            <a:spLocks/>
          </p:cNvSpPr>
          <p:nvPr/>
        </p:nvSpPr>
        <p:spPr bwMode="auto">
          <a:xfrm>
            <a:off x="6946900" y="1422400"/>
            <a:ext cx="50800" cy="3568700"/>
          </a:xfrm>
          <a:custGeom>
            <a:avLst/>
            <a:gdLst>
              <a:gd name="T0" fmla="*/ 0 w 32"/>
              <a:gd name="T1" fmla="*/ 0 h 2248"/>
              <a:gd name="T2" fmla="*/ 32 w 32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4" name="Freeform 10"/>
          <p:cNvSpPr>
            <a:spLocks/>
          </p:cNvSpPr>
          <p:nvPr/>
        </p:nvSpPr>
        <p:spPr bwMode="auto">
          <a:xfrm>
            <a:off x="6934200" y="12700"/>
            <a:ext cx="1676400" cy="1409700"/>
          </a:xfrm>
          <a:custGeom>
            <a:avLst/>
            <a:gdLst>
              <a:gd name="T0" fmla="*/ 1056 w 1056"/>
              <a:gd name="T1" fmla="*/ 0 h 888"/>
              <a:gd name="T2" fmla="*/ 0 w 1056"/>
              <a:gd name="T3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6" h="888">
                <a:moveTo>
                  <a:pt x="1056" y="0"/>
                </a:moveTo>
                <a:lnTo>
                  <a:pt x="0" y="88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5" name="Freeform 11"/>
          <p:cNvSpPr>
            <a:spLocks/>
          </p:cNvSpPr>
          <p:nvPr/>
        </p:nvSpPr>
        <p:spPr bwMode="auto">
          <a:xfrm>
            <a:off x="101600" y="5003800"/>
            <a:ext cx="2387600" cy="1803400"/>
          </a:xfrm>
          <a:custGeom>
            <a:avLst/>
            <a:gdLst>
              <a:gd name="T0" fmla="*/ 1504 w 1504"/>
              <a:gd name="T1" fmla="*/ 0 h 1136"/>
              <a:gd name="T2" fmla="*/ 0 w 1504"/>
              <a:gd name="T3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4" h="1136">
                <a:moveTo>
                  <a:pt x="1504" y="0"/>
                </a:moveTo>
                <a:lnTo>
                  <a:pt x="0" y="1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6" name="Freeform 12"/>
          <p:cNvSpPr>
            <a:spLocks/>
          </p:cNvSpPr>
          <p:nvPr/>
        </p:nvSpPr>
        <p:spPr bwMode="auto">
          <a:xfrm>
            <a:off x="977900" y="0"/>
            <a:ext cx="1498600" cy="14478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7" name="Freeform 13"/>
          <p:cNvSpPr>
            <a:spLocks/>
          </p:cNvSpPr>
          <p:nvPr/>
        </p:nvSpPr>
        <p:spPr bwMode="auto">
          <a:xfrm>
            <a:off x="6972300" y="4953000"/>
            <a:ext cx="2171700" cy="1930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 rot="-2368455">
            <a:off x="371475" y="4778375"/>
            <a:ext cx="17176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6 </a:t>
            </a:r>
            <a:r>
              <a:rPr lang="ru-RU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м</a:t>
            </a:r>
            <a:r>
              <a:rPr lang="ru-RU" sz="5400" b="1" i="1" baseline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405519" name="Freeform 15"/>
          <p:cNvSpPr>
            <a:spLocks/>
          </p:cNvSpPr>
          <p:nvPr/>
        </p:nvSpPr>
        <p:spPr bwMode="auto">
          <a:xfrm>
            <a:off x="2979738" y="3987800"/>
            <a:ext cx="69850" cy="215900"/>
          </a:xfrm>
          <a:custGeom>
            <a:avLst/>
            <a:gdLst>
              <a:gd name="T0" fmla="*/ 3 w 52"/>
              <a:gd name="T1" fmla="*/ 0 h 168"/>
              <a:gd name="T2" fmla="*/ 51 w 52"/>
              <a:gd name="T3" fmla="*/ 88 h 168"/>
              <a:gd name="T4" fmla="*/ 11 w 52"/>
              <a:gd name="T5" fmla="*/ 168 h 168"/>
              <a:gd name="T6" fmla="*/ 35 w 52"/>
              <a:gd name="T7" fmla="*/ 88 h 168"/>
              <a:gd name="T8" fmla="*/ 3 w 52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68">
                <a:moveTo>
                  <a:pt x="3" y="0"/>
                </a:moveTo>
                <a:cubicBezTo>
                  <a:pt x="6" y="0"/>
                  <a:pt x="50" y="60"/>
                  <a:pt x="51" y="88"/>
                </a:cubicBezTo>
                <a:cubicBezTo>
                  <a:pt x="52" y="116"/>
                  <a:pt x="14" y="168"/>
                  <a:pt x="11" y="168"/>
                </a:cubicBezTo>
                <a:cubicBezTo>
                  <a:pt x="8" y="168"/>
                  <a:pt x="38" y="115"/>
                  <a:pt x="35" y="88"/>
                </a:cubicBezTo>
                <a:cubicBezTo>
                  <a:pt x="32" y="61"/>
                  <a:pt x="0" y="0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0" name="Freeform 16"/>
          <p:cNvSpPr>
            <a:spLocks/>
          </p:cNvSpPr>
          <p:nvPr/>
        </p:nvSpPr>
        <p:spPr bwMode="auto">
          <a:xfrm>
            <a:off x="1651000" y="0"/>
            <a:ext cx="1333500" cy="13970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1" name="Freeform 17"/>
          <p:cNvSpPr>
            <a:spLocks/>
          </p:cNvSpPr>
          <p:nvPr/>
        </p:nvSpPr>
        <p:spPr bwMode="auto">
          <a:xfrm>
            <a:off x="2349500" y="-38100"/>
            <a:ext cx="11684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2" name="Freeform 18"/>
          <p:cNvSpPr>
            <a:spLocks/>
          </p:cNvSpPr>
          <p:nvPr/>
        </p:nvSpPr>
        <p:spPr bwMode="auto">
          <a:xfrm>
            <a:off x="3162300" y="12700"/>
            <a:ext cx="9271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3" name="Freeform 19"/>
          <p:cNvSpPr>
            <a:spLocks/>
          </p:cNvSpPr>
          <p:nvPr/>
        </p:nvSpPr>
        <p:spPr bwMode="auto">
          <a:xfrm>
            <a:off x="4051300" y="12700"/>
            <a:ext cx="4826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4" name="Freeform 20"/>
          <p:cNvSpPr>
            <a:spLocks/>
          </p:cNvSpPr>
          <p:nvPr/>
        </p:nvSpPr>
        <p:spPr bwMode="auto">
          <a:xfrm flipH="1">
            <a:off x="5359400" y="-88900"/>
            <a:ext cx="139700" cy="14986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5" name="Freeform 21"/>
          <p:cNvSpPr>
            <a:spLocks/>
          </p:cNvSpPr>
          <p:nvPr/>
        </p:nvSpPr>
        <p:spPr bwMode="auto">
          <a:xfrm flipH="1">
            <a:off x="5715000" y="-38100"/>
            <a:ext cx="393700" cy="14732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6" name="Freeform 22"/>
          <p:cNvSpPr>
            <a:spLocks/>
          </p:cNvSpPr>
          <p:nvPr/>
        </p:nvSpPr>
        <p:spPr bwMode="auto">
          <a:xfrm flipH="1">
            <a:off x="6108700" y="-50800"/>
            <a:ext cx="685800" cy="14605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7" name="Freeform 23"/>
          <p:cNvSpPr>
            <a:spLocks/>
          </p:cNvSpPr>
          <p:nvPr/>
        </p:nvSpPr>
        <p:spPr bwMode="auto">
          <a:xfrm flipH="1">
            <a:off x="6489700" y="-12700"/>
            <a:ext cx="11303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8" name="Freeform 24" descr="Пергамент"/>
          <p:cNvSpPr>
            <a:spLocks/>
          </p:cNvSpPr>
          <p:nvPr/>
        </p:nvSpPr>
        <p:spPr bwMode="auto">
          <a:xfrm>
            <a:off x="6934200" y="-12700"/>
            <a:ext cx="2222500" cy="6908800"/>
          </a:xfrm>
          <a:custGeom>
            <a:avLst/>
            <a:gdLst>
              <a:gd name="T0" fmla="*/ 32 w 1400"/>
              <a:gd name="T1" fmla="*/ 3128 h 4352"/>
              <a:gd name="T2" fmla="*/ 0 w 1400"/>
              <a:gd name="T3" fmla="*/ 888 h 4352"/>
              <a:gd name="T4" fmla="*/ 1072 w 1400"/>
              <a:gd name="T5" fmla="*/ 0 h 4352"/>
              <a:gd name="T6" fmla="*/ 1400 w 1400"/>
              <a:gd name="T7" fmla="*/ 0 h 4352"/>
              <a:gd name="T8" fmla="*/ 1400 w 1400"/>
              <a:gd name="T9" fmla="*/ 4352 h 4352"/>
              <a:gd name="T10" fmla="*/ 32 w 1400"/>
              <a:gd name="T11" fmla="*/ 3128 h 4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" h="4352">
                <a:moveTo>
                  <a:pt x="32" y="3128"/>
                </a:moveTo>
                <a:lnTo>
                  <a:pt x="0" y="888"/>
                </a:lnTo>
                <a:lnTo>
                  <a:pt x="1072" y="0"/>
                </a:lnTo>
                <a:lnTo>
                  <a:pt x="1400" y="0"/>
                </a:lnTo>
                <a:lnTo>
                  <a:pt x="1400" y="4352"/>
                </a:lnTo>
                <a:lnTo>
                  <a:pt x="32" y="31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3109913" y="3971925"/>
            <a:ext cx="17176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5</a:t>
            </a:r>
            <a:r>
              <a:rPr lang="ru-RU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м</a:t>
            </a:r>
            <a:r>
              <a:rPr lang="ru-RU" sz="5400" b="1" i="1" baseline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405530" name="Freeform 26"/>
          <p:cNvSpPr>
            <a:spLocks/>
          </p:cNvSpPr>
          <p:nvPr/>
        </p:nvSpPr>
        <p:spPr bwMode="auto">
          <a:xfrm>
            <a:off x="4864100" y="-25400"/>
            <a:ext cx="114300" cy="14097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31" name="Freeform 27"/>
          <p:cNvSpPr>
            <a:spLocks/>
          </p:cNvSpPr>
          <p:nvPr/>
        </p:nvSpPr>
        <p:spPr bwMode="auto">
          <a:xfrm>
            <a:off x="355600" y="2368550"/>
            <a:ext cx="1397000" cy="882650"/>
          </a:xfrm>
          <a:custGeom>
            <a:avLst/>
            <a:gdLst>
              <a:gd name="T0" fmla="*/ 0 w 880"/>
              <a:gd name="T1" fmla="*/ 556 h 556"/>
              <a:gd name="T2" fmla="*/ 0 w 880"/>
              <a:gd name="T3" fmla="*/ 308 h 556"/>
              <a:gd name="T4" fmla="*/ 688 w 880"/>
              <a:gd name="T5" fmla="*/ 0 h 556"/>
              <a:gd name="T6" fmla="*/ 880 w 880"/>
              <a:gd name="T7" fmla="*/ 16 h 556"/>
              <a:gd name="T8" fmla="*/ 704 w 880"/>
              <a:gd name="T9" fmla="*/ 120 h 556"/>
              <a:gd name="T10" fmla="*/ 708 w 880"/>
              <a:gd name="T11" fmla="*/ 256 h 556"/>
              <a:gd name="T12" fmla="*/ 880 w 880"/>
              <a:gd name="T13" fmla="*/ 20 h 556"/>
              <a:gd name="T14" fmla="*/ 752 w 880"/>
              <a:gd name="T15" fmla="*/ 100 h 556"/>
              <a:gd name="T16" fmla="*/ 216 w 880"/>
              <a:gd name="T17" fmla="*/ 348 h 556"/>
              <a:gd name="T18" fmla="*/ 4 w 880"/>
              <a:gd name="T19" fmla="*/ 328 h 556"/>
              <a:gd name="T20" fmla="*/ 184 w 880"/>
              <a:gd name="T21" fmla="*/ 348 h 556"/>
              <a:gd name="T22" fmla="*/ 0 w 880"/>
              <a:gd name="T2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0" h="556">
                <a:moveTo>
                  <a:pt x="0" y="556"/>
                </a:moveTo>
                <a:lnTo>
                  <a:pt x="0" y="308"/>
                </a:lnTo>
                <a:lnTo>
                  <a:pt x="688" y="0"/>
                </a:lnTo>
                <a:lnTo>
                  <a:pt x="880" y="16"/>
                </a:lnTo>
                <a:lnTo>
                  <a:pt x="704" y="120"/>
                </a:lnTo>
                <a:lnTo>
                  <a:pt x="708" y="256"/>
                </a:lnTo>
                <a:lnTo>
                  <a:pt x="880" y="20"/>
                </a:lnTo>
                <a:lnTo>
                  <a:pt x="752" y="100"/>
                </a:lnTo>
                <a:lnTo>
                  <a:pt x="216" y="348"/>
                </a:lnTo>
                <a:lnTo>
                  <a:pt x="4" y="328"/>
                </a:lnTo>
                <a:lnTo>
                  <a:pt x="184" y="348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32" name="Oval 28"/>
          <p:cNvSpPr>
            <a:spLocks noChangeArrowheads="1"/>
          </p:cNvSpPr>
          <p:nvPr/>
        </p:nvSpPr>
        <p:spPr bwMode="auto">
          <a:xfrm>
            <a:off x="2362200" y="2540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3" name="Oval 29"/>
          <p:cNvSpPr>
            <a:spLocks noChangeArrowheads="1"/>
          </p:cNvSpPr>
          <p:nvPr/>
        </p:nvSpPr>
        <p:spPr bwMode="auto">
          <a:xfrm>
            <a:off x="4279900" y="1778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4" name="Oval 30"/>
          <p:cNvSpPr>
            <a:spLocks noChangeArrowheads="1"/>
          </p:cNvSpPr>
          <p:nvPr/>
        </p:nvSpPr>
        <p:spPr bwMode="auto">
          <a:xfrm>
            <a:off x="6184900" y="1651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5" name="Oval 31"/>
          <p:cNvSpPr>
            <a:spLocks noChangeArrowheads="1"/>
          </p:cNvSpPr>
          <p:nvPr/>
        </p:nvSpPr>
        <p:spPr bwMode="auto">
          <a:xfrm>
            <a:off x="594360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6" name="Oval 32"/>
          <p:cNvSpPr>
            <a:spLocks noChangeArrowheads="1"/>
          </p:cNvSpPr>
          <p:nvPr/>
        </p:nvSpPr>
        <p:spPr bwMode="auto">
          <a:xfrm>
            <a:off x="4521200" y="93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7" name="Oval 33"/>
          <p:cNvSpPr>
            <a:spLocks noChangeArrowheads="1"/>
          </p:cNvSpPr>
          <p:nvPr/>
        </p:nvSpPr>
        <p:spPr bwMode="auto">
          <a:xfrm>
            <a:off x="3098800" y="965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8" name="Freeform 34"/>
          <p:cNvSpPr>
            <a:spLocks/>
          </p:cNvSpPr>
          <p:nvPr/>
        </p:nvSpPr>
        <p:spPr bwMode="auto">
          <a:xfrm>
            <a:off x="7581900" y="1739900"/>
            <a:ext cx="1130300" cy="2984500"/>
          </a:xfrm>
          <a:custGeom>
            <a:avLst/>
            <a:gdLst>
              <a:gd name="T0" fmla="*/ 0 w 712"/>
              <a:gd name="T1" fmla="*/ 328 h 1880"/>
              <a:gd name="T2" fmla="*/ 704 w 712"/>
              <a:gd name="T3" fmla="*/ 0 h 1880"/>
              <a:gd name="T4" fmla="*/ 712 w 712"/>
              <a:gd name="T5" fmla="*/ 1880 h 1880"/>
              <a:gd name="T6" fmla="*/ 40 w 712"/>
              <a:gd name="T7" fmla="*/ 1552 h 1880"/>
              <a:gd name="T8" fmla="*/ 0 w 712"/>
              <a:gd name="T9" fmla="*/ 328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2" h="1880">
                <a:moveTo>
                  <a:pt x="0" y="328"/>
                </a:moveTo>
                <a:lnTo>
                  <a:pt x="704" y="0"/>
                </a:lnTo>
                <a:lnTo>
                  <a:pt x="712" y="1880"/>
                </a:lnTo>
                <a:lnTo>
                  <a:pt x="40" y="1552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39" name="Freeform 35"/>
          <p:cNvSpPr>
            <a:spLocks/>
          </p:cNvSpPr>
          <p:nvPr/>
        </p:nvSpPr>
        <p:spPr bwMode="auto">
          <a:xfrm>
            <a:off x="7442200" y="1485900"/>
            <a:ext cx="1511300" cy="3606800"/>
          </a:xfrm>
          <a:custGeom>
            <a:avLst/>
            <a:gdLst>
              <a:gd name="T0" fmla="*/ 792 w 952"/>
              <a:gd name="T1" fmla="*/ 2056 h 2272"/>
              <a:gd name="T2" fmla="*/ 800 w 952"/>
              <a:gd name="T3" fmla="*/ 144 h 2272"/>
              <a:gd name="T4" fmla="*/ 80 w 952"/>
              <a:gd name="T5" fmla="*/ 488 h 2272"/>
              <a:gd name="T6" fmla="*/ 128 w 952"/>
              <a:gd name="T7" fmla="*/ 1696 h 2272"/>
              <a:gd name="T8" fmla="*/ 784 w 952"/>
              <a:gd name="T9" fmla="*/ 2040 h 2272"/>
              <a:gd name="T10" fmla="*/ 952 w 952"/>
              <a:gd name="T11" fmla="*/ 2264 h 2272"/>
              <a:gd name="T12" fmla="*/ 912 w 952"/>
              <a:gd name="T13" fmla="*/ 0 h 2272"/>
              <a:gd name="T14" fmla="*/ 0 w 952"/>
              <a:gd name="T15" fmla="*/ 464 h 2272"/>
              <a:gd name="T16" fmla="*/ 40 w 952"/>
              <a:gd name="T17" fmla="*/ 1768 h 2272"/>
              <a:gd name="T18" fmla="*/ 944 w 952"/>
              <a:gd name="T19" fmla="*/ 2272 h 2272"/>
              <a:gd name="T20" fmla="*/ 952 w 952"/>
              <a:gd name="T21" fmla="*/ 2248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2" h="2272">
                <a:moveTo>
                  <a:pt x="792" y="2056"/>
                </a:moveTo>
                <a:lnTo>
                  <a:pt x="800" y="144"/>
                </a:lnTo>
                <a:lnTo>
                  <a:pt x="80" y="488"/>
                </a:lnTo>
                <a:lnTo>
                  <a:pt x="128" y="1696"/>
                </a:lnTo>
                <a:lnTo>
                  <a:pt x="784" y="2040"/>
                </a:lnTo>
                <a:lnTo>
                  <a:pt x="952" y="2264"/>
                </a:lnTo>
                <a:lnTo>
                  <a:pt x="912" y="0"/>
                </a:lnTo>
                <a:lnTo>
                  <a:pt x="0" y="464"/>
                </a:lnTo>
                <a:lnTo>
                  <a:pt x="40" y="1768"/>
                </a:lnTo>
                <a:lnTo>
                  <a:pt x="944" y="2272"/>
                </a:lnTo>
                <a:lnTo>
                  <a:pt x="952" y="224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0" name="Line 36"/>
          <p:cNvSpPr>
            <a:spLocks noChangeShapeType="1"/>
          </p:cNvSpPr>
          <p:nvPr/>
        </p:nvSpPr>
        <p:spPr bwMode="auto">
          <a:xfrm flipH="1">
            <a:off x="8674100" y="1473200"/>
            <a:ext cx="215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>
            <a:off x="7404100" y="2235200"/>
            <a:ext cx="1905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2" name="Line 38"/>
          <p:cNvSpPr>
            <a:spLocks noChangeShapeType="1"/>
          </p:cNvSpPr>
          <p:nvPr/>
        </p:nvSpPr>
        <p:spPr bwMode="auto">
          <a:xfrm flipV="1">
            <a:off x="7493000" y="417830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3" name="Line 39"/>
          <p:cNvSpPr>
            <a:spLocks noChangeShapeType="1"/>
          </p:cNvSpPr>
          <p:nvPr/>
        </p:nvSpPr>
        <p:spPr bwMode="auto">
          <a:xfrm>
            <a:off x="8699500" y="4749800"/>
            <a:ext cx="2413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4" name="Freeform 40"/>
          <p:cNvSpPr>
            <a:spLocks/>
          </p:cNvSpPr>
          <p:nvPr/>
        </p:nvSpPr>
        <p:spPr bwMode="auto">
          <a:xfrm>
            <a:off x="7848600" y="2133600"/>
            <a:ext cx="38100" cy="12700"/>
          </a:xfrm>
          <a:custGeom>
            <a:avLst/>
            <a:gdLst>
              <a:gd name="T0" fmla="*/ 24 w 24"/>
              <a:gd name="T1" fmla="*/ 0 h 8"/>
              <a:gd name="T2" fmla="*/ 0 w 24"/>
              <a:gd name="T3" fmla="*/ 8 h 8"/>
              <a:gd name="T4" fmla="*/ 24 w 24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8">
                <a:moveTo>
                  <a:pt x="24" y="0"/>
                </a:moveTo>
                <a:cubicBezTo>
                  <a:pt x="16" y="3"/>
                  <a:pt x="0" y="8"/>
                  <a:pt x="0" y="8"/>
                </a:cubicBezTo>
                <a:cubicBezTo>
                  <a:pt x="0" y="8"/>
                  <a:pt x="16" y="3"/>
                  <a:pt x="2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5" name="Freeform 41"/>
          <p:cNvSpPr>
            <a:spLocks/>
          </p:cNvSpPr>
          <p:nvPr/>
        </p:nvSpPr>
        <p:spPr bwMode="auto">
          <a:xfrm>
            <a:off x="8293100" y="1892300"/>
            <a:ext cx="127000" cy="2679700"/>
          </a:xfrm>
          <a:custGeom>
            <a:avLst/>
            <a:gdLst>
              <a:gd name="T0" fmla="*/ 0 w 80"/>
              <a:gd name="T1" fmla="*/ 24 h 1688"/>
              <a:gd name="T2" fmla="*/ 48 w 80"/>
              <a:gd name="T3" fmla="*/ 0 h 1688"/>
              <a:gd name="T4" fmla="*/ 80 w 80"/>
              <a:gd name="T5" fmla="*/ 1688 h 1688"/>
              <a:gd name="T6" fmla="*/ 64 w 80"/>
              <a:gd name="T7" fmla="*/ 1680 h 1688"/>
              <a:gd name="T8" fmla="*/ 32 w 80"/>
              <a:gd name="T9" fmla="*/ 1656 h 1688"/>
              <a:gd name="T10" fmla="*/ 0 w 80"/>
              <a:gd name="T11" fmla="*/ 2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1688">
                <a:moveTo>
                  <a:pt x="0" y="24"/>
                </a:moveTo>
                <a:lnTo>
                  <a:pt x="48" y="0"/>
                </a:lnTo>
                <a:lnTo>
                  <a:pt x="80" y="1688"/>
                </a:lnTo>
                <a:lnTo>
                  <a:pt x="64" y="1680"/>
                </a:lnTo>
                <a:lnTo>
                  <a:pt x="32" y="1656"/>
                </a:ln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6" name="Freeform 42"/>
          <p:cNvSpPr>
            <a:spLocks/>
          </p:cNvSpPr>
          <p:nvPr/>
        </p:nvSpPr>
        <p:spPr bwMode="auto">
          <a:xfrm>
            <a:off x="7861300" y="2082800"/>
            <a:ext cx="165100" cy="2298700"/>
          </a:xfrm>
          <a:custGeom>
            <a:avLst/>
            <a:gdLst>
              <a:gd name="T0" fmla="*/ 0 w 104"/>
              <a:gd name="T1" fmla="*/ 48 h 1448"/>
              <a:gd name="T2" fmla="*/ 56 w 104"/>
              <a:gd name="T3" fmla="*/ 0 h 1448"/>
              <a:gd name="T4" fmla="*/ 104 w 104"/>
              <a:gd name="T5" fmla="*/ 1448 h 1448"/>
              <a:gd name="T6" fmla="*/ 88 w 104"/>
              <a:gd name="T7" fmla="*/ 1440 h 1448"/>
              <a:gd name="T8" fmla="*/ 56 w 104"/>
              <a:gd name="T9" fmla="*/ 1416 h 1448"/>
              <a:gd name="T10" fmla="*/ 0 w 104"/>
              <a:gd name="T11" fmla="*/ 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448">
                <a:moveTo>
                  <a:pt x="0" y="48"/>
                </a:moveTo>
                <a:lnTo>
                  <a:pt x="56" y="0"/>
                </a:lnTo>
                <a:lnTo>
                  <a:pt x="104" y="1448"/>
                </a:lnTo>
                <a:lnTo>
                  <a:pt x="88" y="1440"/>
                </a:lnTo>
                <a:lnTo>
                  <a:pt x="56" y="1416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9" name="Text Box 45"/>
          <p:cNvSpPr txBox="1">
            <a:spLocks noChangeArrowheads="1"/>
          </p:cNvSpPr>
          <p:nvPr/>
        </p:nvSpPr>
        <p:spPr bwMode="auto">
          <a:xfrm>
            <a:off x="2449513" y="1241425"/>
            <a:ext cx="46942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b="1" i="1" baseline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Воздуха </a:t>
            </a:r>
            <a:r>
              <a:rPr lang="ru-RU" sz="7200" b="1" i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?</a:t>
            </a:r>
            <a:r>
              <a:rPr lang="ru-RU" sz="7200" b="1" i="1" baseline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м</a:t>
            </a:r>
            <a:r>
              <a:rPr lang="ru-RU" sz="7200" b="1" i="1" baseline="30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  <a:r>
              <a:rPr lang="ru-RU" sz="5400" b="1" i="1" baseline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405551" name="Picture 47" descr="Рисунок1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413000"/>
            <a:ext cx="1692275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52" name="Picture 48" descr="karlosugol_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95713"/>
            <a:ext cx="32797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48" name="Picture 44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483225"/>
            <a:ext cx="839787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2" descr="Рисунок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368">
            <a:off x="272046" y="1288993"/>
            <a:ext cx="1232243" cy="14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0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/>
      <p:bldP spid="405518" grpId="0"/>
      <p:bldP spid="405529" grpId="0"/>
      <p:bldP spid="4055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543800" cy="3886200"/>
          </a:xfrm>
        </p:spPr>
        <p:txBody>
          <a:bodyPr/>
          <a:lstStyle/>
          <a:p>
            <a:r>
              <a:rPr lang="ru-RU" dirty="0"/>
              <a:t>Дано: а=5 м, b=6 м, с=35 </a:t>
            </a:r>
            <a:r>
              <a:rPr lang="ru-RU" dirty="0" err="1"/>
              <a:t>дм</a:t>
            </a:r>
            <a:r>
              <a:rPr lang="ru-RU" dirty="0"/>
              <a:t>. </a:t>
            </a:r>
          </a:p>
          <a:p>
            <a:r>
              <a:rPr lang="ru-RU" dirty="0"/>
              <a:t>К=7-количество обучающихся</a:t>
            </a:r>
          </a:p>
          <a:p>
            <a:r>
              <a:rPr lang="ru-RU" dirty="0"/>
              <a:t>V=</a:t>
            </a:r>
            <a:r>
              <a:rPr lang="ru-RU" dirty="0" err="1"/>
              <a:t>аbс</a:t>
            </a:r>
            <a:r>
              <a:rPr lang="ru-RU" dirty="0"/>
              <a:t>,</a:t>
            </a:r>
          </a:p>
          <a:p>
            <a:r>
              <a:rPr lang="ru-RU" dirty="0" smtClean="0"/>
              <a:t>V</a:t>
            </a:r>
            <a:r>
              <a:rPr lang="ru-RU" baseline="-25000" dirty="0" smtClean="0"/>
              <a:t>1</a:t>
            </a:r>
            <a:r>
              <a:rPr lang="ru-RU" dirty="0"/>
              <a:t>= 4 м</a:t>
            </a:r>
            <a:r>
              <a:rPr lang="ru-RU" baseline="30000" dirty="0"/>
              <a:t>3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Вопрос: какой объём воздуха приходится в нашем классе на одного обучающегося?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ЗАДАЧА</a:t>
            </a:r>
            <a:br>
              <a:rPr lang="ru-RU" dirty="0" smtClean="0"/>
            </a:br>
            <a:r>
              <a:rPr lang="ru-RU" dirty="0" smtClean="0"/>
              <a:t> (решение)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/>
              <a:t>Дано: а=5 м, b=6 м, с=35 </a:t>
            </a:r>
            <a:r>
              <a:rPr lang="ru-RU" dirty="0" err="1"/>
              <a:t>дм</a:t>
            </a:r>
            <a:r>
              <a:rPr lang="ru-RU" dirty="0"/>
              <a:t>. </a:t>
            </a:r>
          </a:p>
          <a:p>
            <a:r>
              <a:rPr lang="ru-RU" dirty="0"/>
              <a:t>К=7-количество обучающихся</a:t>
            </a:r>
          </a:p>
          <a:p>
            <a:r>
              <a:rPr lang="ru-RU" dirty="0"/>
              <a:t>V=</a:t>
            </a:r>
            <a:r>
              <a:rPr lang="ru-RU" dirty="0" err="1"/>
              <a:t>аbс</a:t>
            </a:r>
            <a:r>
              <a:rPr lang="ru-RU" dirty="0"/>
              <a:t>,</a:t>
            </a:r>
          </a:p>
          <a:p>
            <a:r>
              <a:rPr lang="ru-RU" dirty="0" smtClean="0"/>
              <a:t>V=50дм×60дм×35дм= 105000дм</a:t>
            </a:r>
            <a:r>
              <a:rPr lang="ru-RU" baseline="30000" dirty="0" smtClean="0"/>
              <a:t>3 </a:t>
            </a:r>
            <a:r>
              <a:rPr lang="ru-RU" dirty="0" smtClean="0"/>
              <a:t>= 105м</a:t>
            </a:r>
            <a:r>
              <a:rPr lang="ru-RU" baseline="30000" dirty="0" smtClean="0"/>
              <a:t>3</a:t>
            </a:r>
            <a:r>
              <a:rPr lang="ru-RU" dirty="0" smtClean="0"/>
              <a:t>  </a:t>
            </a:r>
          </a:p>
          <a:p>
            <a:r>
              <a:rPr lang="ru-RU" dirty="0" smtClean="0"/>
              <a:t>V</a:t>
            </a:r>
            <a:r>
              <a:rPr lang="ru-RU" baseline="-25000" dirty="0" smtClean="0"/>
              <a:t>1</a:t>
            </a:r>
            <a:r>
              <a:rPr lang="ru-RU" dirty="0"/>
              <a:t>= 4 м</a:t>
            </a:r>
            <a:r>
              <a:rPr lang="ru-RU" baseline="30000" dirty="0"/>
              <a:t>3</a:t>
            </a:r>
            <a:r>
              <a:rPr lang="ru-RU" dirty="0"/>
              <a:t>,  </a:t>
            </a:r>
            <a:endParaRPr lang="ru-RU" dirty="0" smtClean="0"/>
          </a:p>
          <a:p>
            <a:r>
              <a:rPr lang="ru-RU" dirty="0" smtClean="0"/>
              <a:t>V</a:t>
            </a:r>
            <a:r>
              <a:rPr lang="ru-RU" baseline="-25000" dirty="0" smtClean="0"/>
              <a:t>2</a:t>
            </a:r>
            <a:r>
              <a:rPr lang="ru-RU" dirty="0"/>
              <a:t> =</a:t>
            </a:r>
            <a:r>
              <a:rPr lang="ru-RU" baseline="-25000" dirty="0" smtClean="0"/>
              <a:t> </a:t>
            </a:r>
            <a:r>
              <a:rPr lang="ru-RU" dirty="0" smtClean="0"/>
              <a:t>V</a:t>
            </a:r>
            <a:r>
              <a:rPr lang="ru-RU" dirty="0"/>
              <a:t>: К=105 м</a:t>
            </a:r>
            <a:r>
              <a:rPr lang="ru-RU" baseline="30000" dirty="0"/>
              <a:t>3</a:t>
            </a:r>
            <a:r>
              <a:rPr lang="ru-RU" dirty="0"/>
              <a:t>:7=15 м</a:t>
            </a:r>
            <a:r>
              <a:rPr lang="ru-RU" baseline="30000" dirty="0"/>
              <a:t>3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Ответ:</a:t>
            </a:r>
            <a:r>
              <a:rPr lang="ru-RU" dirty="0"/>
              <a:t> </a:t>
            </a:r>
            <a:r>
              <a:rPr lang="ru-RU" dirty="0" smtClean="0"/>
              <a:t>V</a:t>
            </a:r>
            <a:r>
              <a:rPr lang="ru-RU" baseline="-25000" dirty="0" smtClean="0"/>
              <a:t>2</a:t>
            </a:r>
            <a:r>
              <a:rPr lang="ru-RU" dirty="0" smtClean="0"/>
              <a:t>= 15 </a:t>
            </a:r>
            <a:r>
              <a:rPr lang="ru-RU" dirty="0"/>
              <a:t>м</a:t>
            </a:r>
            <a:r>
              <a:rPr lang="ru-RU" baseline="30000" dirty="0"/>
              <a:t>3</a:t>
            </a:r>
            <a:endParaRPr lang="ru-RU" dirty="0"/>
          </a:p>
          <a:p>
            <a:r>
              <a:rPr lang="ru-RU" b="1" dirty="0">
                <a:solidFill>
                  <a:srgbClr val="00B0F0"/>
                </a:solidFill>
              </a:rPr>
              <a:t>Вывод: </a:t>
            </a:r>
            <a:r>
              <a:rPr lang="ru-RU" b="1" dirty="0">
                <a:solidFill>
                  <a:srgbClr val="FF0000"/>
                </a:solidFill>
              </a:rPr>
              <a:t>Размеры нашего класса и его наполняемость соответствуют нормам СанПиН.</a:t>
            </a:r>
          </a:p>
        </p:txBody>
      </p:sp>
    </p:spTree>
    <p:extLst>
      <p:ext uri="{BB962C8B-B14F-4D97-AF65-F5344CB8AC3E}">
        <p14:creationId xmlns:p14="http://schemas.microsoft.com/office/powerpoint/2010/main" val="5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Запомни </a:t>
            </a:r>
            <a:r>
              <a:rPr lang="ru-RU" dirty="0" smtClean="0"/>
              <a:t>эту </a:t>
            </a:r>
            <a:r>
              <a:rPr lang="ru-RU" dirty="0"/>
              <a:t>формулу!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7200" dirty="0"/>
              <a:t> Для вычисления объема куба:</a:t>
            </a:r>
            <a:endParaRPr lang="en-US" sz="7200" dirty="0"/>
          </a:p>
          <a:p>
            <a:pPr algn="ctr">
              <a:buNone/>
              <a:defRPr/>
            </a:pPr>
            <a:r>
              <a:rPr lang="en-US" sz="8000" dirty="0">
                <a:solidFill>
                  <a:schemeClr val="accent1"/>
                </a:solidFill>
              </a:rPr>
              <a:t>V = a</a:t>
            </a:r>
            <a:r>
              <a:rPr lang="en-US" sz="8000" dirty="0">
                <a:solidFill>
                  <a:schemeClr val="accent1"/>
                </a:solidFill>
                <a:cs typeface="Tahoma" pitchFamily="34" charset="0"/>
              </a:rPr>
              <a:t>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Практическая работа </a:t>
            </a:r>
            <a:r>
              <a:rPr lang="ru-RU" b="1" dirty="0" smtClean="0">
                <a:solidFill>
                  <a:srgbClr val="00B0F0"/>
                </a:solidFill>
              </a:rPr>
              <a:t>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Задание: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Выполните </a:t>
            </a:r>
            <a:r>
              <a:rPr lang="ru-RU" sz="4000" b="1" dirty="0">
                <a:solidFill>
                  <a:srgbClr val="00B050"/>
                </a:solidFill>
              </a:rPr>
              <a:t>необходимые измерения и вычислите объёмы кубов, которые вы сделали к уроку.</a:t>
            </a:r>
          </a:p>
        </p:txBody>
      </p:sp>
    </p:spTree>
    <p:extLst>
      <p:ext uri="{BB962C8B-B14F-4D97-AF65-F5344CB8AC3E}">
        <p14:creationId xmlns:p14="http://schemas.microsoft.com/office/powerpoint/2010/main" val="3587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4052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B050"/>
                </a:solidFill>
              </a:rPr>
              <a:t> </a:t>
            </a:r>
            <a:r>
              <a:rPr lang="ru-RU" sz="3100" b="1" i="1" u="sng" dirty="0">
                <a:solidFill>
                  <a:srgbClr val="00B050"/>
                </a:solidFill>
              </a:rPr>
              <a:t>Рисуй глазами треугольник.</a:t>
            </a:r>
            <a:endParaRPr lang="ru-RU" sz="3100" b="1" dirty="0">
              <a:solidFill>
                <a:srgbClr val="00B050"/>
              </a:solidFill>
            </a:endParaRPr>
          </a:p>
          <a:p>
            <a:r>
              <a:rPr lang="ru-RU" dirty="0"/>
              <a:t>Рисуй глазами треугольник.</a:t>
            </a:r>
          </a:p>
          <a:p>
            <a:r>
              <a:rPr lang="ru-RU" dirty="0"/>
              <a:t>Теперь его переверни вершиной вниз.</a:t>
            </a:r>
          </a:p>
          <a:p>
            <a:r>
              <a:rPr lang="ru-RU" dirty="0"/>
              <a:t>И вновь глазами ты по периметру веди.</a:t>
            </a:r>
          </a:p>
          <a:p>
            <a:r>
              <a:rPr lang="ru-RU" dirty="0"/>
              <a:t>Рисуй восьмерку вертикально.</a:t>
            </a:r>
          </a:p>
          <a:p>
            <a:r>
              <a:rPr lang="ru-RU" dirty="0"/>
              <a:t>Ты головою не крути,</a:t>
            </a:r>
          </a:p>
          <a:p>
            <a:r>
              <a:rPr lang="ru-RU" dirty="0"/>
              <a:t>А лишь глазами осторожно ты вдоль по линиям води.</a:t>
            </a:r>
          </a:p>
          <a:p>
            <a:r>
              <a:rPr lang="ru-RU" dirty="0"/>
              <a:t>И на бочок ее клади.</a:t>
            </a:r>
          </a:p>
          <a:p>
            <a:r>
              <a:rPr lang="ru-RU" dirty="0"/>
              <a:t>Теперь следи горизонтально, и в центре ты остановись.</a:t>
            </a:r>
          </a:p>
          <a:p>
            <a:r>
              <a:rPr lang="ru-RU" dirty="0"/>
              <a:t>Зажмурься крепко, не ленись.</a:t>
            </a:r>
          </a:p>
          <a:p>
            <a:r>
              <a:rPr lang="ru-RU" dirty="0"/>
              <a:t>Глаза открываем мы, наконец.</a:t>
            </a:r>
          </a:p>
          <a:p>
            <a:r>
              <a:rPr lang="ru-RU" dirty="0"/>
              <a:t>Зарядка окончилась.</a:t>
            </a:r>
          </a:p>
          <a:p>
            <a:r>
              <a:rPr lang="ru-RU" dirty="0"/>
              <a:t>Ты –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2535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БЛИЦ – 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783432"/>
            <a:ext cx="8136904" cy="52562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1. Для измерения объемов применяются единицы измерения: _____________________________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2. Если фигуру разделить на части, объем её равен __________________________________________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3. Объем прямоугольного параллелепипеда равен произведению ______________________________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4. Если равные параллелепипеды имеют равные измерения, то их объемы всегда ____________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5. Если у двух параллелепипедов объемы равны, то их измерения ________________________________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6. Если два куба имеют одинаковые рёбра, то их объемы _____________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7. В 1 м3 содержится ____________ см3.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87450" y="1417638"/>
            <a:ext cx="4451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 smtClean="0">
                <a:solidFill>
                  <a:srgbClr val="FF0000"/>
                </a:solidFill>
                <a:latin typeface="Arial" charset="0"/>
              </a:rPr>
              <a:t>Мм3, см3, </a:t>
            </a:r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дм2, м3, км3, мл, л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55650" y="2071760"/>
            <a:ext cx="6696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сумме объемов всех частей этого тела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360738" y="2741613"/>
            <a:ext cx="3659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длины, ширины и высоты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03687" y="3411538"/>
            <a:ext cx="1498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равны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557463" y="4076700"/>
            <a:ext cx="4894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могут быть разными или равными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403350" y="4757738"/>
            <a:ext cx="1498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равны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635375" y="5122863"/>
            <a:ext cx="1498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1000000</a:t>
            </a:r>
          </a:p>
        </p:txBody>
      </p:sp>
    </p:spTree>
    <p:extLst>
      <p:ext uri="{BB962C8B-B14F-4D97-AF65-F5344CB8AC3E}">
        <p14:creationId xmlns:p14="http://schemas.microsoft.com/office/powerpoint/2010/main" val="9743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/>
      <p:bldP spid="38922" grpId="0"/>
      <p:bldP spid="389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18" descr="C:\Documents and Settings\Admin\Рабочий стол\Рисунок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07904" y="2434496"/>
            <a:ext cx="5629377" cy="46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642918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Ну-ка проверь дружок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готов начать урок?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Всё ль на месте, всё ль в порядке,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Ручка, книжка и тетрадка?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ли правильно сидят?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ль внимательно глядят?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 хочет получать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лишь оценку «5».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Тут затеи и задачи,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Игры, шутки, всё для вас!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Пожелаем же удачи –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работу, в добрый час!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197421" y="0"/>
            <a:ext cx="9036495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9. Если длину прямоугольного параллелепипеда               увеличить в два раза, то его объем __________ в _________ раз.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10. Если длину и ширину прямоугольного </a:t>
            </a:r>
            <a:r>
              <a:rPr lang="ru-RU" sz="2400" dirty="0" err="1" smtClean="0"/>
              <a:t>параллелепи-педа</a:t>
            </a:r>
            <a:r>
              <a:rPr lang="ru-RU" sz="2400" dirty="0" smtClean="0"/>
              <a:t> увеличить в два раза, то его объем __________ в _______ раз.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11. Прямоугольный параллелепипед с объемом 24 см3 может иметь такие измерения: </a:t>
            </a:r>
            <a:r>
              <a:rPr lang="en-US" sz="2400" dirty="0" smtClean="0"/>
              <a:t>a= _________ , b=___________ , c</a:t>
            </a:r>
            <a:r>
              <a:rPr lang="ru-RU" sz="2400" dirty="0" smtClean="0"/>
              <a:t>=</a:t>
            </a:r>
            <a:r>
              <a:rPr lang="en-US" sz="2400" dirty="0" smtClean="0"/>
              <a:t>____________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563888" y="814387"/>
            <a:ext cx="18589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увеличится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868144" y="814387"/>
            <a:ext cx="490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938663" y="1596859"/>
            <a:ext cx="1858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увеличится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308304" y="1621762"/>
            <a:ext cx="4905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043608" y="2790826"/>
            <a:ext cx="865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2 см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275856" y="2420888"/>
            <a:ext cx="865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3 см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359977" y="2420888"/>
            <a:ext cx="865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 i="1" dirty="0">
                <a:solidFill>
                  <a:srgbClr val="FF0000"/>
                </a:solidFill>
                <a:latin typeface="Arial" charset="0"/>
              </a:rPr>
              <a:t>4 см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 rot="16200000">
            <a:off x="5406977" y="2729087"/>
            <a:ext cx="2808288" cy="3744913"/>
            <a:chOff x="3560" y="890"/>
            <a:chExt cx="1769" cy="2359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3560" y="890"/>
              <a:ext cx="1769" cy="235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4005" y="890"/>
              <a:ext cx="9" cy="190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4014" y="2804"/>
              <a:ext cx="131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3569" y="2795"/>
              <a:ext cx="445" cy="4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57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2" grpId="0"/>
      <p:bldP spid="39943" grpId="0"/>
      <p:bldP spid="39944" grpId="0"/>
      <p:bldP spid="39945" grpId="0"/>
      <p:bldP spid="399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910850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Дифференцированная 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1 </a:t>
            </a:r>
            <a:r>
              <a:rPr lang="ru-RU" b="1" dirty="0" smtClean="0">
                <a:latin typeface="Monotype Corsiva" pitchFamily="66" charset="0"/>
              </a:rPr>
              <a:t>уровень</a:t>
            </a:r>
          </a:p>
          <a:p>
            <a:r>
              <a:rPr lang="ru-RU" b="1" dirty="0" smtClean="0">
                <a:latin typeface="Monotype Corsiva" pitchFamily="66" charset="0"/>
              </a:rPr>
              <a:t>1.Найдите </a:t>
            </a:r>
            <a:r>
              <a:rPr lang="ru-RU" b="1" dirty="0">
                <a:latin typeface="Monotype Corsiva" pitchFamily="66" charset="0"/>
              </a:rPr>
              <a:t>объём куба с ребром 7дм.</a:t>
            </a:r>
          </a:p>
          <a:p>
            <a:r>
              <a:rPr lang="ru-RU" b="1" dirty="0">
                <a:latin typeface="Monotype Corsiva" pitchFamily="66" charset="0"/>
              </a:rPr>
              <a:t>2.Найдите объём прямоугольного параллелепипеда, если длина </a:t>
            </a:r>
            <a:r>
              <a:rPr lang="ru-RU" b="1" dirty="0" smtClean="0">
                <a:latin typeface="Monotype Corsiva" pitchFamily="66" charset="0"/>
              </a:rPr>
              <a:t>4см, ширина </a:t>
            </a:r>
            <a:r>
              <a:rPr lang="ru-RU" b="1" dirty="0">
                <a:latin typeface="Monotype Corsiva" pitchFamily="66" charset="0"/>
              </a:rPr>
              <a:t>2см, высота 3см.</a:t>
            </a:r>
          </a:p>
          <a:p>
            <a:r>
              <a:rPr lang="ru-RU" b="1" dirty="0">
                <a:latin typeface="Monotype Corsiva" pitchFamily="66" charset="0"/>
              </a:rPr>
              <a:t>3.Объём спортивного зала 320 м³, высота 4м,длина 10м. Найдите площадь стен.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49" name="Freeform 21"/>
          <p:cNvSpPr>
            <a:spLocks/>
          </p:cNvSpPr>
          <p:nvPr/>
        </p:nvSpPr>
        <p:spPr bwMode="auto">
          <a:xfrm>
            <a:off x="838200" y="3086100"/>
            <a:ext cx="3632200" cy="762000"/>
          </a:xfrm>
          <a:custGeom>
            <a:avLst/>
            <a:gdLst>
              <a:gd name="T0" fmla="*/ 0 w 2288"/>
              <a:gd name="T1" fmla="*/ 480 h 480"/>
              <a:gd name="T2" fmla="*/ 1808 w 2288"/>
              <a:gd name="T3" fmla="*/ 472 h 480"/>
              <a:gd name="T4" fmla="*/ 2288 w 2288"/>
              <a:gd name="T5" fmla="*/ 0 h 480"/>
              <a:gd name="T6" fmla="*/ 488 w 2288"/>
              <a:gd name="T7" fmla="*/ 8 h 480"/>
              <a:gd name="T8" fmla="*/ 0 w 2288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8" h="480">
                <a:moveTo>
                  <a:pt x="0" y="480"/>
                </a:moveTo>
                <a:lnTo>
                  <a:pt x="1808" y="472"/>
                </a:lnTo>
                <a:lnTo>
                  <a:pt x="2288" y="0"/>
                </a:lnTo>
                <a:lnTo>
                  <a:pt x="488" y="8"/>
                </a:lnTo>
                <a:lnTo>
                  <a:pt x="0" y="48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FFFF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50" name="Freeform 22"/>
          <p:cNvSpPr>
            <a:spLocks/>
          </p:cNvSpPr>
          <p:nvPr/>
        </p:nvSpPr>
        <p:spPr bwMode="auto">
          <a:xfrm>
            <a:off x="3683000" y="3124200"/>
            <a:ext cx="792163" cy="2641600"/>
          </a:xfrm>
          <a:custGeom>
            <a:avLst/>
            <a:gdLst>
              <a:gd name="T0" fmla="*/ 16 w 499"/>
              <a:gd name="T1" fmla="*/ 1664 h 1664"/>
              <a:gd name="T2" fmla="*/ 499 w 499"/>
              <a:gd name="T3" fmla="*/ 1192 h 1664"/>
              <a:gd name="T4" fmla="*/ 480 w 499"/>
              <a:gd name="T5" fmla="*/ 0 h 1664"/>
              <a:gd name="T6" fmla="*/ 0 w 499"/>
              <a:gd name="T7" fmla="*/ 456 h 1664"/>
              <a:gd name="T8" fmla="*/ 16 w 499"/>
              <a:gd name="T9" fmla="*/ 1664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1664">
                <a:moveTo>
                  <a:pt x="16" y="1664"/>
                </a:moveTo>
                <a:lnTo>
                  <a:pt x="499" y="1192"/>
                </a:lnTo>
                <a:lnTo>
                  <a:pt x="480" y="0"/>
                </a:lnTo>
                <a:lnTo>
                  <a:pt x="0" y="456"/>
                </a:lnTo>
                <a:lnTo>
                  <a:pt x="16" y="16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51" name="Freeform 23"/>
          <p:cNvSpPr>
            <a:spLocks/>
          </p:cNvSpPr>
          <p:nvPr/>
        </p:nvSpPr>
        <p:spPr bwMode="auto">
          <a:xfrm>
            <a:off x="812800" y="3835400"/>
            <a:ext cx="2895600" cy="1944688"/>
          </a:xfrm>
          <a:custGeom>
            <a:avLst/>
            <a:gdLst>
              <a:gd name="T0" fmla="*/ 14 w 1824"/>
              <a:gd name="T1" fmla="*/ 1225 h 1225"/>
              <a:gd name="T2" fmla="*/ 1816 w 1824"/>
              <a:gd name="T3" fmla="*/ 1216 h 1225"/>
              <a:gd name="T4" fmla="*/ 1824 w 1824"/>
              <a:gd name="T5" fmla="*/ 0 h 1225"/>
              <a:gd name="T6" fmla="*/ 0 w 1824"/>
              <a:gd name="T7" fmla="*/ 0 h 1225"/>
              <a:gd name="T8" fmla="*/ 14 w 1824"/>
              <a:gd name="T9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4" h="1225">
                <a:moveTo>
                  <a:pt x="14" y="1225"/>
                </a:moveTo>
                <a:lnTo>
                  <a:pt x="1816" y="1216"/>
                </a:lnTo>
                <a:lnTo>
                  <a:pt x="1824" y="0"/>
                </a:lnTo>
                <a:lnTo>
                  <a:pt x="0" y="0"/>
                </a:lnTo>
                <a:lnTo>
                  <a:pt x="14" y="122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52" name="AutoShape 24"/>
          <p:cNvSpPr>
            <a:spLocks noChangeArrowheads="1"/>
          </p:cNvSpPr>
          <p:nvPr/>
        </p:nvSpPr>
        <p:spPr bwMode="auto">
          <a:xfrm>
            <a:off x="835025" y="2789238"/>
            <a:ext cx="3611563" cy="3001962"/>
          </a:xfrm>
          <a:prstGeom prst="cube">
            <a:avLst>
              <a:gd name="adj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5353" name="Line 25"/>
          <p:cNvSpPr>
            <a:spLocks noChangeShapeType="1"/>
          </p:cNvSpPr>
          <p:nvPr/>
        </p:nvSpPr>
        <p:spPr bwMode="auto">
          <a:xfrm>
            <a:off x="1606550" y="2778125"/>
            <a:ext cx="0" cy="2227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54" name="Freeform 26"/>
          <p:cNvSpPr>
            <a:spLocks/>
          </p:cNvSpPr>
          <p:nvPr/>
        </p:nvSpPr>
        <p:spPr bwMode="auto">
          <a:xfrm>
            <a:off x="849313" y="5016500"/>
            <a:ext cx="3597275" cy="763588"/>
          </a:xfrm>
          <a:custGeom>
            <a:avLst/>
            <a:gdLst>
              <a:gd name="T0" fmla="*/ 2266 w 2266"/>
              <a:gd name="T1" fmla="*/ 30 h 481"/>
              <a:gd name="T2" fmla="*/ 489 w 2266"/>
              <a:gd name="T3" fmla="*/ 0 h 481"/>
              <a:gd name="T4" fmla="*/ 0 w 2266"/>
              <a:gd name="T5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6" h="481">
                <a:moveTo>
                  <a:pt x="2266" y="30"/>
                </a:moveTo>
                <a:lnTo>
                  <a:pt x="489" y="0"/>
                </a:lnTo>
                <a:lnTo>
                  <a:pt x="0" y="48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5355" name="Group 27"/>
          <p:cNvGrpSpPr>
            <a:grpSpLocks/>
          </p:cNvGrpSpPr>
          <p:nvPr/>
        </p:nvGrpSpPr>
        <p:grpSpPr bwMode="auto">
          <a:xfrm>
            <a:off x="4359275" y="2425700"/>
            <a:ext cx="174625" cy="363538"/>
            <a:chOff x="2360" y="1256"/>
            <a:chExt cx="96" cy="248"/>
          </a:xfrm>
        </p:grpSpPr>
        <p:sp>
          <p:nvSpPr>
            <p:cNvPr id="355356" name="Oval 28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5357" name="Freeform 29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5358" name="Group 30"/>
          <p:cNvGrpSpPr>
            <a:grpSpLocks/>
          </p:cNvGrpSpPr>
          <p:nvPr/>
        </p:nvGrpSpPr>
        <p:grpSpPr bwMode="auto">
          <a:xfrm>
            <a:off x="1536700" y="2460625"/>
            <a:ext cx="173038" cy="363538"/>
            <a:chOff x="2360" y="1256"/>
            <a:chExt cx="96" cy="248"/>
          </a:xfrm>
        </p:grpSpPr>
        <p:sp>
          <p:nvSpPr>
            <p:cNvPr id="355359" name="Oval 31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5360" name="Freeform 32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5361" name="Group 33"/>
          <p:cNvGrpSpPr>
            <a:grpSpLocks/>
          </p:cNvGrpSpPr>
          <p:nvPr/>
        </p:nvGrpSpPr>
        <p:grpSpPr bwMode="auto">
          <a:xfrm>
            <a:off x="762000" y="3200400"/>
            <a:ext cx="174625" cy="363538"/>
            <a:chOff x="2360" y="1256"/>
            <a:chExt cx="96" cy="248"/>
          </a:xfrm>
        </p:grpSpPr>
        <p:sp>
          <p:nvSpPr>
            <p:cNvPr id="355362" name="Oval 34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5363" name="Freeform 35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5364" name="Group 36"/>
          <p:cNvGrpSpPr>
            <a:grpSpLocks/>
          </p:cNvGrpSpPr>
          <p:nvPr/>
        </p:nvGrpSpPr>
        <p:grpSpPr bwMode="auto">
          <a:xfrm>
            <a:off x="3625850" y="3211513"/>
            <a:ext cx="173038" cy="363537"/>
            <a:chOff x="2360" y="1256"/>
            <a:chExt cx="96" cy="248"/>
          </a:xfrm>
        </p:grpSpPr>
        <p:sp>
          <p:nvSpPr>
            <p:cNvPr id="355365" name="Oval 37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5366" name="Freeform 38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5367" name="Text Box 39"/>
          <p:cNvSpPr txBox="1">
            <a:spLocks noChangeArrowheads="1"/>
          </p:cNvSpPr>
          <p:nvPr/>
        </p:nvSpPr>
        <p:spPr bwMode="auto">
          <a:xfrm>
            <a:off x="596899" y="428625"/>
            <a:ext cx="845773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baseline="0" dirty="0"/>
              <a:t>         </a:t>
            </a:r>
            <a:r>
              <a:rPr lang="ru-RU" sz="2800" b="1" u="sng" dirty="0"/>
              <a:t>2 уровень</a:t>
            </a:r>
            <a:endParaRPr lang="ru-RU" sz="2800" dirty="0"/>
          </a:p>
          <a:p>
            <a:r>
              <a:rPr lang="ru-RU" sz="2400" b="1" dirty="0"/>
              <a:t>1. Чему равно ребро куба, если </a:t>
            </a:r>
            <a:r>
              <a:rPr lang="ru-RU" sz="2400" b="1" dirty="0" smtClean="0"/>
              <a:t>его объём </a:t>
            </a:r>
            <a:r>
              <a:rPr lang="ru-RU" sz="2400" b="1" dirty="0"/>
              <a:t>равен 1000 </a:t>
            </a:r>
            <a:r>
              <a:rPr lang="ru-RU" sz="2400" b="1" dirty="0" err="1" smtClean="0"/>
              <a:t>куб.см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r>
              <a:rPr lang="ru-RU" sz="2800" b="1" baseline="0" dirty="0" smtClean="0"/>
              <a:t> 2. </a:t>
            </a:r>
            <a:r>
              <a:rPr lang="ru-RU" sz="2400" b="1" baseline="0" dirty="0" smtClean="0"/>
              <a:t>Длина </a:t>
            </a:r>
            <a:r>
              <a:rPr lang="ru-RU" sz="2400" b="1" baseline="0" dirty="0"/>
              <a:t>аквариума 80 см, ширина 45 см, </a:t>
            </a:r>
          </a:p>
          <a:p>
            <a:r>
              <a:rPr lang="ru-RU" sz="2400" b="1" baseline="0" dirty="0"/>
              <a:t> а высота 55 см. Сколько литров воды надо влить в этот аквариум, чтобы уровень воды был ниже верхнего края аквариума на 10 см?</a:t>
            </a:r>
          </a:p>
        </p:txBody>
      </p:sp>
      <p:sp>
        <p:nvSpPr>
          <p:cNvPr id="355372" name="Rectangle 44"/>
          <p:cNvSpPr>
            <a:spLocks noChangeArrowheads="1"/>
          </p:cNvSpPr>
          <p:nvPr/>
        </p:nvSpPr>
        <p:spPr bwMode="auto">
          <a:xfrm rot="16028254">
            <a:off x="3839369" y="3405982"/>
            <a:ext cx="1460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>
                <a:solidFill>
                  <a:schemeClr val="tx2"/>
                </a:solidFill>
              </a:rPr>
              <a:t>55см</a:t>
            </a:r>
            <a:r>
              <a:rPr lang="ru-RU" sz="4800" b="1" baseline="0"/>
              <a:t>  </a:t>
            </a:r>
          </a:p>
        </p:txBody>
      </p:sp>
      <p:sp>
        <p:nvSpPr>
          <p:cNvPr id="355373" name="Rectangle 45"/>
          <p:cNvSpPr>
            <a:spLocks noChangeArrowheads="1"/>
          </p:cNvSpPr>
          <p:nvPr/>
        </p:nvSpPr>
        <p:spPr bwMode="auto">
          <a:xfrm>
            <a:off x="1871663" y="5526088"/>
            <a:ext cx="1460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>
                <a:solidFill>
                  <a:schemeClr val="tx2"/>
                </a:solidFill>
              </a:rPr>
              <a:t>80см</a:t>
            </a:r>
            <a:r>
              <a:rPr lang="ru-RU" sz="4800" b="1" baseline="0"/>
              <a:t>  </a:t>
            </a:r>
          </a:p>
        </p:txBody>
      </p:sp>
      <p:sp>
        <p:nvSpPr>
          <p:cNvPr id="355376" name="Rectangle 48"/>
          <p:cNvSpPr>
            <a:spLocks noChangeArrowheads="1"/>
          </p:cNvSpPr>
          <p:nvPr/>
        </p:nvSpPr>
        <p:spPr bwMode="auto">
          <a:xfrm rot="-2961064">
            <a:off x="3536157" y="4966493"/>
            <a:ext cx="1460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>
                <a:solidFill>
                  <a:schemeClr val="tx2"/>
                </a:solidFill>
              </a:rPr>
              <a:t>45см</a:t>
            </a:r>
            <a:r>
              <a:rPr lang="ru-RU" sz="4800" b="1" baseline="0"/>
              <a:t>  </a:t>
            </a:r>
          </a:p>
        </p:txBody>
      </p:sp>
      <p:grpSp>
        <p:nvGrpSpPr>
          <p:cNvPr id="355381" name="Group 53"/>
          <p:cNvGrpSpPr>
            <a:grpSpLocks/>
          </p:cNvGrpSpPr>
          <p:nvPr/>
        </p:nvGrpSpPr>
        <p:grpSpPr bwMode="auto">
          <a:xfrm>
            <a:off x="1308100" y="5130800"/>
            <a:ext cx="279400" cy="571500"/>
            <a:chOff x="1448" y="3448"/>
            <a:chExt cx="304" cy="472"/>
          </a:xfrm>
        </p:grpSpPr>
        <p:sp>
          <p:nvSpPr>
            <p:cNvPr id="355382" name="Freeform 54"/>
            <p:cNvSpPr>
              <a:spLocks/>
            </p:cNvSpPr>
            <p:nvPr/>
          </p:nvSpPr>
          <p:spPr bwMode="auto">
            <a:xfrm>
              <a:off x="1648" y="348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83" name="Freeform 55"/>
            <p:cNvSpPr>
              <a:spLocks/>
            </p:cNvSpPr>
            <p:nvPr/>
          </p:nvSpPr>
          <p:spPr bwMode="auto">
            <a:xfrm rot="19539359" flipV="1">
              <a:off x="1448" y="3520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84" name="Freeform 56"/>
            <p:cNvSpPr>
              <a:spLocks/>
            </p:cNvSpPr>
            <p:nvPr/>
          </p:nvSpPr>
          <p:spPr bwMode="auto">
            <a:xfrm flipV="1">
              <a:off x="1576" y="344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5386" name="Freeform 58"/>
          <p:cNvSpPr>
            <a:spLocks/>
          </p:cNvSpPr>
          <p:nvPr/>
        </p:nvSpPr>
        <p:spPr bwMode="auto">
          <a:xfrm rot="771150">
            <a:off x="1498600" y="5586413"/>
            <a:ext cx="315913" cy="12700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87" name="Freeform 59"/>
          <p:cNvSpPr>
            <a:spLocks/>
          </p:cNvSpPr>
          <p:nvPr/>
        </p:nvSpPr>
        <p:spPr bwMode="auto">
          <a:xfrm rot="771150">
            <a:off x="1244600" y="5643563"/>
            <a:ext cx="249238" cy="136525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88" name="Freeform 60"/>
          <p:cNvSpPr>
            <a:spLocks/>
          </p:cNvSpPr>
          <p:nvPr/>
        </p:nvSpPr>
        <p:spPr bwMode="auto">
          <a:xfrm rot="771150">
            <a:off x="3213100" y="5611813"/>
            <a:ext cx="315913" cy="12700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394" name="plant"/>
          <p:cNvSpPr>
            <a:spLocks noEditPoints="1" noChangeArrowheads="1"/>
          </p:cNvSpPr>
          <p:nvPr/>
        </p:nvSpPr>
        <p:spPr bwMode="auto">
          <a:xfrm>
            <a:off x="1597025" y="5127625"/>
            <a:ext cx="412750" cy="209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55395" name="plant"/>
          <p:cNvSpPr>
            <a:spLocks noEditPoints="1" noChangeArrowheads="1"/>
          </p:cNvSpPr>
          <p:nvPr/>
        </p:nvSpPr>
        <p:spPr bwMode="auto">
          <a:xfrm>
            <a:off x="3197225" y="5318125"/>
            <a:ext cx="412750" cy="209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55396" name="plant"/>
          <p:cNvSpPr>
            <a:spLocks noEditPoints="1" noChangeArrowheads="1"/>
          </p:cNvSpPr>
          <p:nvPr/>
        </p:nvSpPr>
        <p:spPr bwMode="auto">
          <a:xfrm>
            <a:off x="2346325" y="5457825"/>
            <a:ext cx="412750" cy="209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355398" name="Group 70"/>
          <p:cNvGrpSpPr>
            <a:grpSpLocks/>
          </p:cNvGrpSpPr>
          <p:nvPr/>
        </p:nvGrpSpPr>
        <p:grpSpPr bwMode="auto">
          <a:xfrm>
            <a:off x="4064000" y="4622800"/>
            <a:ext cx="279400" cy="571500"/>
            <a:chOff x="1448" y="3448"/>
            <a:chExt cx="304" cy="472"/>
          </a:xfrm>
        </p:grpSpPr>
        <p:sp>
          <p:nvSpPr>
            <p:cNvPr id="355399" name="Freeform 71"/>
            <p:cNvSpPr>
              <a:spLocks/>
            </p:cNvSpPr>
            <p:nvPr/>
          </p:nvSpPr>
          <p:spPr bwMode="auto">
            <a:xfrm>
              <a:off x="1648" y="348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00" name="Freeform 72"/>
            <p:cNvSpPr>
              <a:spLocks/>
            </p:cNvSpPr>
            <p:nvPr/>
          </p:nvSpPr>
          <p:spPr bwMode="auto">
            <a:xfrm rot="19539359" flipV="1">
              <a:off x="1448" y="3520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01" name="Freeform 73"/>
            <p:cNvSpPr>
              <a:spLocks/>
            </p:cNvSpPr>
            <p:nvPr/>
          </p:nvSpPr>
          <p:spPr bwMode="auto">
            <a:xfrm flipV="1">
              <a:off x="1576" y="344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5405" name="Freeform 77"/>
          <p:cNvSpPr>
            <a:spLocks/>
          </p:cNvSpPr>
          <p:nvPr/>
        </p:nvSpPr>
        <p:spPr bwMode="auto">
          <a:xfrm rot="771150">
            <a:off x="2857500" y="5562600"/>
            <a:ext cx="188913" cy="19685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406" name="Freeform 78"/>
          <p:cNvSpPr>
            <a:spLocks/>
          </p:cNvSpPr>
          <p:nvPr/>
        </p:nvSpPr>
        <p:spPr bwMode="auto">
          <a:xfrm rot="771150">
            <a:off x="4051300" y="5080000"/>
            <a:ext cx="188913" cy="19685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5407" name="Freeform 79"/>
          <p:cNvSpPr>
            <a:spLocks/>
          </p:cNvSpPr>
          <p:nvPr/>
        </p:nvSpPr>
        <p:spPr bwMode="auto">
          <a:xfrm rot="2782742">
            <a:off x="2616993" y="5625307"/>
            <a:ext cx="188913" cy="19685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5370" name="Picture 42" descr="1f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849688"/>
            <a:ext cx="3476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68" name="Picture 40" descr="4f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43322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409" name="Rectangle 81"/>
          <p:cNvSpPr>
            <a:spLocks noChangeArrowheads="1"/>
          </p:cNvSpPr>
          <p:nvPr/>
        </p:nvSpPr>
        <p:spPr bwMode="auto">
          <a:xfrm>
            <a:off x="4348163" y="2439988"/>
            <a:ext cx="1244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10см</a:t>
            </a:r>
            <a:r>
              <a:rPr lang="ru-RU" sz="4800" b="1" baseline="0" dirty="0"/>
              <a:t>  </a:t>
            </a:r>
          </a:p>
        </p:txBody>
      </p:sp>
      <p:grpSp>
        <p:nvGrpSpPr>
          <p:cNvPr id="355410" name="Group 82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55411" name="Freeform 8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2" name="Freeform 8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3" name="Freeform 8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4" name="Freeform 8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5" name="Freeform 8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6" name="Freeform 8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7" name="Freeform 8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418" name="Freeform 9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07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-0.00816 0.01898 -0.01598 0.0382 -0.02483 0.0463 C -0.03386 0.0544 -0.04132 0.05301 -0.05313 0.04815 C -0.06493 0.04329 -0.08872 0.02199 -0.09584 0.016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94" grpId="0" animBg="1"/>
      <p:bldP spid="355395" grpId="0" animBg="1"/>
      <p:bldP spid="3553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Freeform 2"/>
          <p:cNvSpPr>
            <a:spLocks/>
          </p:cNvSpPr>
          <p:nvPr/>
        </p:nvSpPr>
        <p:spPr bwMode="auto">
          <a:xfrm>
            <a:off x="2540000" y="3721100"/>
            <a:ext cx="6311900" cy="1689100"/>
          </a:xfrm>
          <a:custGeom>
            <a:avLst/>
            <a:gdLst>
              <a:gd name="T0" fmla="*/ 0 w 3976"/>
              <a:gd name="T1" fmla="*/ 1064 h 1064"/>
              <a:gd name="T2" fmla="*/ 2904 w 3976"/>
              <a:gd name="T3" fmla="*/ 1040 h 1064"/>
              <a:gd name="T4" fmla="*/ 3976 w 3976"/>
              <a:gd name="T5" fmla="*/ 8 h 1064"/>
              <a:gd name="T6" fmla="*/ 1048 w 3976"/>
              <a:gd name="T7" fmla="*/ 0 h 1064"/>
              <a:gd name="T8" fmla="*/ 0 w 3976"/>
              <a:gd name="T9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76" h="1064">
                <a:moveTo>
                  <a:pt x="0" y="1064"/>
                </a:moveTo>
                <a:lnTo>
                  <a:pt x="2904" y="1040"/>
                </a:lnTo>
                <a:lnTo>
                  <a:pt x="3976" y="8"/>
                </a:lnTo>
                <a:lnTo>
                  <a:pt x="1048" y="0"/>
                </a:lnTo>
                <a:lnTo>
                  <a:pt x="0" y="10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FFFF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7555" name="Freeform 3"/>
          <p:cNvSpPr>
            <a:spLocks/>
          </p:cNvSpPr>
          <p:nvPr/>
        </p:nvSpPr>
        <p:spPr bwMode="auto">
          <a:xfrm>
            <a:off x="7150100" y="3708400"/>
            <a:ext cx="1689100" cy="2336800"/>
          </a:xfrm>
          <a:custGeom>
            <a:avLst/>
            <a:gdLst>
              <a:gd name="T0" fmla="*/ 16 w 1064"/>
              <a:gd name="T1" fmla="*/ 1472 h 1472"/>
              <a:gd name="T2" fmla="*/ 1064 w 1064"/>
              <a:gd name="T3" fmla="*/ 432 h 1472"/>
              <a:gd name="T4" fmla="*/ 1056 w 1064"/>
              <a:gd name="T5" fmla="*/ 0 h 1472"/>
              <a:gd name="T6" fmla="*/ 0 w 1064"/>
              <a:gd name="T7" fmla="*/ 1032 h 1472"/>
              <a:gd name="T8" fmla="*/ 16 w 1064"/>
              <a:gd name="T9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4" h="1472">
                <a:moveTo>
                  <a:pt x="16" y="1472"/>
                </a:moveTo>
                <a:lnTo>
                  <a:pt x="1064" y="432"/>
                </a:lnTo>
                <a:lnTo>
                  <a:pt x="1056" y="0"/>
                </a:lnTo>
                <a:lnTo>
                  <a:pt x="0" y="1032"/>
                </a:lnTo>
                <a:lnTo>
                  <a:pt x="16" y="14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7556" name="Freeform 4"/>
          <p:cNvSpPr>
            <a:spLocks/>
          </p:cNvSpPr>
          <p:nvPr/>
        </p:nvSpPr>
        <p:spPr bwMode="auto">
          <a:xfrm>
            <a:off x="2552700" y="5384800"/>
            <a:ext cx="4635500" cy="673100"/>
          </a:xfrm>
          <a:custGeom>
            <a:avLst/>
            <a:gdLst>
              <a:gd name="T0" fmla="*/ 0 w 2920"/>
              <a:gd name="T1" fmla="*/ 416 h 424"/>
              <a:gd name="T2" fmla="*/ 2904 w 2920"/>
              <a:gd name="T3" fmla="*/ 424 h 424"/>
              <a:gd name="T4" fmla="*/ 2920 w 2920"/>
              <a:gd name="T5" fmla="*/ 0 h 424"/>
              <a:gd name="T6" fmla="*/ 8 w 2920"/>
              <a:gd name="T7" fmla="*/ 0 h 424"/>
              <a:gd name="T8" fmla="*/ 0 w 2920"/>
              <a:gd name="T9" fmla="*/ 41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0" h="424">
                <a:moveTo>
                  <a:pt x="0" y="416"/>
                </a:moveTo>
                <a:lnTo>
                  <a:pt x="2904" y="424"/>
                </a:lnTo>
                <a:lnTo>
                  <a:pt x="2920" y="0"/>
                </a:lnTo>
                <a:lnTo>
                  <a:pt x="8" y="0"/>
                </a:lnTo>
                <a:lnTo>
                  <a:pt x="0" y="41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7557" name="AutoShape 5"/>
          <p:cNvSpPr>
            <a:spLocks noChangeArrowheads="1"/>
          </p:cNvSpPr>
          <p:nvPr/>
        </p:nvSpPr>
        <p:spPr bwMode="auto">
          <a:xfrm>
            <a:off x="2562225" y="3398838"/>
            <a:ext cx="6265863" cy="2646362"/>
          </a:xfrm>
          <a:prstGeom prst="cube">
            <a:avLst>
              <a:gd name="adj" fmla="val 6219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558" name="Freeform 6"/>
          <p:cNvSpPr>
            <a:spLocks/>
          </p:cNvSpPr>
          <p:nvPr/>
        </p:nvSpPr>
        <p:spPr bwMode="auto">
          <a:xfrm>
            <a:off x="4210050" y="3413125"/>
            <a:ext cx="19050" cy="981075"/>
          </a:xfrm>
          <a:custGeom>
            <a:avLst/>
            <a:gdLst>
              <a:gd name="T0" fmla="*/ 0 w 12"/>
              <a:gd name="T1" fmla="*/ 0 h 618"/>
              <a:gd name="T2" fmla="*/ 12 w 12"/>
              <a:gd name="T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618">
                <a:moveTo>
                  <a:pt x="0" y="0"/>
                </a:moveTo>
                <a:lnTo>
                  <a:pt x="12" y="61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7559" name="Freeform 7"/>
          <p:cNvSpPr>
            <a:spLocks/>
          </p:cNvSpPr>
          <p:nvPr/>
        </p:nvSpPr>
        <p:spPr bwMode="auto">
          <a:xfrm>
            <a:off x="2590800" y="4368800"/>
            <a:ext cx="6248400" cy="1689100"/>
          </a:xfrm>
          <a:custGeom>
            <a:avLst/>
            <a:gdLst>
              <a:gd name="T0" fmla="*/ 3936 w 3936"/>
              <a:gd name="T1" fmla="*/ 16 h 1064"/>
              <a:gd name="T2" fmla="*/ 1024 w 3936"/>
              <a:gd name="T3" fmla="*/ 0 h 1064"/>
              <a:gd name="T4" fmla="*/ 0 w 3936"/>
              <a:gd name="T5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6" h="1064">
                <a:moveTo>
                  <a:pt x="3936" y="16"/>
                </a:moveTo>
                <a:lnTo>
                  <a:pt x="1024" y="0"/>
                </a:lnTo>
                <a:lnTo>
                  <a:pt x="0" y="10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255587" y="250825"/>
            <a:ext cx="87850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u="sng" baseline="0" dirty="0"/>
              <a:t>          </a:t>
            </a:r>
            <a:r>
              <a:rPr lang="ru-RU" sz="2800" b="1" u="sng" baseline="0" dirty="0" smtClean="0"/>
              <a:t>3 уровень</a:t>
            </a:r>
          </a:p>
          <a:p>
            <a:r>
              <a:rPr lang="ru-RU" sz="2800" b="1" baseline="0" dirty="0" smtClean="0"/>
              <a:t>1. Объем </a:t>
            </a:r>
            <a:r>
              <a:rPr lang="ru-RU" sz="2800" b="1" baseline="0" dirty="0"/>
              <a:t>бассейна равен 100 м</a:t>
            </a:r>
            <a:r>
              <a:rPr lang="ru-RU" sz="2800" b="1" baseline="30000" dirty="0"/>
              <a:t>3</a:t>
            </a:r>
            <a:r>
              <a:rPr lang="ru-RU" sz="2800" b="1" baseline="0" dirty="0"/>
              <a:t>, а стороны основания 10 м и 5 м. Сколько квадратных метров кафельной плитки ушло на облицовку бассейна?</a:t>
            </a:r>
          </a:p>
        </p:txBody>
      </p:sp>
      <p:sp>
        <p:nvSpPr>
          <p:cNvPr id="407574" name="Rectangle 22"/>
          <p:cNvSpPr>
            <a:spLocks noChangeArrowheads="1"/>
          </p:cNvSpPr>
          <p:nvPr/>
        </p:nvSpPr>
        <p:spPr bwMode="auto">
          <a:xfrm>
            <a:off x="4081463" y="5780088"/>
            <a:ext cx="137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>
                <a:solidFill>
                  <a:schemeClr val="tx2"/>
                </a:solidFill>
              </a:rPr>
              <a:t>10 м</a:t>
            </a:r>
            <a:r>
              <a:rPr lang="ru-RU" sz="4800" b="1" baseline="0"/>
              <a:t>  </a:t>
            </a:r>
          </a:p>
        </p:txBody>
      </p:sp>
      <p:sp>
        <p:nvSpPr>
          <p:cNvPr id="407575" name="Rectangle 23"/>
          <p:cNvSpPr>
            <a:spLocks noChangeArrowheads="1"/>
          </p:cNvSpPr>
          <p:nvPr/>
        </p:nvSpPr>
        <p:spPr bwMode="auto">
          <a:xfrm rot="-2961064">
            <a:off x="7784307" y="4691856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>
                <a:solidFill>
                  <a:schemeClr val="tx2"/>
                </a:solidFill>
              </a:rPr>
              <a:t>5 м</a:t>
            </a:r>
            <a:r>
              <a:rPr lang="ru-RU" sz="4800" b="1" baseline="0"/>
              <a:t>  </a:t>
            </a:r>
          </a:p>
        </p:txBody>
      </p:sp>
      <p:sp>
        <p:nvSpPr>
          <p:cNvPr id="407595" name="Rectangle 43"/>
          <p:cNvSpPr>
            <a:spLocks noChangeArrowheads="1"/>
          </p:cNvSpPr>
          <p:nvPr/>
        </p:nvSpPr>
        <p:spPr bwMode="auto">
          <a:xfrm>
            <a:off x="4627563" y="4179888"/>
            <a:ext cx="21129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= 100 </a:t>
            </a:r>
            <a:r>
              <a:rPr lang="ru-RU" sz="2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sz="4800" b="1" baseline="0" dirty="0"/>
              <a:t>  </a:t>
            </a:r>
          </a:p>
        </p:txBody>
      </p:sp>
      <p:sp>
        <p:nvSpPr>
          <p:cNvPr id="407601" name="Rectangle 49" descr="Букет"/>
          <p:cNvSpPr>
            <a:spLocks noChangeArrowheads="1"/>
          </p:cNvSpPr>
          <p:nvPr/>
        </p:nvSpPr>
        <p:spPr bwMode="auto">
          <a:xfrm>
            <a:off x="27940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2" name="Rectangle 50" descr="Букет"/>
          <p:cNvSpPr>
            <a:spLocks noChangeArrowheads="1"/>
          </p:cNvSpPr>
          <p:nvPr/>
        </p:nvSpPr>
        <p:spPr bwMode="auto">
          <a:xfrm>
            <a:off x="2552700" y="57785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3" name="Rectangle 51" descr="Букет"/>
          <p:cNvSpPr>
            <a:spLocks noChangeArrowheads="1"/>
          </p:cNvSpPr>
          <p:nvPr/>
        </p:nvSpPr>
        <p:spPr bwMode="auto">
          <a:xfrm>
            <a:off x="32766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4" name="Rectangle 52" descr="Букет"/>
          <p:cNvSpPr>
            <a:spLocks noChangeArrowheads="1"/>
          </p:cNvSpPr>
          <p:nvPr/>
        </p:nvSpPr>
        <p:spPr bwMode="auto">
          <a:xfrm>
            <a:off x="30353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5" name="Rectangle 53" descr="Букет"/>
          <p:cNvSpPr>
            <a:spLocks noChangeArrowheads="1"/>
          </p:cNvSpPr>
          <p:nvPr/>
        </p:nvSpPr>
        <p:spPr bwMode="auto">
          <a:xfrm>
            <a:off x="2552700" y="5537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6" name="Rectangle 54" descr="Букет"/>
          <p:cNvSpPr>
            <a:spLocks noChangeArrowheads="1"/>
          </p:cNvSpPr>
          <p:nvPr/>
        </p:nvSpPr>
        <p:spPr bwMode="auto">
          <a:xfrm>
            <a:off x="2552700" y="5283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7" name="Rectangle 55" descr="Букет"/>
          <p:cNvSpPr>
            <a:spLocks noChangeArrowheads="1"/>
          </p:cNvSpPr>
          <p:nvPr/>
        </p:nvSpPr>
        <p:spPr bwMode="auto">
          <a:xfrm>
            <a:off x="2552700" y="5041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8" name="Rectangle 56" descr="Букет"/>
          <p:cNvSpPr>
            <a:spLocks noChangeArrowheads="1"/>
          </p:cNvSpPr>
          <p:nvPr/>
        </p:nvSpPr>
        <p:spPr bwMode="auto">
          <a:xfrm>
            <a:off x="2794000" y="5537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09" name="Rectangle 57" descr="Букет"/>
          <p:cNvSpPr>
            <a:spLocks noChangeArrowheads="1"/>
          </p:cNvSpPr>
          <p:nvPr/>
        </p:nvSpPr>
        <p:spPr bwMode="auto">
          <a:xfrm>
            <a:off x="2794000" y="5295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10" name="Rectangle 58" descr="Букет"/>
          <p:cNvSpPr>
            <a:spLocks noChangeArrowheads="1"/>
          </p:cNvSpPr>
          <p:nvPr/>
        </p:nvSpPr>
        <p:spPr bwMode="auto">
          <a:xfrm>
            <a:off x="2794000" y="50546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11" name="Rectangle 59" descr="Букет"/>
          <p:cNvSpPr>
            <a:spLocks noChangeArrowheads="1"/>
          </p:cNvSpPr>
          <p:nvPr/>
        </p:nvSpPr>
        <p:spPr bwMode="auto">
          <a:xfrm>
            <a:off x="3035300" y="5549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12" name="Rectangle 60" descr="Букет"/>
          <p:cNvSpPr>
            <a:spLocks noChangeArrowheads="1"/>
          </p:cNvSpPr>
          <p:nvPr/>
        </p:nvSpPr>
        <p:spPr bwMode="auto">
          <a:xfrm>
            <a:off x="35179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13" name="Rectangle 61" descr="Букет"/>
          <p:cNvSpPr>
            <a:spLocks noChangeArrowheads="1"/>
          </p:cNvSpPr>
          <p:nvPr/>
        </p:nvSpPr>
        <p:spPr bwMode="auto">
          <a:xfrm>
            <a:off x="3276600" y="5549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14" name="Rectangle 62" descr="Букет"/>
          <p:cNvSpPr>
            <a:spLocks noChangeArrowheads="1"/>
          </p:cNvSpPr>
          <p:nvPr/>
        </p:nvSpPr>
        <p:spPr bwMode="auto">
          <a:xfrm>
            <a:off x="3035300" y="53086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7619" name="Group 67"/>
          <p:cNvGrpSpPr>
            <a:grpSpLocks/>
          </p:cNvGrpSpPr>
          <p:nvPr/>
        </p:nvGrpSpPr>
        <p:grpSpPr bwMode="auto">
          <a:xfrm>
            <a:off x="2209800" y="3708400"/>
            <a:ext cx="977900" cy="254000"/>
            <a:chOff x="320" y="2336"/>
            <a:chExt cx="616" cy="160"/>
          </a:xfrm>
        </p:grpSpPr>
        <p:sp>
          <p:nvSpPr>
            <p:cNvPr id="407615" name="Rectangle 63" descr="Букет"/>
            <p:cNvSpPr>
              <a:spLocks noChangeArrowheads="1"/>
            </p:cNvSpPr>
            <p:nvPr/>
          </p:nvSpPr>
          <p:spPr bwMode="auto">
            <a:xfrm>
              <a:off x="320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7616" name="Rectangle 64" descr="Букет"/>
            <p:cNvSpPr>
              <a:spLocks noChangeArrowheads="1"/>
            </p:cNvSpPr>
            <p:nvPr/>
          </p:nvSpPr>
          <p:spPr bwMode="auto">
            <a:xfrm>
              <a:off x="480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7617" name="Rectangle 65" descr="Букет"/>
            <p:cNvSpPr>
              <a:spLocks noChangeArrowheads="1"/>
            </p:cNvSpPr>
            <p:nvPr/>
          </p:nvSpPr>
          <p:spPr bwMode="auto">
            <a:xfrm>
              <a:off x="632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7618" name="Rectangle 66" descr="Букет"/>
            <p:cNvSpPr>
              <a:spLocks noChangeArrowheads="1"/>
            </p:cNvSpPr>
            <p:nvPr/>
          </p:nvSpPr>
          <p:spPr bwMode="auto">
            <a:xfrm>
              <a:off x="784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7621" name="Rectangle 69" descr="Букет"/>
          <p:cNvSpPr>
            <a:spLocks noChangeArrowheads="1"/>
          </p:cNvSpPr>
          <p:nvPr/>
        </p:nvSpPr>
        <p:spPr bwMode="auto">
          <a:xfrm>
            <a:off x="37719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2" name="Rectangle 70" descr="Букет"/>
          <p:cNvSpPr>
            <a:spLocks noChangeArrowheads="1"/>
          </p:cNvSpPr>
          <p:nvPr/>
        </p:nvSpPr>
        <p:spPr bwMode="auto">
          <a:xfrm>
            <a:off x="40259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3" name="Rectangle 71" descr="Букет"/>
          <p:cNvSpPr>
            <a:spLocks noChangeArrowheads="1"/>
          </p:cNvSpPr>
          <p:nvPr/>
        </p:nvSpPr>
        <p:spPr bwMode="auto">
          <a:xfrm>
            <a:off x="42672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4" name="Rectangle 72" descr="Букет"/>
          <p:cNvSpPr>
            <a:spLocks noChangeArrowheads="1"/>
          </p:cNvSpPr>
          <p:nvPr/>
        </p:nvSpPr>
        <p:spPr bwMode="auto">
          <a:xfrm>
            <a:off x="4508500" y="57912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6" name="Rectangle 74" descr="Букет"/>
          <p:cNvSpPr>
            <a:spLocks noChangeArrowheads="1"/>
          </p:cNvSpPr>
          <p:nvPr/>
        </p:nvSpPr>
        <p:spPr bwMode="auto">
          <a:xfrm>
            <a:off x="3530600" y="5549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7" name="Rectangle 75" descr="Букет"/>
          <p:cNvSpPr>
            <a:spLocks noChangeArrowheads="1"/>
          </p:cNvSpPr>
          <p:nvPr/>
        </p:nvSpPr>
        <p:spPr bwMode="auto">
          <a:xfrm>
            <a:off x="3784600" y="5549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8" name="Rectangle 76" descr="Букет"/>
          <p:cNvSpPr>
            <a:spLocks noChangeArrowheads="1"/>
          </p:cNvSpPr>
          <p:nvPr/>
        </p:nvSpPr>
        <p:spPr bwMode="auto">
          <a:xfrm>
            <a:off x="4025900" y="5549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29" name="Rectangle 77" descr="Букет"/>
          <p:cNvSpPr>
            <a:spLocks noChangeArrowheads="1"/>
          </p:cNvSpPr>
          <p:nvPr/>
        </p:nvSpPr>
        <p:spPr bwMode="auto">
          <a:xfrm>
            <a:off x="4267200" y="5549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1" name="Rectangle 79" descr="Букет"/>
          <p:cNvSpPr>
            <a:spLocks noChangeArrowheads="1"/>
          </p:cNvSpPr>
          <p:nvPr/>
        </p:nvSpPr>
        <p:spPr bwMode="auto">
          <a:xfrm>
            <a:off x="3289300" y="5295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2" name="Rectangle 80" descr="Букет"/>
          <p:cNvSpPr>
            <a:spLocks noChangeArrowheads="1"/>
          </p:cNvSpPr>
          <p:nvPr/>
        </p:nvSpPr>
        <p:spPr bwMode="auto">
          <a:xfrm>
            <a:off x="3543300" y="5295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3" name="Rectangle 81" descr="Букет"/>
          <p:cNvSpPr>
            <a:spLocks noChangeArrowheads="1"/>
          </p:cNvSpPr>
          <p:nvPr/>
        </p:nvSpPr>
        <p:spPr bwMode="auto">
          <a:xfrm>
            <a:off x="3784600" y="5295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4" name="Rectangle 82" descr="Букет"/>
          <p:cNvSpPr>
            <a:spLocks noChangeArrowheads="1"/>
          </p:cNvSpPr>
          <p:nvPr/>
        </p:nvSpPr>
        <p:spPr bwMode="auto">
          <a:xfrm>
            <a:off x="4025900" y="52959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6" name="Rectangle 84" descr="Букет"/>
          <p:cNvSpPr>
            <a:spLocks noChangeArrowheads="1"/>
          </p:cNvSpPr>
          <p:nvPr/>
        </p:nvSpPr>
        <p:spPr bwMode="auto">
          <a:xfrm>
            <a:off x="3035300" y="50546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7" name="Rectangle 85" descr="Букет"/>
          <p:cNvSpPr>
            <a:spLocks noChangeArrowheads="1"/>
          </p:cNvSpPr>
          <p:nvPr/>
        </p:nvSpPr>
        <p:spPr bwMode="auto">
          <a:xfrm>
            <a:off x="3289300" y="50546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8" name="Rectangle 86" descr="Букет"/>
          <p:cNvSpPr>
            <a:spLocks noChangeArrowheads="1"/>
          </p:cNvSpPr>
          <p:nvPr/>
        </p:nvSpPr>
        <p:spPr bwMode="auto">
          <a:xfrm>
            <a:off x="3530600" y="50546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7639" name="Rectangle 87" descr="Букет"/>
          <p:cNvSpPr>
            <a:spLocks noChangeArrowheads="1"/>
          </p:cNvSpPr>
          <p:nvPr/>
        </p:nvSpPr>
        <p:spPr bwMode="auto">
          <a:xfrm>
            <a:off x="3771900" y="5054600"/>
            <a:ext cx="241300" cy="25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7640" name="Group 88"/>
          <p:cNvGrpSpPr>
            <a:grpSpLocks/>
          </p:cNvGrpSpPr>
          <p:nvPr/>
        </p:nvGrpSpPr>
        <p:grpSpPr bwMode="auto">
          <a:xfrm>
            <a:off x="2451100" y="3467100"/>
            <a:ext cx="977900" cy="254000"/>
            <a:chOff x="320" y="2336"/>
            <a:chExt cx="616" cy="160"/>
          </a:xfrm>
        </p:grpSpPr>
        <p:sp>
          <p:nvSpPr>
            <p:cNvPr id="407641" name="Rectangle 89" descr="Букет"/>
            <p:cNvSpPr>
              <a:spLocks noChangeArrowheads="1"/>
            </p:cNvSpPr>
            <p:nvPr/>
          </p:nvSpPr>
          <p:spPr bwMode="auto">
            <a:xfrm>
              <a:off x="320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7642" name="Rectangle 90" descr="Букет"/>
            <p:cNvSpPr>
              <a:spLocks noChangeArrowheads="1"/>
            </p:cNvSpPr>
            <p:nvPr/>
          </p:nvSpPr>
          <p:spPr bwMode="auto">
            <a:xfrm>
              <a:off x="480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7643" name="Rectangle 91" descr="Букет"/>
            <p:cNvSpPr>
              <a:spLocks noChangeArrowheads="1"/>
            </p:cNvSpPr>
            <p:nvPr/>
          </p:nvSpPr>
          <p:spPr bwMode="auto">
            <a:xfrm>
              <a:off x="632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7644" name="Rectangle 92" descr="Букет"/>
            <p:cNvSpPr>
              <a:spLocks noChangeArrowheads="1"/>
            </p:cNvSpPr>
            <p:nvPr/>
          </p:nvSpPr>
          <p:spPr bwMode="auto">
            <a:xfrm>
              <a:off x="784" y="2336"/>
              <a:ext cx="152" cy="16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7645" name="Text Box 93"/>
          <p:cNvSpPr txBox="1">
            <a:spLocks noChangeArrowheads="1"/>
          </p:cNvSpPr>
          <p:nvPr/>
        </p:nvSpPr>
        <p:spPr bwMode="auto">
          <a:xfrm>
            <a:off x="760413" y="47244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110 м</a:t>
            </a:r>
            <a:r>
              <a:rPr lang="ru-RU" sz="2400" b="1" baseline="30000">
                <a:latin typeface="Arial" charset="0"/>
              </a:rPr>
              <a:t>2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07646" name="Text Box 94"/>
          <p:cNvSpPr txBox="1">
            <a:spLocks noChangeArrowheads="1"/>
          </p:cNvSpPr>
          <p:nvPr/>
        </p:nvSpPr>
        <p:spPr bwMode="auto">
          <a:xfrm>
            <a:off x="760413" y="3933825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160 м</a:t>
            </a:r>
            <a:r>
              <a:rPr lang="ru-RU" sz="2400" b="1" baseline="30000">
                <a:latin typeface="Arial" charset="0"/>
              </a:rPr>
              <a:t>2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07647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47085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baseline="0">
                <a:latin typeface="Arial" charset="0"/>
              </a:rPr>
              <a:t>3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07648" name="AutoShape 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305276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baseline="0">
                <a:latin typeface="Arial" charset="0"/>
              </a:rPr>
              <a:t>1</a:t>
            </a:r>
          </a:p>
        </p:txBody>
      </p:sp>
      <p:sp>
        <p:nvSpPr>
          <p:cNvPr id="407649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391636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baseline="0">
                <a:latin typeface="Arial" charset="0"/>
              </a:rPr>
              <a:t>2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07650" name="AutoShape 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55721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baseline="0">
                <a:latin typeface="Arial" charset="0"/>
              </a:rPr>
              <a:t>4</a:t>
            </a:r>
          </a:p>
        </p:txBody>
      </p:sp>
      <p:sp>
        <p:nvSpPr>
          <p:cNvPr id="407651" name="AutoShape 99"/>
          <p:cNvSpPr>
            <a:spLocks noChangeArrowheads="1"/>
          </p:cNvSpPr>
          <p:nvPr/>
        </p:nvSpPr>
        <p:spPr bwMode="auto">
          <a:xfrm>
            <a:off x="2487613" y="3284538"/>
            <a:ext cx="2160587" cy="576262"/>
          </a:xfrm>
          <a:prstGeom prst="wedgeEllipseCallout">
            <a:avLst>
              <a:gd name="adj1" fmla="val -102241"/>
              <a:gd name="adj2" fmla="val 161847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baseline="0">
                <a:latin typeface="Arial" charset="0"/>
              </a:rPr>
              <a:t>ПОДУМАЙ!</a:t>
            </a:r>
          </a:p>
        </p:txBody>
      </p:sp>
      <p:sp>
        <p:nvSpPr>
          <p:cNvPr id="407652" name="AutoShape 100"/>
          <p:cNvSpPr>
            <a:spLocks noChangeArrowheads="1"/>
          </p:cNvSpPr>
          <p:nvPr/>
        </p:nvSpPr>
        <p:spPr bwMode="auto">
          <a:xfrm>
            <a:off x="2509838" y="4035425"/>
            <a:ext cx="1944687" cy="720725"/>
          </a:xfrm>
          <a:prstGeom prst="wedgeEllipseCallout">
            <a:avLst>
              <a:gd name="adj1" fmla="val -103389"/>
              <a:gd name="adj2" fmla="val 106389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baseline="0">
                <a:solidFill>
                  <a:srgbClr val="FF0000"/>
                </a:solidFill>
                <a:latin typeface="Arial" charset="0"/>
              </a:rPr>
              <a:t>ВЕРНО!</a:t>
            </a:r>
          </a:p>
        </p:txBody>
      </p:sp>
      <p:sp>
        <p:nvSpPr>
          <p:cNvPr id="407653" name="AutoShape 101"/>
          <p:cNvSpPr>
            <a:spLocks noChangeArrowheads="1"/>
          </p:cNvSpPr>
          <p:nvPr/>
        </p:nvSpPr>
        <p:spPr bwMode="auto">
          <a:xfrm>
            <a:off x="2560638" y="2205038"/>
            <a:ext cx="2160587" cy="576262"/>
          </a:xfrm>
          <a:prstGeom prst="wedgeEllipseCallout">
            <a:avLst>
              <a:gd name="adj1" fmla="val -92028"/>
              <a:gd name="adj2" fmla="val 173139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baseline="0">
                <a:latin typeface="Arial" charset="0"/>
              </a:rPr>
              <a:t>ПОДУМАЙ!</a:t>
            </a:r>
          </a:p>
        </p:txBody>
      </p:sp>
      <p:sp>
        <p:nvSpPr>
          <p:cNvPr id="407654" name="AutoShape 102"/>
          <p:cNvSpPr>
            <a:spLocks noChangeArrowheads="1"/>
          </p:cNvSpPr>
          <p:nvPr/>
        </p:nvSpPr>
        <p:spPr bwMode="auto">
          <a:xfrm>
            <a:off x="2538413" y="5102225"/>
            <a:ext cx="2232025" cy="649288"/>
          </a:xfrm>
          <a:prstGeom prst="wedgeEllipseCallout">
            <a:avLst>
              <a:gd name="adj1" fmla="val -110597"/>
              <a:gd name="adj2" fmla="val 11870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baseline="0">
                <a:latin typeface="Arial" charset="0"/>
              </a:rPr>
              <a:t>ПОДУМАЙ!</a:t>
            </a:r>
          </a:p>
        </p:txBody>
      </p:sp>
      <p:sp>
        <p:nvSpPr>
          <p:cNvPr id="407655" name="Text Box 103"/>
          <p:cNvSpPr txBox="1">
            <a:spLocks noChangeArrowheads="1"/>
          </p:cNvSpPr>
          <p:nvPr/>
        </p:nvSpPr>
        <p:spPr bwMode="auto">
          <a:xfrm>
            <a:off x="831850" y="3068638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60 м</a:t>
            </a:r>
            <a:r>
              <a:rPr lang="ru-RU" sz="2400" b="1" baseline="30000">
                <a:latin typeface="Arial" charset="0"/>
              </a:rPr>
              <a:t>2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07656" name="Text Box 104"/>
          <p:cNvSpPr txBox="1">
            <a:spLocks noChangeArrowheads="1"/>
          </p:cNvSpPr>
          <p:nvPr/>
        </p:nvSpPr>
        <p:spPr bwMode="auto">
          <a:xfrm>
            <a:off x="760413" y="5589588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baseline="0">
                <a:latin typeface="Arial" charset="0"/>
              </a:rPr>
              <a:t>9</a:t>
            </a:r>
            <a:r>
              <a:rPr lang="ru-RU" sz="2400" b="1" baseline="0">
                <a:latin typeface="Arial" charset="0"/>
              </a:rPr>
              <a:t>0 м</a:t>
            </a:r>
            <a:r>
              <a:rPr lang="ru-RU" sz="2400" b="1" baseline="30000">
                <a:latin typeface="Arial" charset="0"/>
              </a:rPr>
              <a:t>2</a:t>
            </a:r>
            <a:endParaRPr lang="ru-RU" sz="2400" b="1" baseline="0">
              <a:latin typeface="Arial" charset="0"/>
            </a:endParaRPr>
          </a:p>
        </p:txBody>
      </p:sp>
      <p:pic>
        <p:nvPicPr>
          <p:cNvPr id="407657" name="Picture 105" descr="frog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5157788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7659" name="Group 10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407660" name="Freeform 10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1" name="Freeform 10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2" name="Freeform 1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3" name="Freeform 1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4" name="Freeform 1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5" name="Freeform 1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6" name="Freeform 1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7667" name="Freeform 1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3733 -0.00139 0.07483 -0.00232 0.10833 -0.00394 C 0.14184 -0.00533 0.16545 -0.00556 0.20139 -0.00903 C 0.23715 -0.0125 0.29983 -0.02037 0.32274 -0.02454 C 0.34566 -0.02848 0.33403 -0.03195 0.3382 -0.03334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40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40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40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40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40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4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4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40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40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40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40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4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4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500"/>
                                        <p:tgtEl>
                                          <p:spTgt spid="40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4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500"/>
                                        <p:tgtEl>
                                          <p:spTgt spid="40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7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7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500"/>
                                        <p:tgtEl>
                                          <p:spTgt spid="40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500"/>
                                        <p:tgtEl>
                                          <p:spTgt spid="40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500"/>
                                        <p:tgtEl>
                                          <p:spTgt spid="40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500"/>
                                        <p:tgtEl>
                                          <p:spTgt spid="40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500"/>
                                        <p:tgtEl>
                                          <p:spTgt spid="40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500"/>
                                        <p:tgtEl>
                                          <p:spTgt spid="40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500"/>
                                        <p:tgtEl>
                                          <p:spTgt spid="40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500"/>
                                        <p:tgtEl>
                                          <p:spTgt spid="4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500"/>
                                        <p:tgtEl>
                                          <p:spTgt spid="40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500"/>
                                        <p:tgtEl>
                                          <p:spTgt spid="40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500"/>
                                        <p:tgtEl>
                                          <p:spTgt spid="40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07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0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6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0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0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6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7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0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0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64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0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0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0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650"/>
                  </p:tgtEl>
                </p:cond>
              </p:nextCondLst>
            </p:seq>
          </p:childTnLst>
        </p:cTn>
      </p:par>
    </p:tnLst>
    <p:bldLst>
      <p:bldP spid="407601" grpId="0" animBg="1"/>
      <p:bldP spid="407602" grpId="0" animBg="1"/>
      <p:bldP spid="407603" grpId="0" animBg="1"/>
      <p:bldP spid="407604" grpId="0" animBg="1"/>
      <p:bldP spid="407605" grpId="0" animBg="1"/>
      <p:bldP spid="407606" grpId="0" animBg="1"/>
      <p:bldP spid="407607" grpId="0" animBg="1"/>
      <p:bldP spid="407608" grpId="0" animBg="1"/>
      <p:bldP spid="407609" grpId="0" animBg="1"/>
      <p:bldP spid="407610" grpId="0" animBg="1"/>
      <p:bldP spid="407611" grpId="0" animBg="1"/>
      <p:bldP spid="407612" grpId="0" animBg="1"/>
      <p:bldP spid="407613" grpId="0" animBg="1"/>
      <p:bldP spid="407614" grpId="0" animBg="1"/>
      <p:bldP spid="407621" grpId="0" animBg="1"/>
      <p:bldP spid="407622" grpId="0" animBg="1"/>
      <p:bldP spid="407623" grpId="0" animBg="1"/>
      <p:bldP spid="407624" grpId="0" animBg="1"/>
      <p:bldP spid="407626" grpId="0" animBg="1"/>
      <p:bldP spid="407627" grpId="0" animBg="1"/>
      <p:bldP spid="407628" grpId="0" animBg="1"/>
      <p:bldP spid="407629" grpId="0" animBg="1"/>
      <p:bldP spid="407631" grpId="0" animBg="1"/>
      <p:bldP spid="407632" grpId="0" animBg="1"/>
      <p:bldP spid="407634" grpId="0" animBg="1"/>
      <p:bldP spid="407636" grpId="0" animBg="1"/>
      <p:bldP spid="407637" grpId="0" animBg="1"/>
      <p:bldP spid="407638" grpId="0" animBg="1"/>
      <p:bldP spid="407639" grpId="0" animBg="1"/>
      <p:bldP spid="407651" grpId="0" animBg="1"/>
      <p:bldP spid="407651" grpId="1" animBg="1"/>
      <p:bldP spid="407652" grpId="0" animBg="1"/>
      <p:bldP spid="407653" grpId="0" animBg="1"/>
      <p:bldP spid="407653" grpId="1" animBg="1"/>
      <p:bldP spid="407654" grpId="0" animBg="1"/>
      <p:bldP spid="40765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89" name="AutoShape 41"/>
          <p:cNvSpPr>
            <a:spLocks noChangeArrowheads="1"/>
          </p:cNvSpPr>
          <p:nvPr/>
        </p:nvSpPr>
        <p:spPr bwMode="auto">
          <a:xfrm>
            <a:off x="3313113" y="471328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86" name="AutoShape 38"/>
          <p:cNvSpPr>
            <a:spLocks noChangeArrowheads="1"/>
          </p:cNvSpPr>
          <p:nvPr/>
        </p:nvSpPr>
        <p:spPr bwMode="auto">
          <a:xfrm>
            <a:off x="4697413" y="471328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85" name="AutoShape 37"/>
          <p:cNvSpPr>
            <a:spLocks noChangeArrowheads="1"/>
          </p:cNvSpPr>
          <p:nvPr/>
        </p:nvSpPr>
        <p:spPr bwMode="auto">
          <a:xfrm>
            <a:off x="3136900" y="4887913"/>
            <a:ext cx="9334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84" name="AutoShape 36"/>
          <p:cNvSpPr>
            <a:spLocks noChangeArrowheads="1"/>
          </p:cNvSpPr>
          <p:nvPr/>
        </p:nvSpPr>
        <p:spPr bwMode="auto">
          <a:xfrm>
            <a:off x="3856038" y="488473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0" name="AutoShape 2"/>
          <p:cNvSpPr>
            <a:spLocks noChangeArrowheads="1"/>
          </p:cNvSpPr>
          <p:nvPr/>
        </p:nvSpPr>
        <p:spPr bwMode="auto">
          <a:xfrm>
            <a:off x="6081713" y="471328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1" name="AutoShape 3"/>
          <p:cNvSpPr>
            <a:spLocks noChangeArrowheads="1"/>
          </p:cNvSpPr>
          <p:nvPr/>
        </p:nvSpPr>
        <p:spPr bwMode="auto">
          <a:xfrm>
            <a:off x="5227638" y="489743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2" name="AutoShape 4"/>
          <p:cNvSpPr>
            <a:spLocks noChangeArrowheads="1"/>
          </p:cNvSpPr>
          <p:nvPr/>
        </p:nvSpPr>
        <p:spPr bwMode="auto">
          <a:xfrm>
            <a:off x="7453313" y="471328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3" name="AutoShape 5"/>
          <p:cNvSpPr>
            <a:spLocks noChangeArrowheads="1"/>
          </p:cNvSpPr>
          <p:nvPr/>
        </p:nvSpPr>
        <p:spPr bwMode="auto">
          <a:xfrm>
            <a:off x="6599238" y="4895850"/>
            <a:ext cx="1543050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4" name="AutoShape 6"/>
          <p:cNvSpPr>
            <a:spLocks noChangeArrowheads="1"/>
          </p:cNvSpPr>
          <p:nvPr/>
        </p:nvSpPr>
        <p:spPr bwMode="auto">
          <a:xfrm>
            <a:off x="7985125" y="4879975"/>
            <a:ext cx="1158875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7" name="AutoShape 9"/>
          <p:cNvSpPr>
            <a:spLocks noChangeArrowheads="1"/>
          </p:cNvSpPr>
          <p:nvPr/>
        </p:nvSpPr>
        <p:spPr bwMode="auto">
          <a:xfrm>
            <a:off x="2927350" y="6157913"/>
            <a:ext cx="15938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8" name="AutoShape 10"/>
          <p:cNvSpPr>
            <a:spLocks noChangeArrowheads="1"/>
          </p:cNvSpPr>
          <p:nvPr/>
        </p:nvSpPr>
        <p:spPr bwMode="auto">
          <a:xfrm>
            <a:off x="4348163" y="61706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9" name="AutoShape 11"/>
          <p:cNvSpPr>
            <a:spLocks noChangeArrowheads="1"/>
          </p:cNvSpPr>
          <p:nvPr/>
        </p:nvSpPr>
        <p:spPr bwMode="auto">
          <a:xfrm>
            <a:off x="5721350" y="61579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0" name="AutoShape 12"/>
          <p:cNvSpPr>
            <a:spLocks noChangeArrowheads="1"/>
          </p:cNvSpPr>
          <p:nvPr/>
        </p:nvSpPr>
        <p:spPr bwMode="auto">
          <a:xfrm>
            <a:off x="7092950" y="61579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1" name="AutoShape 13"/>
          <p:cNvSpPr>
            <a:spLocks noChangeArrowheads="1"/>
          </p:cNvSpPr>
          <p:nvPr/>
        </p:nvSpPr>
        <p:spPr bwMode="auto">
          <a:xfrm>
            <a:off x="8464550" y="6157913"/>
            <a:ext cx="4635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4" name="AutoShape 16"/>
          <p:cNvSpPr>
            <a:spLocks noChangeArrowheads="1"/>
          </p:cNvSpPr>
          <p:nvPr/>
        </p:nvSpPr>
        <p:spPr bwMode="auto">
          <a:xfrm>
            <a:off x="2946400" y="5611813"/>
            <a:ext cx="9334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5" name="AutoShape 17"/>
          <p:cNvSpPr>
            <a:spLocks noChangeArrowheads="1"/>
          </p:cNvSpPr>
          <p:nvPr/>
        </p:nvSpPr>
        <p:spPr bwMode="auto">
          <a:xfrm>
            <a:off x="3708400" y="56118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6" name="AutoShape 18"/>
          <p:cNvSpPr>
            <a:spLocks noChangeArrowheads="1"/>
          </p:cNvSpPr>
          <p:nvPr/>
        </p:nvSpPr>
        <p:spPr bwMode="auto">
          <a:xfrm>
            <a:off x="5080000" y="56118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7" name="AutoShape 19"/>
          <p:cNvSpPr>
            <a:spLocks noChangeArrowheads="1"/>
          </p:cNvSpPr>
          <p:nvPr/>
        </p:nvSpPr>
        <p:spPr bwMode="auto">
          <a:xfrm>
            <a:off x="6438900" y="55991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8" name="AutoShape 20"/>
          <p:cNvSpPr>
            <a:spLocks noChangeArrowheads="1"/>
          </p:cNvSpPr>
          <p:nvPr/>
        </p:nvSpPr>
        <p:spPr bwMode="auto">
          <a:xfrm>
            <a:off x="7810500" y="5599113"/>
            <a:ext cx="118110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1" name="AutoShape 23"/>
          <p:cNvSpPr>
            <a:spLocks noChangeArrowheads="1"/>
          </p:cNvSpPr>
          <p:nvPr/>
        </p:nvSpPr>
        <p:spPr bwMode="auto">
          <a:xfrm>
            <a:off x="2924175" y="5080000"/>
            <a:ext cx="1581150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2" name="AutoShape 24"/>
          <p:cNvSpPr>
            <a:spLocks noChangeArrowheads="1"/>
          </p:cNvSpPr>
          <p:nvPr/>
        </p:nvSpPr>
        <p:spPr bwMode="auto">
          <a:xfrm>
            <a:off x="4333875" y="5080000"/>
            <a:ext cx="1543050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3" name="AutoShape 25"/>
          <p:cNvSpPr>
            <a:spLocks noChangeArrowheads="1"/>
          </p:cNvSpPr>
          <p:nvPr/>
        </p:nvSpPr>
        <p:spPr bwMode="auto">
          <a:xfrm>
            <a:off x="5705475" y="5080000"/>
            <a:ext cx="1543050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4" name="AutoShape 26"/>
          <p:cNvSpPr>
            <a:spLocks noChangeArrowheads="1"/>
          </p:cNvSpPr>
          <p:nvPr/>
        </p:nvSpPr>
        <p:spPr bwMode="auto">
          <a:xfrm>
            <a:off x="7064375" y="5067300"/>
            <a:ext cx="1543050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5" name="AutoShape 27"/>
          <p:cNvSpPr>
            <a:spLocks noChangeArrowheads="1"/>
          </p:cNvSpPr>
          <p:nvPr/>
        </p:nvSpPr>
        <p:spPr bwMode="auto">
          <a:xfrm>
            <a:off x="8435975" y="5067300"/>
            <a:ext cx="527050" cy="7127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6" name="Text Box 28"/>
          <p:cNvSpPr txBox="1">
            <a:spLocks noChangeArrowheads="1"/>
          </p:cNvSpPr>
          <p:nvPr/>
        </p:nvSpPr>
        <p:spPr bwMode="auto">
          <a:xfrm>
            <a:off x="368300" y="317500"/>
            <a:ext cx="8191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baseline="0" dirty="0"/>
              <a:t>         </a:t>
            </a:r>
            <a:r>
              <a:rPr lang="ru-RU" sz="2400" b="1" baseline="0" dirty="0" smtClean="0"/>
              <a:t>2. Из </a:t>
            </a:r>
            <a:r>
              <a:rPr lang="ru-RU" sz="2400" b="1" baseline="0" dirty="0"/>
              <a:t>кирпичей, длина которых 30 см, ширина 10 см и высота 5 см, сложили куб, ребро которого равно 120 см. Сколько кирпичей на это было затрачено?</a:t>
            </a:r>
          </a:p>
        </p:txBody>
      </p:sp>
      <p:sp>
        <p:nvSpPr>
          <p:cNvPr id="411677" name="AutoShape 29"/>
          <p:cNvSpPr>
            <a:spLocks noChangeArrowheads="1"/>
          </p:cNvSpPr>
          <p:nvPr/>
        </p:nvSpPr>
        <p:spPr bwMode="auto">
          <a:xfrm>
            <a:off x="6426200" y="1328738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8" name="Rectangle 30"/>
          <p:cNvSpPr>
            <a:spLocks noChangeArrowheads="1"/>
          </p:cNvSpPr>
          <p:nvPr/>
        </p:nvSpPr>
        <p:spPr bwMode="auto">
          <a:xfrm>
            <a:off x="6530975" y="1998663"/>
            <a:ext cx="104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baseline="0"/>
              <a:t>30см</a:t>
            </a:r>
          </a:p>
        </p:txBody>
      </p:sp>
      <p:sp>
        <p:nvSpPr>
          <p:cNvPr id="411679" name="Rectangle 31"/>
          <p:cNvSpPr>
            <a:spLocks noChangeArrowheads="1"/>
          </p:cNvSpPr>
          <p:nvPr/>
        </p:nvSpPr>
        <p:spPr bwMode="auto">
          <a:xfrm>
            <a:off x="7900988" y="1308100"/>
            <a:ext cx="84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baseline="0"/>
              <a:t>5см</a:t>
            </a:r>
          </a:p>
        </p:txBody>
      </p:sp>
      <p:sp>
        <p:nvSpPr>
          <p:cNvPr id="411680" name="Rectangle 32"/>
          <p:cNvSpPr>
            <a:spLocks noChangeArrowheads="1"/>
          </p:cNvSpPr>
          <p:nvPr/>
        </p:nvSpPr>
        <p:spPr bwMode="auto">
          <a:xfrm>
            <a:off x="7758113" y="1801813"/>
            <a:ext cx="104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baseline="0"/>
              <a:t>10см</a:t>
            </a:r>
          </a:p>
        </p:txBody>
      </p:sp>
      <p:sp>
        <p:nvSpPr>
          <p:cNvPr id="411681" name="Rectangle 33"/>
          <p:cNvSpPr>
            <a:spLocks noChangeArrowheads="1"/>
          </p:cNvSpPr>
          <p:nvPr/>
        </p:nvSpPr>
        <p:spPr bwMode="auto">
          <a:xfrm>
            <a:off x="5411788" y="3676650"/>
            <a:ext cx="149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>
                <a:solidFill>
                  <a:srgbClr val="FF0000"/>
                </a:solidFill>
              </a:rPr>
              <a:t>120 см</a:t>
            </a:r>
          </a:p>
        </p:txBody>
      </p:sp>
      <p:sp>
        <p:nvSpPr>
          <p:cNvPr id="411690" name="AutoShape 42"/>
          <p:cNvSpPr>
            <a:spLocks noChangeArrowheads="1"/>
          </p:cNvSpPr>
          <p:nvPr/>
        </p:nvSpPr>
        <p:spPr bwMode="auto">
          <a:xfrm>
            <a:off x="7473950" y="4532313"/>
            <a:ext cx="1543050" cy="7127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87" name="AutoShape 39"/>
          <p:cNvSpPr>
            <a:spLocks noChangeArrowheads="1"/>
          </p:cNvSpPr>
          <p:nvPr/>
        </p:nvSpPr>
        <p:spPr bwMode="auto">
          <a:xfrm>
            <a:off x="2921000" y="2578100"/>
            <a:ext cx="6985000" cy="4279900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760413" y="47371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1152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760413" y="39338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1728</a:t>
            </a:r>
          </a:p>
        </p:txBody>
      </p:sp>
      <p:sp>
        <p:nvSpPr>
          <p:cNvPr id="411693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47085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baseline="0">
                <a:latin typeface="Arial" charset="0"/>
              </a:rPr>
              <a:t>3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11694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305276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baseline="0">
                <a:latin typeface="Arial" charset="0"/>
              </a:rPr>
              <a:t>1</a:t>
            </a:r>
          </a:p>
        </p:txBody>
      </p:sp>
      <p:sp>
        <p:nvSpPr>
          <p:cNvPr id="41169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391636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baseline="0">
                <a:latin typeface="Arial" charset="0"/>
              </a:rPr>
              <a:t>2</a:t>
            </a:r>
            <a:endParaRPr lang="ru-RU" sz="2400" b="1" baseline="0">
              <a:latin typeface="Arial" charset="0"/>
            </a:endParaRPr>
          </a:p>
        </p:txBody>
      </p:sp>
      <p:sp>
        <p:nvSpPr>
          <p:cNvPr id="41169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8" y="55721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baseline="0">
                <a:latin typeface="Arial" charset="0"/>
              </a:rPr>
              <a:t>4</a:t>
            </a:r>
          </a:p>
        </p:txBody>
      </p:sp>
      <p:sp>
        <p:nvSpPr>
          <p:cNvPr id="411697" name="AutoShape 49"/>
          <p:cNvSpPr>
            <a:spLocks noChangeArrowheads="1"/>
          </p:cNvSpPr>
          <p:nvPr/>
        </p:nvSpPr>
        <p:spPr bwMode="auto">
          <a:xfrm>
            <a:off x="2487613" y="3284538"/>
            <a:ext cx="2160587" cy="576262"/>
          </a:xfrm>
          <a:prstGeom prst="wedgeEllipseCallout">
            <a:avLst>
              <a:gd name="adj1" fmla="val -102241"/>
              <a:gd name="adj2" fmla="val 161847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baseline="0">
                <a:latin typeface="Arial" charset="0"/>
              </a:rPr>
              <a:t>ПОДУМАЙ!</a:t>
            </a:r>
          </a:p>
        </p:txBody>
      </p:sp>
      <p:sp>
        <p:nvSpPr>
          <p:cNvPr id="411698" name="AutoShape 50"/>
          <p:cNvSpPr>
            <a:spLocks noChangeArrowheads="1"/>
          </p:cNvSpPr>
          <p:nvPr/>
        </p:nvSpPr>
        <p:spPr bwMode="auto">
          <a:xfrm>
            <a:off x="2547938" y="3946525"/>
            <a:ext cx="1944687" cy="720725"/>
          </a:xfrm>
          <a:prstGeom prst="wedgeEllipseCallout">
            <a:avLst>
              <a:gd name="adj1" fmla="val -113838"/>
              <a:gd name="adj2" fmla="val 127532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baseline="0">
                <a:solidFill>
                  <a:srgbClr val="FF0000"/>
                </a:solidFill>
                <a:latin typeface="Arial" charset="0"/>
              </a:rPr>
              <a:t>ВЕРНО!</a:t>
            </a:r>
          </a:p>
        </p:txBody>
      </p:sp>
      <p:sp>
        <p:nvSpPr>
          <p:cNvPr id="411699" name="AutoShape 51"/>
          <p:cNvSpPr>
            <a:spLocks noChangeArrowheads="1"/>
          </p:cNvSpPr>
          <p:nvPr/>
        </p:nvSpPr>
        <p:spPr bwMode="auto">
          <a:xfrm>
            <a:off x="2560638" y="2205038"/>
            <a:ext cx="2160587" cy="576262"/>
          </a:xfrm>
          <a:prstGeom prst="wedgeEllipseCallout">
            <a:avLst>
              <a:gd name="adj1" fmla="val -92028"/>
              <a:gd name="adj2" fmla="val 173139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baseline="0">
                <a:latin typeface="Arial" charset="0"/>
              </a:rPr>
              <a:t>ПОДУМАЙ!</a:t>
            </a:r>
          </a:p>
        </p:txBody>
      </p:sp>
      <p:sp>
        <p:nvSpPr>
          <p:cNvPr id="411700" name="AutoShape 52"/>
          <p:cNvSpPr>
            <a:spLocks noChangeArrowheads="1"/>
          </p:cNvSpPr>
          <p:nvPr/>
        </p:nvSpPr>
        <p:spPr bwMode="auto">
          <a:xfrm>
            <a:off x="2627313" y="5089525"/>
            <a:ext cx="2232025" cy="649288"/>
          </a:xfrm>
          <a:prstGeom prst="wedgeEllipseCallout">
            <a:avLst>
              <a:gd name="adj1" fmla="val -116287"/>
              <a:gd name="adj2" fmla="val 11870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baseline="0">
                <a:latin typeface="Arial" charset="0"/>
              </a:rPr>
              <a:t>ПОДУМАЙ!</a:t>
            </a:r>
          </a:p>
        </p:txBody>
      </p:sp>
      <p:sp>
        <p:nvSpPr>
          <p:cNvPr id="411701" name="Text Box 53"/>
          <p:cNvSpPr txBox="1">
            <a:spLocks noChangeArrowheads="1"/>
          </p:cNvSpPr>
          <p:nvPr/>
        </p:nvSpPr>
        <p:spPr bwMode="auto">
          <a:xfrm>
            <a:off x="831850" y="30686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64</a:t>
            </a:r>
          </a:p>
        </p:txBody>
      </p:sp>
      <p:sp>
        <p:nvSpPr>
          <p:cNvPr id="411702" name="Text Box 54"/>
          <p:cNvSpPr txBox="1">
            <a:spLocks noChangeArrowheads="1"/>
          </p:cNvSpPr>
          <p:nvPr/>
        </p:nvSpPr>
        <p:spPr bwMode="auto">
          <a:xfrm>
            <a:off x="785813" y="56784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baseline="0">
                <a:latin typeface="Arial" charset="0"/>
              </a:rPr>
              <a:t>1056</a:t>
            </a:r>
          </a:p>
        </p:txBody>
      </p:sp>
      <p:grpSp>
        <p:nvGrpSpPr>
          <p:cNvPr id="411704" name="Group 56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411705" name="Freeform 5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06" name="Freeform 5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07" name="Freeform 5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08" name="Freeform 6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09" name="Freeform 6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10" name="Freeform 6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11" name="Freeform 6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12" name="Freeform 6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82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4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4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4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4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5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4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500"/>
                                        <p:tgtEl>
                                          <p:spTgt spid="4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500"/>
                                        <p:tgtEl>
                                          <p:spTgt spid="4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500"/>
                                        <p:tgtEl>
                                          <p:spTgt spid="4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500"/>
                                        <p:tgtEl>
                                          <p:spTgt spid="4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1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1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9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11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11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9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1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1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9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1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96"/>
                  </p:tgtEl>
                </p:cond>
              </p:nextCondLst>
            </p:seq>
          </p:childTnLst>
        </p:cTn>
      </p:par>
    </p:tnLst>
    <p:bldLst>
      <p:bldP spid="411689" grpId="0" animBg="1"/>
      <p:bldP spid="411686" grpId="0" animBg="1"/>
      <p:bldP spid="411685" grpId="0" animBg="1"/>
      <p:bldP spid="411684" grpId="0" animBg="1"/>
      <p:bldP spid="411650" grpId="0" animBg="1"/>
      <p:bldP spid="411651" grpId="0" animBg="1"/>
      <p:bldP spid="411652" grpId="0" animBg="1"/>
      <p:bldP spid="411653" grpId="0" animBg="1"/>
      <p:bldP spid="411654" grpId="0" animBg="1"/>
      <p:bldP spid="411657" grpId="0" animBg="1"/>
      <p:bldP spid="411658" grpId="0" animBg="1"/>
      <p:bldP spid="411659" grpId="0" animBg="1"/>
      <p:bldP spid="411660" grpId="0" animBg="1"/>
      <p:bldP spid="411661" grpId="0" animBg="1"/>
      <p:bldP spid="411664" grpId="0" animBg="1"/>
      <p:bldP spid="411665" grpId="0" animBg="1"/>
      <p:bldP spid="411666" grpId="0" animBg="1"/>
      <p:bldP spid="411667" grpId="0" animBg="1"/>
      <p:bldP spid="411668" grpId="0" animBg="1"/>
      <p:bldP spid="411671" grpId="0" animBg="1"/>
      <p:bldP spid="411672" grpId="0" animBg="1"/>
      <p:bldP spid="411673" grpId="0" animBg="1"/>
      <p:bldP spid="411674" grpId="0" animBg="1"/>
      <p:bldP spid="411675" grpId="0" animBg="1"/>
      <p:bldP spid="411681" grpId="0"/>
      <p:bldP spid="411690" grpId="0" animBg="1"/>
      <p:bldP spid="411697" grpId="0" animBg="1"/>
      <p:bldP spid="411697" grpId="1" animBg="1"/>
      <p:bldP spid="411698" grpId="0" animBg="1"/>
      <p:bldP spid="411699" grpId="0" animBg="1"/>
      <p:bldP spid="411699" grpId="1" animBg="1"/>
      <p:bldP spid="411700" grpId="0" animBg="1"/>
      <p:bldP spid="41170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3. Как </a:t>
            </a:r>
            <a:r>
              <a:rPr lang="ru-RU" sz="3600" dirty="0"/>
              <a:t>определить количество спичечных коробков в упаковке, не распаковывая его, если один из таких коробков имеется?</a:t>
            </a:r>
          </a:p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6200000">
            <a:off x="5472362" y="2733018"/>
            <a:ext cx="2808288" cy="37449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8" descr="Картинка 80 из 6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3861048"/>
            <a:ext cx="3024835" cy="2209234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1560" y="4985556"/>
            <a:ext cx="1201936" cy="864369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20099988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43608" y="3903224"/>
            <a:ext cx="1268090" cy="965235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20099988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51720" y="4797152"/>
            <a:ext cx="1240036" cy="95741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20099988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94468" y="3596823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659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493" name="Group 309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49494" name="Freeform 31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95" name="Freeform 31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96" name="Freeform 31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97" name="Freeform 31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98" name="Freeform 31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499" name="Freeform 31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00" name="Freeform 31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501" name="Freeform 31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186" name="Freeform 2"/>
          <p:cNvSpPr>
            <a:spLocks/>
          </p:cNvSpPr>
          <p:nvPr/>
        </p:nvSpPr>
        <p:spPr bwMode="auto">
          <a:xfrm>
            <a:off x="749300" y="2540000"/>
            <a:ext cx="12700" cy="660400"/>
          </a:xfrm>
          <a:custGeom>
            <a:avLst/>
            <a:gdLst>
              <a:gd name="T0" fmla="*/ 0 w 8"/>
              <a:gd name="T1" fmla="*/ 416 h 416"/>
              <a:gd name="T2" fmla="*/ 8 w 8"/>
              <a:gd name="T3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416">
                <a:moveTo>
                  <a:pt x="0" y="416"/>
                </a:moveTo>
                <a:lnTo>
                  <a:pt x="8" y="0"/>
                </a:lnTo>
              </a:path>
            </a:pathLst>
          </a:cu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87" name="AutoShape 3" descr="Папирус"/>
          <p:cNvSpPr>
            <a:spLocks noChangeArrowheads="1"/>
          </p:cNvSpPr>
          <p:nvPr/>
        </p:nvSpPr>
        <p:spPr bwMode="auto">
          <a:xfrm>
            <a:off x="901700" y="1384300"/>
            <a:ext cx="6134100" cy="4699000"/>
          </a:xfrm>
          <a:prstGeom prst="cube">
            <a:avLst>
              <a:gd name="adj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188" name="Freeform 4" descr="Папирус"/>
          <p:cNvSpPr>
            <a:spLocks/>
          </p:cNvSpPr>
          <p:nvPr/>
        </p:nvSpPr>
        <p:spPr bwMode="auto">
          <a:xfrm>
            <a:off x="647700" y="482600"/>
            <a:ext cx="6946900" cy="2247900"/>
          </a:xfrm>
          <a:custGeom>
            <a:avLst/>
            <a:gdLst>
              <a:gd name="T0" fmla="*/ 0 w 4376"/>
              <a:gd name="T1" fmla="*/ 1376 h 1416"/>
              <a:gd name="T2" fmla="*/ 1536 w 4376"/>
              <a:gd name="T3" fmla="*/ 896 h 1416"/>
              <a:gd name="T4" fmla="*/ 1544 w 4376"/>
              <a:gd name="T5" fmla="*/ 896 h 1416"/>
              <a:gd name="T6" fmla="*/ 3648 w 4376"/>
              <a:gd name="T7" fmla="*/ 1416 h 1416"/>
              <a:gd name="T8" fmla="*/ 4376 w 4376"/>
              <a:gd name="T9" fmla="*/ 592 h 1416"/>
              <a:gd name="T10" fmla="*/ 1744 w 4376"/>
              <a:gd name="T11" fmla="*/ 8 h 1416"/>
              <a:gd name="T12" fmla="*/ 1520 w 4376"/>
              <a:gd name="T13" fmla="*/ 912 h 1416"/>
              <a:gd name="T14" fmla="*/ 1664 w 4376"/>
              <a:gd name="T15" fmla="*/ 344 h 1416"/>
              <a:gd name="T16" fmla="*/ 1744 w 4376"/>
              <a:gd name="T17" fmla="*/ 0 h 1416"/>
              <a:gd name="T18" fmla="*/ 288 w 4376"/>
              <a:gd name="T19" fmla="*/ 744 h 1416"/>
              <a:gd name="T20" fmla="*/ 0 w 4376"/>
              <a:gd name="T21" fmla="*/ 137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76" h="1416">
                <a:moveTo>
                  <a:pt x="0" y="1376"/>
                </a:moveTo>
                <a:lnTo>
                  <a:pt x="1536" y="896"/>
                </a:lnTo>
                <a:lnTo>
                  <a:pt x="1544" y="896"/>
                </a:lnTo>
                <a:lnTo>
                  <a:pt x="3648" y="1416"/>
                </a:lnTo>
                <a:lnTo>
                  <a:pt x="4376" y="592"/>
                </a:lnTo>
                <a:lnTo>
                  <a:pt x="1744" y="8"/>
                </a:lnTo>
                <a:lnTo>
                  <a:pt x="1520" y="912"/>
                </a:lnTo>
                <a:lnTo>
                  <a:pt x="1664" y="344"/>
                </a:lnTo>
                <a:lnTo>
                  <a:pt x="1744" y="0"/>
                </a:lnTo>
                <a:lnTo>
                  <a:pt x="288" y="744"/>
                </a:lnTo>
                <a:lnTo>
                  <a:pt x="0" y="1376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89" name="Freeform 5"/>
          <p:cNvSpPr>
            <a:spLocks/>
          </p:cNvSpPr>
          <p:nvPr/>
        </p:nvSpPr>
        <p:spPr bwMode="auto">
          <a:xfrm>
            <a:off x="1397000" y="2527300"/>
            <a:ext cx="25400" cy="3543300"/>
          </a:xfrm>
          <a:custGeom>
            <a:avLst/>
            <a:gdLst>
              <a:gd name="T0" fmla="*/ 0 w 16"/>
              <a:gd name="T1" fmla="*/ 0 h 2232"/>
              <a:gd name="T2" fmla="*/ 16 w 16"/>
              <a:gd name="T3" fmla="*/ 2232 h 2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2232">
                <a:moveTo>
                  <a:pt x="0" y="0"/>
                </a:moveTo>
                <a:lnTo>
                  <a:pt x="16" y="2232"/>
                </a:ln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0" name="Freeform 6"/>
          <p:cNvSpPr>
            <a:spLocks/>
          </p:cNvSpPr>
          <p:nvPr/>
        </p:nvSpPr>
        <p:spPr bwMode="auto">
          <a:xfrm>
            <a:off x="2870200" y="2540000"/>
            <a:ext cx="38100" cy="3581400"/>
          </a:xfrm>
          <a:custGeom>
            <a:avLst/>
            <a:gdLst>
              <a:gd name="T0" fmla="*/ 0 w 24"/>
              <a:gd name="T1" fmla="*/ 0 h 2256"/>
              <a:gd name="T2" fmla="*/ 24 w 24"/>
              <a:gd name="T3" fmla="*/ 2256 h 22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" h="2256">
                <a:moveTo>
                  <a:pt x="0" y="0"/>
                </a:moveTo>
                <a:lnTo>
                  <a:pt x="24" y="2256"/>
                </a:ln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1" name="Freeform 7"/>
          <p:cNvSpPr>
            <a:spLocks/>
          </p:cNvSpPr>
          <p:nvPr/>
        </p:nvSpPr>
        <p:spPr bwMode="auto">
          <a:xfrm>
            <a:off x="3429000" y="2527300"/>
            <a:ext cx="1588" cy="3505200"/>
          </a:xfrm>
          <a:custGeom>
            <a:avLst/>
            <a:gdLst>
              <a:gd name="T0" fmla="*/ 0 w 1"/>
              <a:gd name="T1" fmla="*/ 0 h 2208"/>
              <a:gd name="T2" fmla="*/ 0 w 1"/>
              <a:gd name="T3" fmla="*/ 2208 h 22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08">
                <a:moveTo>
                  <a:pt x="0" y="0"/>
                </a:moveTo>
                <a:lnTo>
                  <a:pt x="0" y="2208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2" name="Freeform 8"/>
          <p:cNvSpPr>
            <a:spLocks/>
          </p:cNvSpPr>
          <p:nvPr/>
        </p:nvSpPr>
        <p:spPr bwMode="auto">
          <a:xfrm>
            <a:off x="4038600" y="2540000"/>
            <a:ext cx="50800" cy="3505200"/>
          </a:xfrm>
          <a:custGeom>
            <a:avLst/>
            <a:gdLst>
              <a:gd name="T0" fmla="*/ 0 w 32"/>
              <a:gd name="T1" fmla="*/ 0 h 2208"/>
              <a:gd name="T2" fmla="*/ 32 w 32"/>
              <a:gd name="T3" fmla="*/ 2208 h 22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08">
                <a:moveTo>
                  <a:pt x="0" y="0"/>
                </a:moveTo>
                <a:lnTo>
                  <a:pt x="32" y="2208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3" name="Freeform 9"/>
          <p:cNvSpPr>
            <a:spLocks/>
          </p:cNvSpPr>
          <p:nvPr/>
        </p:nvSpPr>
        <p:spPr bwMode="auto">
          <a:xfrm>
            <a:off x="4546600" y="4000500"/>
            <a:ext cx="12700" cy="1511300"/>
          </a:xfrm>
          <a:custGeom>
            <a:avLst/>
            <a:gdLst>
              <a:gd name="T0" fmla="*/ 8 w 8"/>
              <a:gd name="T1" fmla="*/ 0 h 952"/>
              <a:gd name="T2" fmla="*/ 0 w 8"/>
              <a:gd name="T3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952">
                <a:moveTo>
                  <a:pt x="8" y="0"/>
                </a:moveTo>
                <a:lnTo>
                  <a:pt x="0" y="952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4" name="Freeform 10"/>
          <p:cNvSpPr>
            <a:spLocks/>
          </p:cNvSpPr>
          <p:nvPr/>
        </p:nvSpPr>
        <p:spPr bwMode="auto">
          <a:xfrm>
            <a:off x="4749800" y="3276600"/>
            <a:ext cx="114300" cy="2044700"/>
          </a:xfrm>
          <a:custGeom>
            <a:avLst/>
            <a:gdLst>
              <a:gd name="T0" fmla="*/ 72 w 72"/>
              <a:gd name="T1" fmla="*/ 0 h 1288"/>
              <a:gd name="T2" fmla="*/ 0 w 72"/>
              <a:gd name="T3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" h="1288">
                <a:moveTo>
                  <a:pt x="72" y="0"/>
                </a:moveTo>
                <a:lnTo>
                  <a:pt x="0" y="1288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5" name="Freeform 11"/>
          <p:cNvSpPr>
            <a:spLocks/>
          </p:cNvSpPr>
          <p:nvPr/>
        </p:nvSpPr>
        <p:spPr bwMode="auto">
          <a:xfrm>
            <a:off x="2336800" y="2514600"/>
            <a:ext cx="25400" cy="1993900"/>
          </a:xfrm>
          <a:custGeom>
            <a:avLst/>
            <a:gdLst>
              <a:gd name="T0" fmla="*/ 0 w 16"/>
              <a:gd name="T1" fmla="*/ 0 h 1256"/>
              <a:gd name="T2" fmla="*/ 16 w 16"/>
              <a:gd name="T3" fmla="*/ 1256 h 12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1256">
                <a:moveTo>
                  <a:pt x="0" y="0"/>
                </a:moveTo>
                <a:lnTo>
                  <a:pt x="16" y="1256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6" name="Freeform 12"/>
          <p:cNvSpPr>
            <a:spLocks/>
          </p:cNvSpPr>
          <p:nvPr/>
        </p:nvSpPr>
        <p:spPr bwMode="auto">
          <a:xfrm>
            <a:off x="3162300" y="1511300"/>
            <a:ext cx="3390900" cy="1079500"/>
          </a:xfrm>
          <a:custGeom>
            <a:avLst/>
            <a:gdLst>
              <a:gd name="T0" fmla="*/ 0 w 2136"/>
              <a:gd name="T1" fmla="*/ 0 h 680"/>
              <a:gd name="T2" fmla="*/ 624 w 2136"/>
              <a:gd name="T3" fmla="*/ 216 h 680"/>
              <a:gd name="T4" fmla="*/ 2136 w 2136"/>
              <a:gd name="T5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6" h="680">
                <a:moveTo>
                  <a:pt x="0" y="0"/>
                </a:moveTo>
                <a:lnTo>
                  <a:pt x="624" y="216"/>
                </a:lnTo>
                <a:lnTo>
                  <a:pt x="2136" y="680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7" name="Freeform 13"/>
          <p:cNvSpPr>
            <a:spLocks/>
          </p:cNvSpPr>
          <p:nvPr/>
        </p:nvSpPr>
        <p:spPr bwMode="auto">
          <a:xfrm>
            <a:off x="3251200" y="1231900"/>
            <a:ext cx="3581400" cy="965200"/>
          </a:xfrm>
          <a:custGeom>
            <a:avLst/>
            <a:gdLst>
              <a:gd name="T0" fmla="*/ 0 w 2256"/>
              <a:gd name="T1" fmla="*/ 0 h 608"/>
              <a:gd name="T2" fmla="*/ 1144 w 2256"/>
              <a:gd name="T3" fmla="*/ 328 h 608"/>
              <a:gd name="T4" fmla="*/ 2256 w 2256"/>
              <a:gd name="T5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6" h="608">
                <a:moveTo>
                  <a:pt x="0" y="0"/>
                </a:moveTo>
                <a:lnTo>
                  <a:pt x="1144" y="328"/>
                </a:lnTo>
                <a:lnTo>
                  <a:pt x="2256" y="608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8" name="Freeform 14"/>
          <p:cNvSpPr>
            <a:spLocks/>
          </p:cNvSpPr>
          <p:nvPr/>
        </p:nvSpPr>
        <p:spPr bwMode="auto">
          <a:xfrm>
            <a:off x="3390900" y="850900"/>
            <a:ext cx="3746500" cy="1066800"/>
          </a:xfrm>
          <a:custGeom>
            <a:avLst/>
            <a:gdLst>
              <a:gd name="T0" fmla="*/ 0 w 2360"/>
              <a:gd name="T1" fmla="*/ 0 h 672"/>
              <a:gd name="T2" fmla="*/ 504 w 2360"/>
              <a:gd name="T3" fmla="*/ 208 h 672"/>
              <a:gd name="T4" fmla="*/ 2360 w 2360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0" h="672">
                <a:moveTo>
                  <a:pt x="0" y="0"/>
                </a:moveTo>
                <a:lnTo>
                  <a:pt x="504" y="208"/>
                </a:lnTo>
                <a:lnTo>
                  <a:pt x="2360" y="672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99" name="Freeform 15"/>
          <p:cNvSpPr>
            <a:spLocks/>
          </p:cNvSpPr>
          <p:nvPr/>
        </p:nvSpPr>
        <p:spPr bwMode="auto">
          <a:xfrm>
            <a:off x="685800" y="1600200"/>
            <a:ext cx="2425700" cy="901700"/>
          </a:xfrm>
          <a:custGeom>
            <a:avLst/>
            <a:gdLst>
              <a:gd name="T0" fmla="*/ 1528 w 1528"/>
              <a:gd name="T1" fmla="*/ 0 h 568"/>
              <a:gd name="T2" fmla="*/ 776 w 1528"/>
              <a:gd name="T3" fmla="*/ 256 h 568"/>
              <a:gd name="T4" fmla="*/ 0 w 1528"/>
              <a:gd name="T5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8" h="568">
                <a:moveTo>
                  <a:pt x="1528" y="0"/>
                </a:moveTo>
                <a:lnTo>
                  <a:pt x="776" y="256"/>
                </a:lnTo>
                <a:lnTo>
                  <a:pt x="0" y="568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200" name="Freeform 16"/>
          <p:cNvSpPr>
            <a:spLocks/>
          </p:cNvSpPr>
          <p:nvPr/>
        </p:nvSpPr>
        <p:spPr bwMode="auto">
          <a:xfrm>
            <a:off x="850900" y="1231900"/>
            <a:ext cx="2349500" cy="914400"/>
          </a:xfrm>
          <a:custGeom>
            <a:avLst/>
            <a:gdLst>
              <a:gd name="T0" fmla="*/ 1480 w 1480"/>
              <a:gd name="T1" fmla="*/ 0 h 576"/>
              <a:gd name="T2" fmla="*/ 672 w 1480"/>
              <a:gd name="T3" fmla="*/ 312 h 576"/>
              <a:gd name="T4" fmla="*/ 0 w 148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0" h="576">
                <a:moveTo>
                  <a:pt x="1480" y="0"/>
                </a:moveTo>
                <a:lnTo>
                  <a:pt x="672" y="312"/>
                </a:lnTo>
                <a:lnTo>
                  <a:pt x="0" y="576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201" name="Freeform 17"/>
          <p:cNvSpPr>
            <a:spLocks/>
          </p:cNvSpPr>
          <p:nvPr/>
        </p:nvSpPr>
        <p:spPr bwMode="auto">
          <a:xfrm>
            <a:off x="965200" y="863600"/>
            <a:ext cx="2349500" cy="1092200"/>
          </a:xfrm>
          <a:custGeom>
            <a:avLst/>
            <a:gdLst>
              <a:gd name="T0" fmla="*/ 1480 w 1480"/>
              <a:gd name="T1" fmla="*/ 0 h 688"/>
              <a:gd name="T2" fmla="*/ 1432 w 1480"/>
              <a:gd name="T3" fmla="*/ 16 h 688"/>
              <a:gd name="T4" fmla="*/ 768 w 1480"/>
              <a:gd name="T5" fmla="*/ 272 h 688"/>
              <a:gd name="T6" fmla="*/ 0 w 1480"/>
              <a:gd name="T7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0" h="688">
                <a:moveTo>
                  <a:pt x="1480" y="0"/>
                </a:moveTo>
                <a:lnTo>
                  <a:pt x="1432" y="16"/>
                </a:lnTo>
                <a:lnTo>
                  <a:pt x="768" y="272"/>
                </a:lnTo>
                <a:lnTo>
                  <a:pt x="0" y="688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9202" name="Group 18"/>
          <p:cNvGrpSpPr>
            <a:grpSpLocks/>
          </p:cNvGrpSpPr>
          <p:nvPr/>
        </p:nvGrpSpPr>
        <p:grpSpPr bwMode="auto">
          <a:xfrm>
            <a:off x="7523163" y="4279900"/>
            <a:ext cx="1620837" cy="469900"/>
            <a:chOff x="3353" y="4024"/>
            <a:chExt cx="1021" cy="296"/>
          </a:xfrm>
        </p:grpSpPr>
        <p:grpSp>
          <p:nvGrpSpPr>
            <p:cNvPr id="349203" name="Group 19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49204" name="Group 2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205" name="Group 2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06" name="Freeform 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07" name="Freeform 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08" name="Group 2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09" name="Freeform 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10" name="Freeform 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11" name="Group 2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12" name="Freeform 2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13" name="Freeform 2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214" name="Group 3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215" name="Group 3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16" name="Freeform 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17" name="Freeform 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18" name="Group 3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19" name="Freeform 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20" name="Freeform 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21" name="Group 3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22" name="Freeform 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23" name="Freeform 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224" name="Group 40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49225" name="Group 41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226" name="Group 4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27" name="Freeform 4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28" name="Freeform 4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29" name="Group 4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30" name="Freeform 4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31" name="Freeform 4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32" name="Group 4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33" name="Freeform 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34" name="Freeform 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235" name="Group 51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236" name="Group 52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37" name="Freeform 5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38" name="Freeform 5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39" name="Group 55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40" name="Freeform 5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41" name="Freeform 5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42" name="Group 58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43" name="Freeform 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44" name="Freeform 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9245" name="Group 61"/>
          <p:cNvGrpSpPr>
            <a:grpSpLocks/>
          </p:cNvGrpSpPr>
          <p:nvPr/>
        </p:nvGrpSpPr>
        <p:grpSpPr bwMode="auto">
          <a:xfrm>
            <a:off x="3287713" y="5689600"/>
            <a:ext cx="1620837" cy="469900"/>
            <a:chOff x="3353" y="4024"/>
            <a:chExt cx="1021" cy="296"/>
          </a:xfrm>
        </p:grpSpPr>
        <p:grpSp>
          <p:nvGrpSpPr>
            <p:cNvPr id="349246" name="Group 62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49247" name="Group 63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248" name="Group 6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49" name="Freeform 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50" name="Freeform 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51" name="Group 6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52" name="Freeform 6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53" name="Freeform 6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54" name="Group 7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55" name="Freeform 7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56" name="Freeform 7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257" name="Group 73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258" name="Group 74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59" name="Freeform 7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60" name="Freeform 7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61" name="Group 77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62" name="Freeform 7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63" name="Freeform 7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64" name="Group 80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65" name="Freeform 8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66" name="Freeform 8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267" name="Group 83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49268" name="Group 84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269" name="Group 8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70" name="Freeform 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71" name="Freeform 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72" name="Group 8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73" name="Freeform 8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74" name="Freeform 9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75" name="Group 9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76" name="Freeform 9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77" name="Freeform 9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278" name="Group 94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279" name="Group 95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80" name="Freeform 9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81" name="Freeform 9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82" name="Group 98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83" name="Freeform 9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84" name="Freeform 10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85" name="Group 101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86" name="Freeform 10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87" name="Freeform 10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9288" name="Group 104"/>
          <p:cNvGrpSpPr>
            <a:grpSpLocks/>
          </p:cNvGrpSpPr>
          <p:nvPr/>
        </p:nvGrpSpPr>
        <p:grpSpPr bwMode="auto">
          <a:xfrm>
            <a:off x="7523163" y="5041900"/>
            <a:ext cx="1620837" cy="469900"/>
            <a:chOff x="3353" y="4024"/>
            <a:chExt cx="1021" cy="296"/>
          </a:xfrm>
        </p:grpSpPr>
        <p:grpSp>
          <p:nvGrpSpPr>
            <p:cNvPr id="349289" name="Group 105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49290" name="Group 10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291" name="Group 10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292" name="Freeform 10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93" name="Freeform 10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94" name="Group 11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295" name="Freeform 11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96" name="Freeform 11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297" name="Group 11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298" name="Freeform 11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299" name="Freeform 11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300" name="Group 11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301" name="Group 11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02" name="Freeform 11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03" name="Freeform 11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04" name="Group 12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05" name="Freeform 12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06" name="Freeform 12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07" name="Group 12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08" name="Freeform 12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09" name="Freeform 12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310" name="Group 126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49311" name="Group 12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312" name="Group 12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13" name="Freeform 1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14" name="Freeform 1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15" name="Group 13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16" name="Freeform 1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17" name="Freeform 1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18" name="Group 13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19" name="Freeform 1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20" name="Freeform 1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321" name="Group 13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322" name="Group 13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23" name="Freeform 13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24" name="Freeform 14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25" name="Group 14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26" name="Freeform 14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27" name="Freeform 14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28" name="Group 14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29" name="Freeform 14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30" name="Freeform 14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49331" name="Group 147"/>
          <p:cNvGrpSpPr>
            <a:grpSpLocks/>
          </p:cNvGrpSpPr>
          <p:nvPr/>
        </p:nvGrpSpPr>
        <p:grpSpPr bwMode="auto">
          <a:xfrm rot="-254485">
            <a:off x="7523163" y="4660900"/>
            <a:ext cx="1620837" cy="469900"/>
            <a:chOff x="3353" y="4024"/>
            <a:chExt cx="1021" cy="296"/>
          </a:xfrm>
        </p:grpSpPr>
        <p:grpSp>
          <p:nvGrpSpPr>
            <p:cNvPr id="349332" name="Group 148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49333" name="Group 149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334" name="Group 15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35" name="Freeform 15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36" name="Freeform 15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37" name="Group 15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38" name="Freeform 15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39" name="Freeform 15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40" name="Group 15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41" name="Freeform 15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42" name="Freeform 15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343" name="Group 159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344" name="Group 160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45" name="Freeform 16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46" name="Freeform 16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47" name="Group 163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48" name="Freeform 16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49" name="Freeform 16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50" name="Group 166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51" name="Freeform 1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52" name="Freeform 1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353" name="Group 169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49354" name="Group 170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355" name="Group 17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56" name="Freeform 17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57" name="Freeform 17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58" name="Group 17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59" name="Freeform 17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60" name="Freeform 17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61" name="Group 17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62" name="Freeform 17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63" name="Freeform 17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364" name="Group 180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365" name="Group 181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66" name="Freeform 18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67" name="Freeform 18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68" name="Group 184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69" name="Freeform 18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70" name="Freeform 18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71" name="Group 187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72" name="Freeform 18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73" name="Freeform 18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49374" name="Freeform 190" descr="Пробка"/>
          <p:cNvSpPr>
            <a:spLocks/>
          </p:cNvSpPr>
          <p:nvPr/>
        </p:nvSpPr>
        <p:spPr bwMode="auto">
          <a:xfrm>
            <a:off x="1866900" y="4470400"/>
            <a:ext cx="1028700" cy="1600200"/>
          </a:xfrm>
          <a:custGeom>
            <a:avLst/>
            <a:gdLst>
              <a:gd name="T0" fmla="*/ 536 w 648"/>
              <a:gd name="T1" fmla="*/ 16 h 1008"/>
              <a:gd name="T2" fmla="*/ 544 w 648"/>
              <a:gd name="T3" fmla="*/ 1008 h 1008"/>
              <a:gd name="T4" fmla="*/ 24 w 648"/>
              <a:gd name="T5" fmla="*/ 998 h 1008"/>
              <a:gd name="T6" fmla="*/ 16 w 648"/>
              <a:gd name="T7" fmla="*/ 264 h 1008"/>
              <a:gd name="T8" fmla="*/ 8 w 648"/>
              <a:gd name="T9" fmla="*/ 88 h 1008"/>
              <a:gd name="T10" fmla="*/ 0 w 648"/>
              <a:gd name="T11" fmla="*/ 20 h 1008"/>
              <a:gd name="T12" fmla="*/ 568 w 648"/>
              <a:gd name="T13" fmla="*/ 24 h 1008"/>
              <a:gd name="T14" fmla="*/ 640 w 648"/>
              <a:gd name="T15" fmla="*/ 0 h 1008"/>
              <a:gd name="T16" fmla="*/ 640 w 648"/>
              <a:gd name="T17" fmla="*/ 39 h 1008"/>
              <a:gd name="T18" fmla="*/ 648 w 648"/>
              <a:gd name="T19" fmla="*/ 29 h 1008"/>
              <a:gd name="T20" fmla="*/ 536 w 648"/>
              <a:gd name="T21" fmla="*/ 16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8" h="1008">
                <a:moveTo>
                  <a:pt x="536" y="16"/>
                </a:moveTo>
                <a:lnTo>
                  <a:pt x="544" y="1008"/>
                </a:lnTo>
                <a:lnTo>
                  <a:pt x="24" y="998"/>
                </a:lnTo>
                <a:lnTo>
                  <a:pt x="16" y="264"/>
                </a:lnTo>
                <a:lnTo>
                  <a:pt x="8" y="88"/>
                </a:lnTo>
                <a:lnTo>
                  <a:pt x="0" y="20"/>
                </a:lnTo>
                <a:lnTo>
                  <a:pt x="568" y="24"/>
                </a:lnTo>
                <a:lnTo>
                  <a:pt x="640" y="0"/>
                </a:lnTo>
                <a:lnTo>
                  <a:pt x="640" y="39"/>
                </a:lnTo>
                <a:lnTo>
                  <a:pt x="648" y="29"/>
                </a:lnTo>
                <a:lnTo>
                  <a:pt x="536" y="16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375" name="Freeform 191"/>
          <p:cNvSpPr>
            <a:spLocks/>
          </p:cNvSpPr>
          <p:nvPr/>
        </p:nvSpPr>
        <p:spPr bwMode="auto">
          <a:xfrm>
            <a:off x="1866900" y="2540000"/>
            <a:ext cx="25400" cy="3568700"/>
          </a:xfrm>
          <a:custGeom>
            <a:avLst/>
            <a:gdLst>
              <a:gd name="T0" fmla="*/ 0 w 16"/>
              <a:gd name="T1" fmla="*/ 0 h 2248"/>
              <a:gd name="T2" fmla="*/ 16 w 16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2248">
                <a:moveTo>
                  <a:pt x="0" y="0"/>
                </a:moveTo>
                <a:lnTo>
                  <a:pt x="16" y="2248"/>
                </a:ln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376" name="Freeform 192"/>
          <p:cNvSpPr>
            <a:spLocks/>
          </p:cNvSpPr>
          <p:nvPr/>
        </p:nvSpPr>
        <p:spPr bwMode="auto">
          <a:xfrm>
            <a:off x="1892300" y="5092700"/>
            <a:ext cx="14288" cy="965200"/>
          </a:xfrm>
          <a:custGeom>
            <a:avLst/>
            <a:gdLst>
              <a:gd name="T0" fmla="*/ 0 w 9"/>
              <a:gd name="T1" fmla="*/ 0 h 608"/>
              <a:gd name="T2" fmla="*/ 9 w 9"/>
              <a:gd name="T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608">
                <a:moveTo>
                  <a:pt x="0" y="0"/>
                </a:moveTo>
                <a:lnTo>
                  <a:pt x="9" y="60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377" name="Freeform 193"/>
          <p:cNvSpPr>
            <a:spLocks/>
          </p:cNvSpPr>
          <p:nvPr/>
        </p:nvSpPr>
        <p:spPr bwMode="auto">
          <a:xfrm>
            <a:off x="1879600" y="4508500"/>
            <a:ext cx="838200" cy="596900"/>
          </a:xfrm>
          <a:custGeom>
            <a:avLst/>
            <a:gdLst>
              <a:gd name="T0" fmla="*/ 528 w 528"/>
              <a:gd name="T1" fmla="*/ 0 h 376"/>
              <a:gd name="T2" fmla="*/ 0 w 528"/>
              <a:gd name="T3" fmla="*/ 0 h 376"/>
              <a:gd name="T4" fmla="*/ 8 w 528"/>
              <a:gd name="T5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76">
                <a:moveTo>
                  <a:pt x="528" y="0"/>
                </a:moveTo>
                <a:lnTo>
                  <a:pt x="0" y="0"/>
                </a:lnTo>
                <a:lnTo>
                  <a:pt x="8" y="37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9378" name="Group 194"/>
          <p:cNvGrpSpPr>
            <a:grpSpLocks/>
          </p:cNvGrpSpPr>
          <p:nvPr/>
        </p:nvGrpSpPr>
        <p:grpSpPr bwMode="auto">
          <a:xfrm>
            <a:off x="1052513" y="5791200"/>
            <a:ext cx="1620837" cy="469900"/>
            <a:chOff x="3353" y="4024"/>
            <a:chExt cx="1021" cy="296"/>
          </a:xfrm>
        </p:grpSpPr>
        <p:grpSp>
          <p:nvGrpSpPr>
            <p:cNvPr id="349379" name="Group 195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49380" name="Group 19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381" name="Group 19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82" name="Freeform 19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83" name="Freeform 19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84" name="Group 20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85" name="Freeform 20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86" name="Freeform 20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87" name="Group 20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88" name="Freeform 20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89" name="Freeform 20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390" name="Group 20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391" name="Group 20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392" name="Freeform 20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93" name="Freeform 20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94" name="Group 21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395" name="Freeform 21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96" name="Freeform 21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397" name="Group 21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398" name="Freeform 21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399" name="Freeform 21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400" name="Group 216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49401" name="Group 21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402" name="Group 21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403" name="Freeform 21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04" name="Freeform 22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05" name="Group 22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406" name="Freeform 22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07" name="Freeform 22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08" name="Group 22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409" name="Freeform 22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10" name="Freeform 22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411" name="Group 22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412" name="Group 22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413" name="Freeform 22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14" name="Freeform 23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15" name="Group 23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416" name="Freeform 23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17" name="Freeform 23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18" name="Group 23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419" name="Freeform 23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20" name="Freeform 23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49421" name="Oval 237"/>
          <p:cNvSpPr>
            <a:spLocks noChangeArrowheads="1"/>
          </p:cNvSpPr>
          <p:nvPr/>
        </p:nvSpPr>
        <p:spPr bwMode="auto">
          <a:xfrm>
            <a:off x="2946400" y="14478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2" name="Oval 238"/>
          <p:cNvSpPr>
            <a:spLocks noChangeArrowheads="1"/>
          </p:cNvSpPr>
          <p:nvPr/>
        </p:nvSpPr>
        <p:spPr bwMode="auto">
          <a:xfrm>
            <a:off x="3009900" y="9906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3" name="Oval 239"/>
          <p:cNvSpPr>
            <a:spLocks noChangeArrowheads="1"/>
          </p:cNvSpPr>
          <p:nvPr/>
        </p:nvSpPr>
        <p:spPr bwMode="auto">
          <a:xfrm>
            <a:off x="3200400" y="6223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4" name="Oval 240"/>
          <p:cNvSpPr>
            <a:spLocks noChangeArrowheads="1"/>
          </p:cNvSpPr>
          <p:nvPr/>
        </p:nvSpPr>
        <p:spPr bwMode="auto">
          <a:xfrm>
            <a:off x="1079500" y="26543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5" name="Oval 241"/>
          <p:cNvSpPr>
            <a:spLocks noChangeArrowheads="1"/>
          </p:cNvSpPr>
          <p:nvPr/>
        </p:nvSpPr>
        <p:spPr bwMode="auto">
          <a:xfrm>
            <a:off x="1562100" y="26924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6" name="Oval 242"/>
          <p:cNvSpPr>
            <a:spLocks noChangeArrowheads="1"/>
          </p:cNvSpPr>
          <p:nvPr/>
        </p:nvSpPr>
        <p:spPr bwMode="auto">
          <a:xfrm>
            <a:off x="2108200" y="26924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7" name="Oval 243"/>
          <p:cNvSpPr>
            <a:spLocks noChangeArrowheads="1"/>
          </p:cNvSpPr>
          <p:nvPr/>
        </p:nvSpPr>
        <p:spPr bwMode="auto">
          <a:xfrm>
            <a:off x="2616200" y="27559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8" name="Oval 244"/>
          <p:cNvSpPr>
            <a:spLocks noChangeArrowheads="1"/>
          </p:cNvSpPr>
          <p:nvPr/>
        </p:nvSpPr>
        <p:spPr bwMode="auto">
          <a:xfrm>
            <a:off x="3175000" y="27051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29" name="Oval 245"/>
          <p:cNvSpPr>
            <a:spLocks noChangeArrowheads="1"/>
          </p:cNvSpPr>
          <p:nvPr/>
        </p:nvSpPr>
        <p:spPr bwMode="auto">
          <a:xfrm>
            <a:off x="3746500" y="26416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30" name="Oval 246"/>
          <p:cNvSpPr>
            <a:spLocks noChangeArrowheads="1"/>
          </p:cNvSpPr>
          <p:nvPr/>
        </p:nvSpPr>
        <p:spPr bwMode="auto">
          <a:xfrm>
            <a:off x="3708400" y="57912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31" name="Oval 247"/>
          <p:cNvSpPr>
            <a:spLocks noChangeArrowheads="1"/>
          </p:cNvSpPr>
          <p:nvPr/>
        </p:nvSpPr>
        <p:spPr bwMode="auto">
          <a:xfrm>
            <a:off x="1041400" y="58039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32" name="Oval 248"/>
          <p:cNvSpPr>
            <a:spLocks noChangeArrowheads="1"/>
          </p:cNvSpPr>
          <p:nvPr/>
        </p:nvSpPr>
        <p:spPr bwMode="auto">
          <a:xfrm>
            <a:off x="3289300" y="17272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33" name="Oval 249"/>
          <p:cNvSpPr>
            <a:spLocks noChangeArrowheads="1"/>
          </p:cNvSpPr>
          <p:nvPr/>
        </p:nvSpPr>
        <p:spPr bwMode="auto">
          <a:xfrm>
            <a:off x="3467100" y="10795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34" name="Oval 250"/>
          <p:cNvSpPr>
            <a:spLocks noChangeArrowheads="1"/>
          </p:cNvSpPr>
          <p:nvPr/>
        </p:nvSpPr>
        <p:spPr bwMode="auto">
          <a:xfrm>
            <a:off x="2921000" y="175260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35" name="Text Box 251"/>
          <p:cNvSpPr txBox="1">
            <a:spLocks noChangeArrowheads="1"/>
          </p:cNvSpPr>
          <p:nvPr/>
        </p:nvSpPr>
        <p:spPr bwMode="auto">
          <a:xfrm>
            <a:off x="4660900" y="11113"/>
            <a:ext cx="3895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1м</a:t>
            </a:r>
            <a:r>
              <a:rPr lang="ru-RU" b="1" i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  <a:r>
              <a:rPr lang="ru-RU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сена весит </a:t>
            </a:r>
            <a:r>
              <a:rPr lang="ru-RU" sz="4400" b="1" i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6</a:t>
            </a:r>
            <a:r>
              <a:rPr lang="ru-RU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ц</a:t>
            </a:r>
            <a:endParaRPr lang="ru-RU" b="1" i="1" baseline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349436" name="Text Box 252"/>
          <p:cNvSpPr txBox="1">
            <a:spLocks noChangeArrowheads="1"/>
          </p:cNvSpPr>
          <p:nvPr/>
        </p:nvSpPr>
        <p:spPr bwMode="auto">
          <a:xfrm>
            <a:off x="5829300" y="4319588"/>
            <a:ext cx="1793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ширина</a:t>
            </a:r>
          </a:p>
          <a:p>
            <a:r>
              <a:rPr lang="ru-RU" sz="80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6 </a:t>
            </a:r>
            <a:r>
              <a:rPr lang="ru-RU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м</a:t>
            </a:r>
            <a:r>
              <a:rPr lang="ru-RU" sz="54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grpSp>
        <p:nvGrpSpPr>
          <p:cNvPr id="349437" name="Group 253"/>
          <p:cNvGrpSpPr>
            <a:grpSpLocks/>
          </p:cNvGrpSpPr>
          <p:nvPr/>
        </p:nvGrpSpPr>
        <p:grpSpPr bwMode="auto">
          <a:xfrm>
            <a:off x="4837113" y="5918200"/>
            <a:ext cx="1620837" cy="469900"/>
            <a:chOff x="3353" y="4024"/>
            <a:chExt cx="1021" cy="296"/>
          </a:xfrm>
        </p:grpSpPr>
        <p:grpSp>
          <p:nvGrpSpPr>
            <p:cNvPr id="349438" name="Group 254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349439" name="Group 255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440" name="Group 25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441" name="Freeform 25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42" name="Freeform 25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43" name="Group 25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444" name="Freeform 26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45" name="Freeform 26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46" name="Group 26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447" name="Freeform 26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48" name="Freeform 26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449" name="Group 265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450" name="Group 266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451" name="Freeform 267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52" name="Freeform 268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53" name="Group 269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454" name="Freeform 2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55" name="Freeform 2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56" name="Group 272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457" name="Freeform 2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58" name="Freeform 2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49459" name="Group 275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349460" name="Group 27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349461" name="Group 27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462" name="Freeform 27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63" name="Freeform 27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64" name="Group 28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465" name="Freeform 28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66" name="Freeform 28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67" name="Group 28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468" name="Freeform 28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69" name="Freeform 28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9470" name="Group 28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349471" name="Group 28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349472" name="Freeform 28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73" name="Freeform 28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74" name="Group 29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349475" name="Freeform 29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76" name="Freeform 29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9477" name="Group 29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349478" name="Freeform 29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>
                      <a:gd name="T0" fmla="*/ 136 w 136"/>
                      <a:gd name="T1" fmla="*/ 0 h 318"/>
                      <a:gd name="T2" fmla="*/ 46 w 136"/>
                      <a:gd name="T3" fmla="*/ 137 h 318"/>
                      <a:gd name="T4" fmla="*/ 0 w 136"/>
                      <a:gd name="T5" fmla="*/ 31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49479" name="Freeform 29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>
                      <a:gd name="T0" fmla="*/ 88 w 88"/>
                      <a:gd name="T1" fmla="*/ 0 h 336"/>
                      <a:gd name="T2" fmla="*/ 16 w 88"/>
                      <a:gd name="T3" fmla="*/ 200 h 336"/>
                      <a:gd name="T4" fmla="*/ 0 w 88"/>
                      <a:gd name="T5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349480" name="Picture 296" descr="B_Fly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481" name="Picture 297" descr="crow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5100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482" name="Freeform 298"/>
          <p:cNvSpPr>
            <a:spLocks/>
          </p:cNvSpPr>
          <p:nvPr/>
        </p:nvSpPr>
        <p:spPr bwMode="auto">
          <a:xfrm>
            <a:off x="6096000" y="2641600"/>
            <a:ext cx="12700" cy="3111500"/>
          </a:xfrm>
          <a:custGeom>
            <a:avLst/>
            <a:gdLst>
              <a:gd name="T0" fmla="*/ 0 w 8"/>
              <a:gd name="T1" fmla="*/ 0 h 1960"/>
              <a:gd name="T2" fmla="*/ 8 w 8"/>
              <a:gd name="T3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960">
                <a:moveTo>
                  <a:pt x="0" y="0"/>
                </a:moveTo>
                <a:lnTo>
                  <a:pt x="8" y="1960"/>
                </a:ln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483" name="Freeform 299"/>
          <p:cNvSpPr>
            <a:spLocks/>
          </p:cNvSpPr>
          <p:nvPr/>
        </p:nvSpPr>
        <p:spPr bwMode="auto">
          <a:xfrm>
            <a:off x="2717800" y="4483100"/>
            <a:ext cx="25400" cy="1562100"/>
          </a:xfrm>
          <a:custGeom>
            <a:avLst/>
            <a:gdLst>
              <a:gd name="T0" fmla="*/ 0 w 16"/>
              <a:gd name="T1" fmla="*/ 0 h 984"/>
              <a:gd name="T2" fmla="*/ 16 w 16"/>
              <a:gd name="T3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984">
                <a:moveTo>
                  <a:pt x="0" y="0"/>
                </a:moveTo>
                <a:lnTo>
                  <a:pt x="16" y="98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9484" name="Picture 300" descr="h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564063"/>
            <a:ext cx="2168525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485" name="Rectangle 301" descr="Контурные ромбики"/>
          <p:cNvSpPr>
            <a:spLocks noChangeArrowheads="1"/>
          </p:cNvSpPr>
          <p:nvPr/>
        </p:nvSpPr>
        <p:spPr bwMode="auto">
          <a:xfrm>
            <a:off x="4330700" y="3962400"/>
            <a:ext cx="609600" cy="863600"/>
          </a:xfrm>
          <a:prstGeom prst="rect">
            <a:avLst/>
          </a:prstGeom>
          <a:pattFill prst="openDmnd">
            <a:fgClr>
              <a:schemeClr val="bg2"/>
            </a:fgClr>
            <a:bgClr>
              <a:schemeClr val="bg1"/>
            </a:bgClr>
          </a:pattFill>
          <a:ln w="9525" algn="ctr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486" name="Litebulb"/>
          <p:cNvSpPr>
            <a:spLocks noEditPoints="1" noChangeArrowheads="1"/>
          </p:cNvSpPr>
          <p:nvPr/>
        </p:nvSpPr>
        <p:spPr bwMode="auto">
          <a:xfrm rot="10800000">
            <a:off x="533400" y="3194050"/>
            <a:ext cx="439738" cy="53816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66667"/>
                  <a:invGamma/>
                </a:srgbClr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487" name="Freeform 303"/>
          <p:cNvSpPr>
            <a:spLocks/>
          </p:cNvSpPr>
          <p:nvPr/>
        </p:nvSpPr>
        <p:spPr bwMode="auto">
          <a:xfrm>
            <a:off x="654050" y="3197225"/>
            <a:ext cx="188913" cy="138113"/>
          </a:xfrm>
          <a:custGeom>
            <a:avLst/>
            <a:gdLst>
              <a:gd name="T0" fmla="*/ 0 w 136"/>
              <a:gd name="T1" fmla="*/ 48 h 96"/>
              <a:gd name="T2" fmla="*/ 64 w 136"/>
              <a:gd name="T3" fmla="*/ 96 h 96"/>
              <a:gd name="T4" fmla="*/ 136 w 136"/>
              <a:gd name="T5" fmla="*/ 48 h 96"/>
              <a:gd name="T6" fmla="*/ 72 w 136"/>
              <a:gd name="T7" fmla="*/ 0 h 96"/>
              <a:gd name="T8" fmla="*/ 0 w 13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96">
                <a:moveTo>
                  <a:pt x="0" y="48"/>
                </a:moveTo>
                <a:lnTo>
                  <a:pt x="64" y="96"/>
                </a:lnTo>
                <a:lnTo>
                  <a:pt x="136" y="48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996600"/>
          </a:solidFill>
          <a:ln w="3175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9488" name="Picture 304" descr="6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4159250"/>
            <a:ext cx="223520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489" name="Text Box 305"/>
          <p:cNvSpPr txBox="1">
            <a:spLocks noChangeArrowheads="1"/>
          </p:cNvSpPr>
          <p:nvPr/>
        </p:nvSpPr>
        <p:spPr bwMode="auto">
          <a:xfrm>
            <a:off x="2106613" y="6100763"/>
            <a:ext cx="3030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Длина 10 м</a:t>
            </a:r>
            <a:r>
              <a:rPr lang="ru-RU" sz="4000" b="1" i="1" baseline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349490" name="Text Box 306"/>
          <p:cNvSpPr txBox="1">
            <a:spLocks noChangeArrowheads="1"/>
          </p:cNvSpPr>
          <p:nvPr/>
        </p:nvSpPr>
        <p:spPr bwMode="auto">
          <a:xfrm>
            <a:off x="7204075" y="1639888"/>
            <a:ext cx="1939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высота </a:t>
            </a:r>
          </a:p>
          <a:p>
            <a:r>
              <a:rPr lang="ru-RU" sz="48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4 м</a:t>
            </a:r>
          </a:p>
        </p:txBody>
      </p:sp>
      <p:sp>
        <p:nvSpPr>
          <p:cNvPr id="349491" name="AutoShape 307"/>
          <p:cNvSpPr>
            <a:spLocks noChangeArrowheads="1"/>
          </p:cNvSpPr>
          <p:nvPr/>
        </p:nvSpPr>
        <p:spPr bwMode="auto">
          <a:xfrm>
            <a:off x="5410200" y="2908300"/>
            <a:ext cx="1930400" cy="1270000"/>
          </a:xfrm>
          <a:prstGeom prst="wedgeEllipseCallout">
            <a:avLst>
              <a:gd name="adj1" fmla="val -56991"/>
              <a:gd name="adj2" fmla="val 145625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rect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6000" b="1" i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V-</a:t>
            </a:r>
            <a:r>
              <a:rPr lang="ru-RU" sz="6000" b="1" i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349492" name="Picture 308" descr="h0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7250" y="3424238"/>
            <a:ext cx="1936750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38195 0.4925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9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2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6.2963E-6 C 0.03541 -0.01296 0.071 -0.02592 0.10138 -0.02777 C 0.13176 -0.02962 0.15433 -0.01573 0.18194 -0.0111 C 0.20954 -0.00647 0.24044 0.00394 0.26666 6.2963E-6 C 0.29287 -0.00393 0.31527 -0.01481 0.33888 -0.03518 C 0.36249 -0.05555 0.38315 -0.09652 0.40833 -0.12222 C 0.4335 -0.14791 0.44669 -0.1368 0.49027 -0.18888 C 0.53385 -0.24073 0.60155 -0.33819 0.66944 -0.43518 " pathEditMode="relative" ptsTypes="aaaaaaaA">
                                      <p:cBhvr>
                                        <p:cTn id="8" dur="5000" fill="hold"/>
                                        <p:tgtEl>
                                          <p:spTgt spid="349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4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4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4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435" grpId="0"/>
      <p:bldP spid="349436" grpId="0"/>
      <p:bldP spid="349489" grpId="0"/>
      <p:bldP spid="349490" grpId="0"/>
      <p:bldP spid="3494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08504" cy="482453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Стр125-126, п. 21 ( учить формулы) для всех</a:t>
            </a:r>
            <a:endParaRPr lang="ru-RU" dirty="0"/>
          </a:p>
          <a:p>
            <a:pPr marL="0" indent="0">
              <a:buNone/>
            </a:pPr>
            <a:r>
              <a:rPr lang="ru-RU" b="1" i="1" u="sng" dirty="0" smtClean="0"/>
              <a:t>1 </a:t>
            </a:r>
            <a:r>
              <a:rPr lang="ru-RU" b="1" i="1" u="sng" dirty="0"/>
              <a:t>уровень: </a:t>
            </a:r>
            <a:endParaRPr lang="ru-RU" b="1" i="1" u="sng" dirty="0" smtClean="0"/>
          </a:p>
          <a:p>
            <a:pPr marL="0" indent="0">
              <a:buNone/>
            </a:pPr>
            <a:r>
              <a:rPr lang="ru-RU" b="1" i="1" dirty="0" smtClean="0"/>
              <a:t>1</a:t>
            </a:r>
            <a:r>
              <a:rPr lang="ru-RU" b="1" i="1" dirty="0"/>
              <a:t>) Стр.129, №840, 841, </a:t>
            </a:r>
            <a:endParaRPr lang="ru-RU" dirty="0"/>
          </a:p>
          <a:p>
            <a:pPr marL="0" lvl="0" indent="0">
              <a:buNone/>
            </a:pPr>
            <a:r>
              <a:rPr lang="ru-RU" b="1" i="1" u="sng" dirty="0" smtClean="0"/>
              <a:t>2 уровень</a:t>
            </a:r>
            <a:r>
              <a:rPr lang="ru-RU" b="1" i="1" u="sng" dirty="0"/>
              <a:t>:  </a:t>
            </a:r>
            <a:endParaRPr lang="ru-RU" b="1" i="1" u="sng" dirty="0" smtClean="0"/>
          </a:p>
          <a:p>
            <a:pPr marL="0" lvl="0" indent="0">
              <a:buNone/>
            </a:pPr>
            <a:r>
              <a:rPr lang="ru-RU" b="1" i="1" dirty="0" smtClean="0"/>
              <a:t>1</a:t>
            </a:r>
            <a:r>
              <a:rPr lang="ru-RU" b="1" i="1" dirty="0"/>
              <a:t>) Стр.129, № 842; </a:t>
            </a:r>
            <a:endParaRPr lang="ru-RU" dirty="0"/>
          </a:p>
          <a:p>
            <a:r>
              <a:rPr lang="ru-RU" b="1" i="1" dirty="0"/>
              <a:t>2)Задача:  Сколько понадобится краски, чтобы перекрасить поверхность вашего куба, если для покраски 16 кв. см поверхности нужно 2 г краски? Попытайтесь нарисовать этот куб в тетради и покрасьте в любой цвет. </a:t>
            </a:r>
            <a:endParaRPr lang="ru-RU" dirty="0"/>
          </a:p>
          <a:p>
            <a:pPr marL="0" indent="0">
              <a:buNone/>
            </a:pPr>
            <a:r>
              <a:rPr lang="ru-RU" b="1" i="1" u="sng" dirty="0"/>
              <a:t>3 уровень: </a:t>
            </a:r>
            <a:endParaRPr lang="ru-RU" b="1" i="1" u="sng" dirty="0" smtClean="0"/>
          </a:p>
          <a:p>
            <a:pPr marL="0" indent="0">
              <a:buNone/>
            </a:pPr>
            <a:r>
              <a:rPr lang="ru-RU" b="1" i="1" dirty="0" smtClean="0"/>
              <a:t>1</a:t>
            </a:r>
            <a:r>
              <a:rPr lang="ru-RU" b="1" i="1" dirty="0"/>
              <a:t>) Стр.129, № 843;</a:t>
            </a:r>
            <a:endParaRPr lang="ru-RU" dirty="0"/>
          </a:p>
          <a:p>
            <a:r>
              <a:rPr lang="ru-RU" b="1" i="1" dirty="0"/>
              <a:t>2)Задача: Найдите объем и площадь наружной поверхности бака без крышки.  Сколько понадобится краски, чтобы покрасить этот бак снаружи и изнутри, если на покраску 1 дм</a:t>
            </a:r>
            <a:r>
              <a:rPr lang="ru-RU" b="1" i="1" baseline="30000" dirty="0"/>
              <a:t>2</a:t>
            </a:r>
            <a:r>
              <a:rPr lang="ru-RU" b="1" i="1" dirty="0"/>
              <a:t> нужно 2 г краски</a:t>
            </a:r>
            <a:r>
              <a:rPr lang="ru-RU" b="1" i="1" dirty="0" smtClean="0"/>
              <a:t>?   </a:t>
            </a:r>
            <a:r>
              <a:rPr lang="ru-RU" b="1" i="1" dirty="0"/>
              <a:t>Сколько литров бензина можно влить в этот бак?</a:t>
            </a:r>
            <a:endParaRPr lang="ru-RU" dirty="0"/>
          </a:p>
          <a:p>
            <a:r>
              <a:rPr lang="ru-RU" b="1" i="1" dirty="0"/>
              <a:t>Карточки на повторение (по желанию )для всех.</a:t>
            </a:r>
            <a:endParaRPr lang="ru-RU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7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AutoShape 3"/>
          <p:cNvSpPr>
            <a:spLocks noChangeArrowheads="1"/>
          </p:cNvSpPr>
          <p:nvPr/>
        </p:nvSpPr>
        <p:spPr bwMode="auto">
          <a:xfrm>
            <a:off x="1362075" y="2147888"/>
            <a:ext cx="4862513" cy="40909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179512" y="228600"/>
            <a:ext cx="87849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baseline="0" dirty="0"/>
              <a:t>         Найдите объем и площадь наружной поверхности бака без крышки.</a:t>
            </a:r>
            <a:r>
              <a:rPr lang="en-US" sz="2400" b="1" baseline="0" dirty="0"/>
              <a:t>  </a:t>
            </a:r>
            <a:r>
              <a:rPr lang="ru-RU" sz="2400" b="1" baseline="0" dirty="0"/>
              <a:t>Сколько понадобится краски, чтобы покрасить этот бак снаружи и изнутри, если на покраску 1 дм</a:t>
            </a:r>
            <a:r>
              <a:rPr lang="ru-RU" sz="2400" b="1" baseline="30000" dirty="0"/>
              <a:t>2</a:t>
            </a:r>
            <a:r>
              <a:rPr lang="ru-RU" sz="2400" b="1" baseline="0" dirty="0"/>
              <a:t> нужно 2 г краски? </a:t>
            </a:r>
          </a:p>
          <a:p>
            <a:r>
              <a:rPr lang="ru-RU" sz="2400" b="1" baseline="0" dirty="0"/>
              <a:t>         Сколько литров бензина можно влить в этот бак?</a:t>
            </a:r>
          </a:p>
        </p:txBody>
      </p:sp>
      <p:sp>
        <p:nvSpPr>
          <p:cNvPr id="399379" name="Freeform 19"/>
          <p:cNvSpPr>
            <a:spLocks/>
          </p:cNvSpPr>
          <p:nvPr/>
        </p:nvSpPr>
        <p:spPr bwMode="auto">
          <a:xfrm>
            <a:off x="1384300" y="2146300"/>
            <a:ext cx="4826000" cy="1016000"/>
          </a:xfrm>
          <a:custGeom>
            <a:avLst/>
            <a:gdLst>
              <a:gd name="T0" fmla="*/ 624 w 3040"/>
              <a:gd name="T1" fmla="*/ 8 h 640"/>
              <a:gd name="T2" fmla="*/ 3040 w 3040"/>
              <a:gd name="T3" fmla="*/ 0 h 640"/>
              <a:gd name="T4" fmla="*/ 2400 w 3040"/>
              <a:gd name="T5" fmla="*/ 632 h 640"/>
              <a:gd name="T6" fmla="*/ 0 w 3040"/>
              <a:gd name="T7" fmla="*/ 640 h 640"/>
              <a:gd name="T8" fmla="*/ 624 w 3040"/>
              <a:gd name="T9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0" h="640">
                <a:moveTo>
                  <a:pt x="624" y="8"/>
                </a:moveTo>
                <a:lnTo>
                  <a:pt x="3040" y="0"/>
                </a:lnTo>
                <a:lnTo>
                  <a:pt x="2400" y="632"/>
                </a:lnTo>
                <a:lnTo>
                  <a:pt x="0" y="640"/>
                </a:lnTo>
                <a:lnTo>
                  <a:pt x="624" y="8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64" name="Freeform 4"/>
          <p:cNvSpPr>
            <a:spLocks/>
          </p:cNvSpPr>
          <p:nvPr/>
        </p:nvSpPr>
        <p:spPr bwMode="auto">
          <a:xfrm>
            <a:off x="2387600" y="2146300"/>
            <a:ext cx="12700" cy="1028700"/>
          </a:xfrm>
          <a:custGeom>
            <a:avLst/>
            <a:gdLst>
              <a:gd name="T0" fmla="*/ 0 w 8"/>
              <a:gd name="T1" fmla="*/ 0 h 648"/>
              <a:gd name="T2" fmla="*/ 8 w 8"/>
              <a:gd name="T3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648">
                <a:moveTo>
                  <a:pt x="0" y="0"/>
                </a:moveTo>
                <a:lnTo>
                  <a:pt x="8" y="648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0" name="Rectangle 20"/>
          <p:cNvSpPr>
            <a:spLocks noChangeArrowheads="1"/>
          </p:cNvSpPr>
          <p:nvPr/>
        </p:nvSpPr>
        <p:spPr bwMode="auto">
          <a:xfrm>
            <a:off x="2695575" y="6089650"/>
            <a:ext cx="127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/>
              <a:t>90 см</a:t>
            </a:r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 rot="-2592231">
            <a:off x="5268913" y="5840413"/>
            <a:ext cx="127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/>
              <a:t>70 см</a:t>
            </a:r>
          </a:p>
        </p:txBody>
      </p:sp>
      <p:sp>
        <p:nvSpPr>
          <p:cNvPr id="399382" name="Rectangle 22"/>
          <p:cNvSpPr>
            <a:spLocks noChangeArrowheads="1"/>
          </p:cNvSpPr>
          <p:nvPr/>
        </p:nvSpPr>
        <p:spPr bwMode="auto">
          <a:xfrm rot="16200000">
            <a:off x="87313" y="4291013"/>
            <a:ext cx="127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baseline="0"/>
              <a:t>70 см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H="1" flipV="1">
            <a:off x="6223000" y="5194300"/>
            <a:ext cx="0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 flipH="1">
            <a:off x="660400" y="62357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965200" y="3162300"/>
            <a:ext cx="0" cy="306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 flipV="1">
            <a:off x="5207000" y="61722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673100" y="3175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8" name="Freeform 28"/>
          <p:cNvSpPr>
            <a:spLocks/>
          </p:cNvSpPr>
          <p:nvPr/>
        </p:nvSpPr>
        <p:spPr bwMode="auto">
          <a:xfrm>
            <a:off x="5219700" y="5575300"/>
            <a:ext cx="990600" cy="977900"/>
          </a:xfrm>
          <a:custGeom>
            <a:avLst/>
            <a:gdLst>
              <a:gd name="T0" fmla="*/ 624 w 624"/>
              <a:gd name="T1" fmla="*/ 0 h 616"/>
              <a:gd name="T2" fmla="*/ 0 w 624"/>
              <a:gd name="T3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616">
                <a:moveTo>
                  <a:pt x="624" y="0"/>
                </a:moveTo>
                <a:lnTo>
                  <a:pt x="0" y="61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89" name="Freeform 29"/>
          <p:cNvSpPr>
            <a:spLocks/>
          </p:cNvSpPr>
          <p:nvPr/>
        </p:nvSpPr>
        <p:spPr bwMode="auto">
          <a:xfrm>
            <a:off x="1346200" y="6248400"/>
            <a:ext cx="12700" cy="635000"/>
          </a:xfrm>
          <a:custGeom>
            <a:avLst/>
            <a:gdLst>
              <a:gd name="T0" fmla="*/ 8 w 8"/>
              <a:gd name="T1" fmla="*/ 0 h 400"/>
              <a:gd name="T2" fmla="*/ 0 w 8"/>
              <a:gd name="T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400">
                <a:moveTo>
                  <a:pt x="8" y="0"/>
                </a:moveTo>
                <a:lnTo>
                  <a:pt x="0" y="40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90" name="Freeform 30"/>
          <p:cNvSpPr>
            <a:spLocks/>
          </p:cNvSpPr>
          <p:nvPr/>
        </p:nvSpPr>
        <p:spPr bwMode="auto">
          <a:xfrm>
            <a:off x="5194300" y="6223000"/>
            <a:ext cx="12700" cy="635000"/>
          </a:xfrm>
          <a:custGeom>
            <a:avLst/>
            <a:gdLst>
              <a:gd name="T0" fmla="*/ 8 w 8"/>
              <a:gd name="T1" fmla="*/ 0 h 400"/>
              <a:gd name="T2" fmla="*/ 0 w 8"/>
              <a:gd name="T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400">
                <a:moveTo>
                  <a:pt x="8" y="0"/>
                </a:moveTo>
                <a:lnTo>
                  <a:pt x="0" y="40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91" name="Freeform 31"/>
          <p:cNvSpPr>
            <a:spLocks/>
          </p:cNvSpPr>
          <p:nvPr/>
        </p:nvSpPr>
        <p:spPr bwMode="auto">
          <a:xfrm>
            <a:off x="1346200" y="6591300"/>
            <a:ext cx="3848100" cy="38100"/>
          </a:xfrm>
          <a:custGeom>
            <a:avLst/>
            <a:gdLst>
              <a:gd name="T0" fmla="*/ 2424 w 2424"/>
              <a:gd name="T1" fmla="*/ 0 h 24"/>
              <a:gd name="T2" fmla="*/ 0 w 2424"/>
              <a:gd name="T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24" h="24">
                <a:moveTo>
                  <a:pt x="2424" y="0"/>
                </a:moveTo>
                <a:lnTo>
                  <a:pt x="0" y="2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9392" name="Group 32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99393" name="Freeform 3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394" name="Freeform 3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395" name="Freeform 3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396" name="Freeform 3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397" name="Freeform 3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398" name="Freeform 3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399" name="Freeform 3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00" name="Freeform 4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20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6786610" cy="57150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РЕФЛЕКСИЯ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564904"/>
            <a:ext cx="4286280" cy="3650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УРОКЕ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Я узнал…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Я научился…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Мне понравилось…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Я затруднялся…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Моё настроение…</a:t>
            </a:r>
          </a:p>
          <a:p>
            <a:endParaRPr lang="en-US" dirty="0"/>
          </a:p>
        </p:txBody>
      </p:sp>
      <p:pic>
        <p:nvPicPr>
          <p:cNvPr id="4" name="Picture 5" descr="f1_07_hurr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72138" y="1357313"/>
            <a:ext cx="3471862" cy="4786312"/>
          </a:xfrm>
          <a:noFill/>
        </p:spPr>
      </p:pic>
    </p:spTree>
    <p:extLst>
      <p:ext uri="{BB962C8B-B14F-4D97-AF65-F5344CB8AC3E}">
        <p14:creationId xmlns:p14="http://schemas.microsoft.com/office/powerpoint/2010/main" val="29953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Ответьте  друг  другу  на вопросы 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(Используя модели прямоугольного параллелепипеда и куба, сделанных к уроку):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44824"/>
            <a:ext cx="910850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1) Из каких фигур состоит поверхность прямоугольного параллелепипеда?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2) Почему фигуру назвали прямоугольный параллелепипед?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3) Что можно сказать о его противоположных гранях?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4) Какие измерения есть у параллелепипеда?                  5)Сколько у фигуры граней, ребер, вершин?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6) Из каких фигур состоит поверхность куба?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7) Что можно сказать о гранях, ребрах, измерениях куба?</a:t>
            </a:r>
          </a:p>
        </p:txBody>
      </p:sp>
    </p:spTree>
    <p:extLst>
      <p:ext uri="{BB962C8B-B14F-4D97-AF65-F5344CB8AC3E}">
        <p14:creationId xmlns:p14="http://schemas.microsoft.com/office/powerpoint/2010/main" val="25401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spect="1" noChangeArrowheads="1" noTextEdit="1"/>
          </p:cNvSpPr>
          <p:nvPr/>
        </p:nvSpPr>
        <p:spPr bwMode="auto">
          <a:xfrm>
            <a:off x="323850" y="333375"/>
            <a:ext cx="2222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23850" y="333375"/>
            <a:ext cx="2222500" cy="213518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68350" y="785813"/>
            <a:ext cx="266700" cy="266700"/>
          </a:xfrm>
          <a:prstGeom prst="flowChartSummingJunction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746250" y="785813"/>
            <a:ext cx="266700" cy="266700"/>
          </a:xfrm>
          <a:prstGeom prst="flowChartSummingJunction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301750" y="1409700"/>
            <a:ext cx="266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-10589439">
            <a:off x="1050925" y="1587500"/>
            <a:ext cx="823913" cy="330200"/>
          </a:xfrm>
          <a:custGeom>
            <a:avLst/>
            <a:gdLst>
              <a:gd name="T0" fmla="*/ 411957 w 21600"/>
              <a:gd name="T1" fmla="*/ 0 h 21600"/>
              <a:gd name="T2" fmla="*/ 133085 w 21600"/>
              <a:gd name="T3" fmla="*/ 212245 h 21600"/>
              <a:gd name="T4" fmla="*/ 411957 w 21600"/>
              <a:gd name="T5" fmla="*/ 87610 h 21600"/>
              <a:gd name="T6" fmla="*/ 690828 w 21600"/>
              <a:gd name="T7" fmla="*/ 2122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3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129" y="12770"/>
                </a:moveTo>
                <a:cubicBezTo>
                  <a:pt x="5866" y="12147"/>
                  <a:pt x="5731" y="11476"/>
                  <a:pt x="5731" y="10800"/>
                </a:cubicBezTo>
                <a:cubicBezTo>
                  <a:pt x="5731" y="8000"/>
                  <a:pt x="8000" y="5731"/>
                  <a:pt x="10800" y="5731"/>
                </a:cubicBezTo>
                <a:cubicBezTo>
                  <a:pt x="13599" y="5731"/>
                  <a:pt x="15869" y="8000"/>
                  <a:pt x="15869" y="10800"/>
                </a:cubicBezTo>
                <a:cubicBezTo>
                  <a:pt x="15869" y="11476"/>
                  <a:pt x="15733" y="12147"/>
                  <a:pt x="15470" y="12770"/>
                </a:cubicBezTo>
                <a:lnTo>
                  <a:pt x="20750" y="14998"/>
                </a:lnTo>
                <a:cubicBezTo>
                  <a:pt x="21311" y="13669"/>
                  <a:pt x="21600" y="1224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242"/>
                  <a:pt x="288" y="13669"/>
                  <a:pt x="849" y="14998"/>
                </a:cubicBezTo>
                <a:lnTo>
                  <a:pt x="6129" y="1277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8"/>
          <p:cNvSpPr>
            <a:spLocks noChangeAspect="1" noChangeArrowheads="1" noTextEdit="1"/>
          </p:cNvSpPr>
          <p:nvPr/>
        </p:nvSpPr>
        <p:spPr bwMode="auto">
          <a:xfrm>
            <a:off x="3492500" y="1196975"/>
            <a:ext cx="22923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492500" y="1196975"/>
            <a:ext cx="2292350" cy="22034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951288" y="1663700"/>
            <a:ext cx="274637" cy="276225"/>
          </a:xfrm>
          <a:prstGeom prst="flowChartSummingJunction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959350" y="1663700"/>
            <a:ext cx="276225" cy="276225"/>
          </a:xfrm>
          <a:prstGeom prst="flowChartSummingJunction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500563" y="2306638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411663" y="2832100"/>
            <a:ext cx="51117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AutoShape 14"/>
          <p:cNvSpPr>
            <a:spLocks noChangeAspect="1" noChangeArrowheads="1" noTextEdit="1"/>
          </p:cNvSpPr>
          <p:nvPr/>
        </p:nvSpPr>
        <p:spPr bwMode="auto">
          <a:xfrm>
            <a:off x="6588125" y="260350"/>
            <a:ext cx="2224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6588125" y="260350"/>
            <a:ext cx="2224088" cy="213518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7032625" y="712788"/>
            <a:ext cx="266700" cy="266700"/>
          </a:xfrm>
          <a:prstGeom prst="flowChartSummingJunction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8012113" y="712788"/>
            <a:ext cx="266700" cy="266700"/>
          </a:xfrm>
          <a:prstGeom prst="flowChartSummingJunction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566025" y="1336675"/>
            <a:ext cx="266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7413625" y="1747838"/>
            <a:ext cx="660400" cy="328612"/>
          </a:xfrm>
          <a:custGeom>
            <a:avLst/>
            <a:gdLst>
              <a:gd name="T0" fmla="*/ 330200 w 21600"/>
              <a:gd name="T1" fmla="*/ 0 h 21600"/>
              <a:gd name="T2" fmla="*/ 82550 w 21600"/>
              <a:gd name="T3" fmla="*/ 164306 h 21600"/>
              <a:gd name="T4" fmla="*/ 330200 w 21600"/>
              <a:gd name="T5" fmla="*/ 82153 h 21600"/>
              <a:gd name="T6" fmla="*/ 577850 w 21600"/>
              <a:gd name="T7" fmla="*/ 1643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0" y="2401895"/>
            <a:ext cx="3924300" cy="35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056" tIns="457056" rIns="587190" bIns="457056" anchor="ctr">
            <a:spAutoFit/>
          </a:bodyPr>
          <a:lstStyle/>
          <a:p>
            <a:r>
              <a:rPr lang="ru-RU" sz="2400" b="1" dirty="0">
                <a:solidFill>
                  <a:srgbClr val="CC3300"/>
                </a:solidFill>
                <a:cs typeface="Times New Roman" pitchFamily="18" charset="0"/>
              </a:rPr>
              <a:t>- Я работал(а) отлично, в полную силу своих возможностей,</a:t>
            </a:r>
            <a:endParaRPr lang="ru-RU" sz="2400" b="1" dirty="0">
              <a:solidFill>
                <a:srgbClr val="CC33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C3300"/>
                </a:solidFill>
                <a:cs typeface="Times New Roman" pitchFamily="18" charset="0"/>
              </a:rPr>
              <a:t>чувствовал(а) себя уверенно.</a:t>
            </a:r>
            <a:endParaRPr lang="ru-RU" sz="2400" b="1" dirty="0">
              <a:solidFill>
                <a:srgbClr val="CC3300"/>
              </a:solidFill>
            </a:endParaRPr>
          </a:p>
          <a:p>
            <a:pPr eaLnBrk="0" hangingPunct="0"/>
            <a:endParaRPr lang="ru-RU" sz="2400" b="1" i="1" dirty="0">
              <a:solidFill>
                <a:srgbClr val="CC3300"/>
              </a:solidFill>
            </a:endParaRPr>
          </a:p>
        </p:txBody>
      </p:sp>
      <p:sp>
        <p:nvSpPr>
          <p:cNvPr id="21525" name="Rectangle 22"/>
          <p:cNvSpPr>
            <a:spLocks noChangeArrowheads="1"/>
          </p:cNvSpPr>
          <p:nvPr/>
        </p:nvSpPr>
        <p:spPr bwMode="auto">
          <a:xfrm>
            <a:off x="3635375" y="2930525"/>
            <a:ext cx="3100388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6172200" algn="l"/>
              </a:tabLs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eaLnBrk="0" hangingPunct="0">
              <a:tabLst>
                <a:tab pos="6172200" algn="l"/>
              </a:tabLst>
            </a:pPr>
            <a:r>
              <a:rPr lang="ru-RU" sz="2400" b="1" dirty="0">
                <a:solidFill>
                  <a:srgbClr val="CC3300"/>
                </a:solidFill>
                <a:cs typeface="Times New Roman" pitchFamily="18" charset="0"/>
              </a:rPr>
              <a:t>- Я работал(а) хорошо, но не в полную силу, испытывал(а) чувство неуверенности, боязни, что отвечу неправильно.</a:t>
            </a:r>
            <a:endParaRPr lang="ru-RU" sz="2400" b="1" dirty="0">
              <a:solidFill>
                <a:srgbClr val="CC3300"/>
              </a:solidFill>
            </a:endParaRPr>
          </a:p>
          <a:p>
            <a:pPr eaLnBrk="0" hangingPunct="0">
              <a:tabLst>
                <a:tab pos="6172200" algn="l"/>
              </a:tabLst>
            </a:pP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1526" name="Rectangle 23"/>
          <p:cNvSpPr>
            <a:spLocks noChangeArrowheads="1"/>
          </p:cNvSpPr>
          <p:nvPr/>
        </p:nvSpPr>
        <p:spPr bwMode="auto">
          <a:xfrm>
            <a:off x="6804025" y="2205038"/>
            <a:ext cx="201612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6172200" algn="l"/>
              </a:tabLs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eaLnBrk="0" hangingPunct="0">
              <a:tabLst>
                <a:tab pos="6172200" algn="l"/>
              </a:tabLst>
            </a:pPr>
            <a:r>
              <a:rPr lang="ru-RU" sz="2400" b="1" dirty="0">
                <a:solidFill>
                  <a:srgbClr val="CC3300"/>
                </a:solidFill>
                <a:cs typeface="Times New Roman" pitchFamily="18" charset="0"/>
              </a:rPr>
              <a:t>- У меня не было желания работать. Сегодня не мой день.</a:t>
            </a:r>
            <a:endParaRPr lang="ru-RU" sz="2400" b="1" dirty="0">
              <a:solidFill>
                <a:srgbClr val="CC3300"/>
              </a:solidFill>
            </a:endParaRPr>
          </a:p>
          <a:p>
            <a:pPr eaLnBrk="0" hangingPunct="0">
              <a:tabLst>
                <a:tab pos="6172200" algn="l"/>
              </a:tabLst>
            </a:pP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1527" name="Rectangle 24"/>
          <p:cNvSpPr>
            <a:spLocks noChangeArrowheads="1"/>
          </p:cNvSpPr>
          <p:nvPr/>
        </p:nvSpPr>
        <p:spPr bwMode="auto">
          <a:xfrm>
            <a:off x="0" y="-34925"/>
            <a:ext cx="1841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172200" algn="l"/>
              </a:tabLst>
            </a:pP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 sz="1100"/>
          </a:p>
          <a:p>
            <a:pPr eaLnBrk="0" hangingPunct="0">
              <a:tabLst>
                <a:tab pos="6172200" algn="l"/>
              </a:tabLs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9" grpId="0" animBg="1"/>
      <p:bldP spid="450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79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Молодцы!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Со старого\Диск(H)\Учебная\Презентации\Анимашки\AG00373_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39752" y="2361372"/>
            <a:ext cx="3888431" cy="374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0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C:\Documents and Settings\таня.MICROSOF-F21B8C\Рабочий стол\моё!!!\2010-2011 уч год\мама\новый учебный год\внеклассная работа\внеклас работа\картинки\я уче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714500"/>
            <a:ext cx="4257675" cy="4525963"/>
          </a:xfrm>
        </p:spPr>
      </p:pic>
      <p:pic>
        <p:nvPicPr>
          <p:cNvPr id="23555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04800"/>
            <a:ext cx="7845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Documents and Settings\таня.MICROSOF-F21B8C\Рабочий стол\моё!!!\2010-2011 уч год\мама\новый учебный год\внеклассная работа\внеклас работа\картинки\звон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571625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Спасибо, ребята, вам всем за урок,                               </a:t>
            </a:r>
            <a:r>
              <a:rPr lang="ru-RU" sz="2800" dirty="0" smtClean="0"/>
              <a:t>                        </a:t>
            </a:r>
            <a:r>
              <a:rPr lang="ru-RU" sz="2800" dirty="0"/>
              <a:t>Пусть все эти знанья будут вам впрок.                      </a:t>
            </a:r>
            <a:r>
              <a:rPr lang="ru-RU" sz="2800" dirty="0" smtClean="0"/>
              <a:t>                           </a:t>
            </a:r>
            <a:r>
              <a:rPr lang="ru-RU" sz="2800" dirty="0"/>
              <a:t>Пусть вам пригодятся                                                                Все знанья объема,                                                                    Когда вы ремонт                                                                       Затеете дома,                                                                               Когда собираете в путь чемодан,                                                Когда задвигаете в угол диван,                                            Когда наливаете в банку воды,                                                     С объемом и площадью будьте на “ты”.                                     Теперь говорю я вам всем “до свидания”,                    </a:t>
            </a:r>
            <a:r>
              <a:rPr lang="ru-RU" sz="2800" dirty="0" smtClean="0"/>
              <a:t>                               </a:t>
            </a:r>
            <a:r>
              <a:rPr lang="ru-RU" sz="2800" dirty="0"/>
              <a:t>Окончен урок. Благодарю за вниманье.</a:t>
            </a:r>
          </a:p>
        </p:txBody>
      </p:sp>
    </p:spTree>
    <p:extLst>
      <p:ext uri="{BB962C8B-B14F-4D97-AF65-F5344CB8AC3E}">
        <p14:creationId xmlns:p14="http://schemas.microsoft.com/office/powerpoint/2010/main" val="20667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2389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715304" cy="531178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143248"/>
            <a:ext cx="7786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00438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428736"/>
            <a:ext cx="9001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1. </a:t>
            </a:r>
            <a:r>
              <a:rPr lang="ru-RU" sz="2400" dirty="0" err="1" smtClean="0">
                <a:solidFill>
                  <a:srgbClr val="0070C0"/>
                </a:solidFill>
                <a:cs typeface="Times New Roman" pitchFamily="18" charset="0"/>
              </a:rPr>
              <a:t>Виленкин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Н.Я.  и др.Математика. 5 класс: учебник для общеобразовательных  учреждений / М.: Мнемозина, 2009. </a:t>
            </a:r>
          </a:p>
          <a:p>
            <a:pPr lvl="0" fontAlgn="base"/>
            <a:r>
              <a:rPr lang="ru-RU" sz="2400" dirty="0" smtClean="0">
                <a:solidFill>
                  <a:srgbClr val="0070C0"/>
                </a:solidFill>
              </a:rPr>
              <a:t>2. Ерина  </a:t>
            </a:r>
            <a:r>
              <a:rPr lang="ru-RU" sz="2400" dirty="0">
                <a:solidFill>
                  <a:srgbClr val="0070C0"/>
                </a:solidFill>
              </a:rPr>
              <a:t>Т.М. Рабочая тетрадь по математике: 5 класс: к учебнику Н. Я. </a:t>
            </a:r>
            <a:r>
              <a:rPr lang="ru-RU" sz="2400" dirty="0" err="1">
                <a:solidFill>
                  <a:srgbClr val="0070C0"/>
                </a:solidFill>
              </a:rPr>
              <a:t>Виленкина</a:t>
            </a:r>
            <a:r>
              <a:rPr lang="ru-RU" sz="2400" dirty="0">
                <a:solidFill>
                  <a:srgbClr val="0070C0"/>
                </a:solidFill>
              </a:rPr>
              <a:t> и др. «Математика: 5 класс», 2009.</a:t>
            </a:r>
          </a:p>
          <a:p>
            <a:pPr lvl="0" fontAlgn="base"/>
            <a:r>
              <a:rPr lang="ru-RU" sz="2400" dirty="0" smtClean="0">
                <a:solidFill>
                  <a:srgbClr val="0070C0"/>
                </a:solidFill>
              </a:rPr>
              <a:t>3. Поурочные </a:t>
            </a:r>
            <a:r>
              <a:rPr lang="ru-RU" sz="2400" dirty="0">
                <a:solidFill>
                  <a:srgbClr val="0070C0"/>
                </a:solidFill>
              </a:rPr>
              <a:t>разработки по математике к учебному комплекту Н. Я. </a:t>
            </a:r>
            <a:r>
              <a:rPr lang="ru-RU" sz="2400" dirty="0" err="1">
                <a:solidFill>
                  <a:srgbClr val="0070C0"/>
                </a:solidFill>
              </a:rPr>
              <a:t>Виленкина</a:t>
            </a:r>
            <a:r>
              <a:rPr lang="ru-RU" sz="2400" dirty="0">
                <a:solidFill>
                  <a:srgbClr val="0070C0"/>
                </a:solidFill>
              </a:rPr>
              <a:t>, автор Л.П. Попова, Москва «</a:t>
            </a:r>
            <a:r>
              <a:rPr lang="ru-RU" sz="2400" dirty="0" err="1">
                <a:solidFill>
                  <a:srgbClr val="0070C0"/>
                </a:solidFill>
              </a:rPr>
              <a:t>Вако</a:t>
            </a:r>
            <a:r>
              <a:rPr lang="ru-RU" sz="2400" dirty="0">
                <a:solidFill>
                  <a:srgbClr val="0070C0"/>
                </a:solidFill>
              </a:rPr>
              <a:t>» 2008.</a:t>
            </a:r>
          </a:p>
          <a:p>
            <a:pPr lvl="0" fontAlgn="base"/>
            <a:r>
              <a:rPr lang="ru-RU" sz="2400" dirty="0" smtClean="0"/>
              <a:t>4. </a:t>
            </a:r>
            <a:r>
              <a:rPr lang="en-US" sz="2400" dirty="0" smtClean="0"/>
              <a:t>http</a:t>
            </a:r>
            <a:r>
              <a:rPr lang="ru-RU" sz="2400" dirty="0"/>
              <a:t>://</a:t>
            </a:r>
            <a:r>
              <a:rPr lang="en-US" sz="2400" dirty="0"/>
              <a:t>www</a:t>
            </a:r>
            <a:r>
              <a:rPr lang="ru-RU" sz="2400" dirty="0"/>
              <a:t>.</a:t>
            </a:r>
            <a:r>
              <a:rPr lang="en-US" sz="2400" dirty="0" err="1"/>
              <a:t>zjammie</a:t>
            </a:r>
            <a:r>
              <a:rPr lang="ru-RU" sz="2400" dirty="0"/>
              <a:t>.</a:t>
            </a:r>
            <a:r>
              <a:rPr lang="en-US" sz="2400" dirty="0" err="1"/>
              <a:t>nl</a:t>
            </a:r>
            <a:r>
              <a:rPr lang="ru-RU" sz="2400" dirty="0"/>
              <a:t>/</a:t>
            </a:r>
            <a:r>
              <a:rPr lang="en-US" sz="2400" dirty="0" err="1"/>
              <a:t>plaatjes</a:t>
            </a:r>
            <a:r>
              <a:rPr lang="ru-RU" sz="2400" dirty="0"/>
              <a:t>-</a:t>
            </a:r>
            <a:r>
              <a:rPr lang="en-US" sz="2400" dirty="0"/>
              <a:t>school</a:t>
            </a:r>
            <a:r>
              <a:rPr lang="ru-RU" sz="2400" dirty="0"/>
              <a:t>2.</a:t>
            </a:r>
            <a:r>
              <a:rPr lang="en-US" sz="2400" dirty="0" err="1"/>
              <a:t>htm</a:t>
            </a:r>
            <a:endParaRPr lang="ru-RU" sz="2400" dirty="0"/>
          </a:p>
          <a:p>
            <a:pPr lvl="0" fontAlgn="base"/>
            <a:r>
              <a:rPr lang="ru-RU" sz="2400" u="sng" dirty="0" smtClean="0">
                <a:hlinkClick r:id="rId2"/>
              </a:rPr>
              <a:t>5.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://animashky.ru/index/0-6</a:t>
            </a:r>
            <a:endParaRPr lang="ru-RU" sz="2400" dirty="0"/>
          </a:p>
          <a:p>
            <a:pPr lvl="0" fontAlgn="base"/>
            <a:r>
              <a:rPr lang="ru-RU" sz="2400" dirty="0" smtClean="0"/>
              <a:t>6. </a:t>
            </a:r>
            <a:r>
              <a:rPr lang="en-US" sz="2400" dirty="0" smtClean="0"/>
              <a:t>http</a:t>
            </a:r>
            <a:r>
              <a:rPr lang="ru-RU" sz="2400" dirty="0"/>
              <a:t>://</a:t>
            </a:r>
            <a:r>
              <a:rPr lang="en-US" sz="2400" dirty="0"/>
              <a:t>office</a:t>
            </a:r>
            <a:r>
              <a:rPr lang="ru-RU" sz="2400" dirty="0"/>
              <a:t>.</a:t>
            </a:r>
            <a:r>
              <a:rPr lang="en-US" sz="2400" dirty="0" err="1"/>
              <a:t>microsoft</a:t>
            </a:r>
            <a:r>
              <a:rPr lang="ru-RU" sz="2400" dirty="0"/>
              <a:t>.</a:t>
            </a:r>
            <a:r>
              <a:rPr lang="en-US" sz="2400" dirty="0"/>
              <a:t>com</a:t>
            </a:r>
            <a:r>
              <a:rPr lang="ru-RU" sz="2400" dirty="0"/>
              <a:t>/</a:t>
            </a:r>
            <a:r>
              <a:rPr lang="en-US" sz="2400" dirty="0" err="1"/>
              <a:t>ru</a:t>
            </a:r>
            <a:endParaRPr lang="ru-RU" sz="2400" dirty="0"/>
          </a:p>
          <a:p>
            <a:pPr lvl="0" fontAlgn="base"/>
            <a:r>
              <a:rPr lang="ru-RU" sz="2400" u="sng" dirty="0" smtClean="0">
                <a:hlinkClick r:id="rId3"/>
              </a:rPr>
              <a:t>7.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ru-RU" sz="2400" u="sng" dirty="0">
                <a:hlinkClick r:id="rId3"/>
              </a:rPr>
              <a:t>://</a:t>
            </a:r>
            <a:r>
              <a:rPr lang="en-US" sz="2400" u="sng" dirty="0">
                <a:hlinkClick r:id="rId3"/>
              </a:rPr>
              <a:t>festival</a:t>
            </a:r>
            <a:r>
              <a:rPr lang="ru-RU" sz="2400" u="sng" dirty="0">
                <a:hlinkClick r:id="rId3"/>
              </a:rPr>
              <a:t>.1</a:t>
            </a:r>
            <a:r>
              <a:rPr lang="en-US" sz="2400" u="sng" dirty="0" err="1">
                <a:hlinkClick r:id="rId3"/>
              </a:rPr>
              <a:t>september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ru</a:t>
            </a:r>
            <a:r>
              <a:rPr lang="ru-RU" sz="2400" u="sng" dirty="0">
                <a:hlinkClick r:id="rId3"/>
              </a:rPr>
              <a:t>/</a:t>
            </a:r>
            <a:r>
              <a:rPr lang="en-US" sz="2400" u="sng" dirty="0">
                <a:hlinkClick r:id="rId3"/>
              </a:rPr>
              <a:t>articles</a:t>
            </a:r>
            <a:r>
              <a:rPr lang="ru-RU" sz="2400" u="sng" dirty="0">
                <a:hlinkClick r:id="rId3"/>
              </a:rPr>
              <a:t>/410902/</a:t>
            </a:r>
            <a:endParaRPr lang="ru-RU" sz="2400" dirty="0"/>
          </a:p>
          <a:p>
            <a:pPr lvl="0" fontAlgn="base"/>
            <a:r>
              <a:rPr lang="ru-RU" sz="2400" u="sng" dirty="0" smtClean="0">
                <a:hlinkClick r:id="rId4"/>
              </a:rPr>
              <a:t>8. </a:t>
            </a:r>
            <a:r>
              <a:rPr lang="en-US" sz="2400" u="sng" dirty="0" smtClean="0">
                <a:hlinkClick r:id="rId4"/>
              </a:rPr>
              <a:t>http</a:t>
            </a:r>
            <a:r>
              <a:rPr lang="ru-RU" sz="2400" u="sng" dirty="0">
                <a:hlinkClick r:id="rId4"/>
              </a:rPr>
              <a:t>://</a:t>
            </a:r>
            <a:r>
              <a:rPr lang="en-US" sz="2400" u="sng" dirty="0">
                <a:hlinkClick r:id="rId4"/>
              </a:rPr>
              <a:t>www</a:t>
            </a:r>
            <a:r>
              <a:rPr lang="ru-RU" sz="2400" u="sng" dirty="0">
                <a:hlinkClick r:id="rId4"/>
              </a:rPr>
              <a:t>.</a:t>
            </a:r>
            <a:r>
              <a:rPr lang="en-US" sz="2400" u="sng" dirty="0" err="1">
                <a:hlinkClick r:id="rId4"/>
              </a:rPr>
              <a:t>xrest</a:t>
            </a:r>
            <a:r>
              <a:rPr lang="ru-RU" sz="2400" u="sng" dirty="0">
                <a:hlinkClick r:id="rId4"/>
              </a:rPr>
              <a:t>.</a:t>
            </a:r>
            <a:r>
              <a:rPr lang="en-US" sz="2400" u="sng" dirty="0" err="1">
                <a:hlinkClick r:id="rId4"/>
              </a:rPr>
              <a:t>ru</a:t>
            </a:r>
            <a:r>
              <a:rPr lang="ru-RU" sz="2400" u="sng" dirty="0">
                <a:hlinkClick r:id="rId4"/>
              </a:rPr>
              <a:t>/</a:t>
            </a:r>
            <a:r>
              <a:rPr lang="en-US" sz="2400" u="sng" dirty="0">
                <a:hlinkClick r:id="rId4"/>
              </a:rPr>
              <a:t>original</a:t>
            </a:r>
            <a:r>
              <a:rPr lang="ru-RU" sz="2400" u="sng" dirty="0">
                <a:hlinkClick r:id="rId4"/>
              </a:rPr>
              <a:t>/19978/</a:t>
            </a:r>
            <a:endParaRPr lang="ru-RU" sz="2400" dirty="0"/>
          </a:p>
          <a:p>
            <a:pPr lvl="0" fontAlgn="base"/>
            <a:r>
              <a:rPr lang="ru-RU" sz="2400" dirty="0" smtClean="0"/>
              <a:t>9. </a:t>
            </a:r>
            <a:r>
              <a:rPr lang="en-US" sz="2400" dirty="0" smtClean="0"/>
              <a:t>www</a:t>
            </a:r>
            <a:r>
              <a:rPr lang="ru-RU" sz="2400" dirty="0"/>
              <a:t>.</a:t>
            </a:r>
            <a:r>
              <a:rPr lang="en-US" sz="2400" dirty="0" err="1"/>
              <a:t>rg</a:t>
            </a:r>
            <a:r>
              <a:rPr lang="ru-RU" sz="2400" dirty="0"/>
              <a:t>/</a:t>
            </a:r>
            <a:r>
              <a:rPr lang="en-US" sz="2400" dirty="0" err="1"/>
              <a:t>ru</a:t>
            </a:r>
            <a:r>
              <a:rPr lang="ru-RU" sz="2400" dirty="0"/>
              <a:t>/2011/12/16/</a:t>
            </a:r>
            <a:r>
              <a:rPr lang="en-US" sz="2400" dirty="0" err="1"/>
              <a:t>shkoly</a:t>
            </a:r>
            <a:r>
              <a:rPr lang="ru-RU" sz="2400" dirty="0"/>
              <a:t>-</a:t>
            </a:r>
            <a:r>
              <a:rPr lang="en-US" sz="2400" dirty="0"/>
              <a:t>site</a:t>
            </a:r>
            <a:r>
              <a:rPr lang="ru-RU" sz="2400" dirty="0"/>
              <a:t>-</a:t>
            </a:r>
            <a:r>
              <a:rPr lang="en-US" sz="2400" dirty="0" err="1"/>
              <a:t>dok</a:t>
            </a:r>
            <a:r>
              <a:rPr lang="ru-RU" sz="2400" dirty="0"/>
              <a:t>.</a:t>
            </a:r>
            <a:r>
              <a:rPr lang="en-US" sz="2400" dirty="0"/>
              <a:t>html</a:t>
            </a:r>
            <a:endParaRPr lang="ru-RU" sz="2400" dirty="0"/>
          </a:p>
          <a:p>
            <a:pPr marL="457200" indent="-457200">
              <a:defRPr/>
            </a:pPr>
            <a:endParaRPr lang="ru-RU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0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8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8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8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60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200"/>
                            </p:stCondLst>
                            <p:childTnLst>
                              <p:par>
                                <p:cTn id="5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8722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Самостоятельная  работа  по карточкам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Поставь знак «+» перед утверждением, с которым согласен, и знак «-» перед утверждением, с которым не согласен: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 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1. Любой куб является прямоугольным параллелепипедом.</a:t>
            </a:r>
          </a:p>
          <a:p>
            <a:r>
              <a:rPr lang="ru-RU" b="1" dirty="0">
                <a:solidFill>
                  <a:srgbClr val="7030A0"/>
                </a:solidFill>
              </a:rPr>
              <a:t>2. Любой прямоугольный параллелепипед является кубом.</a:t>
            </a:r>
          </a:p>
          <a:p>
            <a:r>
              <a:rPr lang="ru-RU" b="1" dirty="0">
                <a:solidFill>
                  <a:srgbClr val="7030A0"/>
                </a:solidFill>
              </a:rPr>
              <a:t>3. У куба все грани являются квадратами.</a:t>
            </a:r>
          </a:p>
          <a:p>
            <a:r>
              <a:rPr lang="ru-RU" b="1" dirty="0">
                <a:solidFill>
                  <a:srgbClr val="7030A0"/>
                </a:solidFill>
              </a:rPr>
              <a:t>4. У параллелепипеда 8 ребер.</a:t>
            </a:r>
          </a:p>
          <a:p>
            <a:r>
              <a:rPr lang="ru-RU" b="1" dirty="0">
                <a:solidFill>
                  <a:srgbClr val="7030A0"/>
                </a:solidFill>
              </a:rPr>
              <a:t>5. У куба все ребра равны.</a:t>
            </a:r>
          </a:p>
          <a:p>
            <a:r>
              <a:rPr lang="ru-RU" b="1" dirty="0">
                <a:solidFill>
                  <a:srgbClr val="7030A0"/>
                </a:solidFill>
              </a:rPr>
              <a:t>6. У параллелепипеда все грани являются прямоугольниками. </a:t>
            </a:r>
          </a:p>
        </p:txBody>
      </p:sp>
      <p:pic>
        <p:nvPicPr>
          <p:cNvPr id="4" name="Picture 36" descr="cat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9621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856983" cy="17281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Правильные ответы на вопросы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Поставь  знак  «+»  перед  утверждением,  с  которым  согласен,           и  знак  «-»  перед  утверждением,  с  которым  не  согласен: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343775" cy="792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/>
              <a:t>1. Любой куб является прямоугольным параллелепипедом.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7343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Любой прямоугольный параллелепипед является кубом.</a:t>
            </a:r>
            <a:endParaRPr lang="ru-RU" sz="2600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850" y="5157788"/>
            <a:ext cx="7343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6. У параллелепипеда все грани являются прямоугольниками.</a:t>
            </a:r>
            <a:r>
              <a:rPr lang="ru-RU" sz="2600" dirty="0"/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72723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У куба все грани являются квадратами.</a:t>
            </a:r>
            <a:endParaRPr lang="ru-RU" sz="2600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3850" y="4149725"/>
            <a:ext cx="59039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У параллелепипеда 8 ребер.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3850" y="4652963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5. У куба все ребра равны.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926388" y="2997200"/>
            <a:ext cx="379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870825" y="2128838"/>
            <a:ext cx="517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870825" y="3592513"/>
            <a:ext cx="517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894638" y="4581525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881938" y="5492750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934325" y="4144963"/>
            <a:ext cx="379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167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4" grpId="0" build="p"/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Практическая работа №1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328592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1. Измерь длину, ширину, высоту модели и запиши их.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2. Вычисли площадь каждой грани модели.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3. Сделайте вывод о площадях противоположных граней и запиши его.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4. Вычислите площадь всей поверхности вашего прямоугольного параллелепипеда.</a:t>
            </a:r>
          </a:p>
          <a:p>
            <a:r>
              <a:rPr lang="ru-RU" b="1" dirty="0">
                <a:solidFill>
                  <a:srgbClr val="FF0000"/>
                </a:solidFill>
              </a:rPr>
              <a:t>5. Сделайте вывод.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660232" y="4437112"/>
            <a:ext cx="2088232" cy="20146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681538" cy="4937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13315" name="Picture 3" descr="de06_01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1455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08175" y="1412875"/>
            <a:ext cx="669131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 – подняться на носки и улыбнуться.</a:t>
            </a:r>
          </a:p>
          <a:p>
            <a:pPr indent="342900" algn="ctr"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Два – согнуться, разогнуться.</a:t>
            </a:r>
          </a:p>
          <a:p>
            <a:pPr indent="342900" algn="ctr"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– в ладоши три хлопка,</a:t>
            </a:r>
          </a:p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головою три кивка.</a:t>
            </a:r>
          </a:p>
          <a:p>
            <a:pPr indent="342900" algn="ctr"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четыре – руки шире.</a:t>
            </a:r>
          </a:p>
          <a:p>
            <a:pPr indent="342900" algn="ctr"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Пять – руками помахать.</a:t>
            </a:r>
          </a:p>
          <a:p>
            <a:pPr indent="342900" algn="ctr"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Шесть – за парту тихо сесть.</a:t>
            </a:r>
          </a:p>
          <a:p>
            <a:pPr indent="342900" algn="ctr"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Эвристическая беседа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Классная комната или учебный кабинет являются основным местом проведения</a:t>
            </a:r>
            <a:r>
              <a:rPr lang="ru-RU" b="1" dirty="0">
                <a:solidFill>
                  <a:srgbClr val="7030A0"/>
                </a:solidFill>
              </a:rPr>
              <a:t> обучающихся в школе, где они </a:t>
            </a:r>
            <a:r>
              <a:rPr lang="ru-RU" dirty="0">
                <a:solidFill>
                  <a:srgbClr val="7030A0"/>
                </a:solidFill>
              </a:rPr>
              <a:t>проводят большую часть времени, поэтому к гигиеническому состоянию этих помещений предъявляются особо высокие требования. Несоблюдение гигиенических требований к воздушному режиму ухудшает восприятие и усвоение учебного материала. Основные нормы отражены в Санитарных правилах, утвержденных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СанПиН 2.4.2.2821-10 от 29 </a:t>
            </a:r>
            <a:r>
              <a:rPr lang="ru-RU" b="1" dirty="0">
                <a:solidFill>
                  <a:srgbClr val="7030A0"/>
                </a:solidFill>
              </a:rPr>
              <a:t>июня 2011</a:t>
            </a:r>
            <a:r>
              <a:rPr lang="ru-RU" dirty="0">
                <a:solidFill>
                  <a:srgbClr val="7030A0"/>
                </a:solidFill>
              </a:rPr>
              <a:t> г.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Комфортные, т. е. физически хорошо воспринимаемые условия для  обучающихся в классах следующие: 18-20 градусов C°, атмосферное давление в среднем 760 мм ртутного столба, содержание 21% кислорода, 0,04% углекислого газа. В классной комнате во время урока возрастает концентрация углекислоты и падает содержание кислорода. Минимальная кубатура воздуха, приходящаяся на одного школьника-  достигает 4 куб. м.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Соответствуют ли размеры нашего класса и его наполняемость нормам СанПиН? Что для этого необходимо знать?</a:t>
            </a:r>
          </a:p>
        </p:txBody>
      </p:sp>
    </p:spTree>
    <p:extLst>
      <p:ext uri="{BB962C8B-B14F-4D97-AF65-F5344CB8AC3E}">
        <p14:creationId xmlns:p14="http://schemas.microsoft.com/office/powerpoint/2010/main" val="13785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81800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Проблема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3886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Соответствуют ли размеры нашего класса и наполняемость его нормам СанПиН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Что для этого необходимо знать?</a:t>
            </a:r>
          </a:p>
        </p:txBody>
      </p:sp>
    </p:spTree>
    <p:extLst>
      <p:ext uri="{BB962C8B-B14F-4D97-AF65-F5344CB8AC3E}">
        <p14:creationId xmlns:p14="http://schemas.microsoft.com/office/powerpoint/2010/main" val="3593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</TotalTime>
  <Words>1740</Words>
  <Application>Microsoft Office PowerPoint</Application>
  <PresentationFormat>Экран (4:3)</PresentationFormat>
  <Paragraphs>248</Paragraphs>
  <Slides>34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NewsPrint</vt:lpstr>
      <vt:lpstr>  Математика  5 класс</vt:lpstr>
      <vt:lpstr>Презентация PowerPoint</vt:lpstr>
      <vt:lpstr>Ответьте  друг  другу  на вопросы  (Используя модели прямоугольного параллелепипеда и куба, сделанных к уроку):</vt:lpstr>
      <vt:lpstr>Самостоятельная  работа  по карточкам</vt:lpstr>
      <vt:lpstr>Правильные ответы на вопросы Поставь  знак  «+»  перед  утверждением,  с  которым  согласен,           и  знак  «-»  перед  утверждением,  с  которым  не  согласен:</vt:lpstr>
      <vt:lpstr>Практическая работа №1</vt:lpstr>
      <vt:lpstr>Презентация PowerPoint</vt:lpstr>
      <vt:lpstr>Эвристическая беседа</vt:lpstr>
      <vt:lpstr>Проблема</vt:lpstr>
      <vt:lpstr>Гипотеза</vt:lpstr>
      <vt:lpstr> </vt:lpstr>
      <vt:lpstr>Запомни эту формулу!</vt:lpstr>
      <vt:lpstr>Презентация PowerPoint</vt:lpstr>
      <vt:lpstr>ЗАДАЧА</vt:lpstr>
      <vt:lpstr>ЗАДАЧА  (решение)</vt:lpstr>
      <vt:lpstr>Запомни эту формулу!</vt:lpstr>
      <vt:lpstr>Практическая работа №2</vt:lpstr>
      <vt:lpstr>Физкультминутка</vt:lpstr>
      <vt:lpstr>БЛИЦ – ОПРОС</vt:lpstr>
      <vt:lpstr>Презентация PowerPoint</vt:lpstr>
      <vt:lpstr>Дифференцированная самостоятельная работа</vt:lpstr>
      <vt:lpstr>Презентация PowerPoint</vt:lpstr>
      <vt:lpstr>Презентация PowerPoint</vt:lpstr>
      <vt:lpstr>Презентация PowerPoint</vt:lpstr>
      <vt:lpstr>Задача </vt:lpstr>
      <vt:lpstr>Презентация PowerPoint</vt:lpstr>
      <vt:lpstr>ДОМАШНЕЕ ЗАДАНИЕ</vt:lpstr>
      <vt:lpstr>Презентация PowerPoint</vt:lpstr>
      <vt:lpstr>РЕФЛЕКСИЯ </vt:lpstr>
      <vt:lpstr>Презентация PowerPoint</vt:lpstr>
      <vt:lpstr>Молодцы!</vt:lpstr>
      <vt:lpstr>Презентация PowerPoint</vt:lpstr>
      <vt:lpstr>Презентация PowerPoint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5 класс</dc:title>
  <dc:creator>Андриановы</dc:creator>
  <cp:lastModifiedBy>Андриановы</cp:lastModifiedBy>
  <cp:revision>16</cp:revision>
  <dcterms:created xsi:type="dcterms:W3CDTF">2012-12-24T17:20:57Z</dcterms:created>
  <dcterms:modified xsi:type="dcterms:W3CDTF">2013-03-16T17:12:33Z</dcterms:modified>
</cp:coreProperties>
</file>