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3" r:id="rId2"/>
    <p:sldId id="309" r:id="rId3"/>
    <p:sldId id="310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</p:sldIdLst>
  <p:sldSz cx="9144000" cy="6858000" type="screen4x3"/>
  <p:notesSz cx="6858000" cy="9144000"/>
  <p:defaultTextStyle>
    <a:defPPr>
      <a:defRPr lang="ru-RU"/>
    </a:defPPr>
    <a:lvl1pPr marL="0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05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56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260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912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29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4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12" Type="http://schemas.openxmlformats.org/officeDocument/2006/relationships/image" Target="../media/image83.wmf"/><Relationship Id="rId2" Type="http://schemas.openxmlformats.org/officeDocument/2006/relationships/image" Target="../media/image73.wmf"/><Relationship Id="rId16" Type="http://schemas.openxmlformats.org/officeDocument/2006/relationships/image" Target="../media/image87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11" Type="http://schemas.openxmlformats.org/officeDocument/2006/relationships/image" Target="../media/image82.wmf"/><Relationship Id="rId5" Type="http://schemas.openxmlformats.org/officeDocument/2006/relationships/image" Target="../media/image76.wmf"/><Relationship Id="rId15" Type="http://schemas.openxmlformats.org/officeDocument/2006/relationships/image" Target="../media/image86.wmf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Relationship Id="rId1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EA5F-02B1-49E3-B9C5-DFE8A0EBF98D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7232A-663E-4177-9C5A-8E7EC2A76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5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6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60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2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05" indent="0">
              <a:buNone/>
              <a:defRPr sz="1800" b="1"/>
            </a:lvl3pPr>
            <a:lvl4pPr marL="1369956" indent="0">
              <a:buNone/>
              <a:defRPr sz="1600" b="1"/>
            </a:lvl4pPr>
            <a:lvl5pPr marL="1826606" indent="0">
              <a:buNone/>
              <a:defRPr sz="1600" b="1"/>
            </a:lvl5pPr>
            <a:lvl6pPr marL="2283260" indent="0">
              <a:buNone/>
              <a:defRPr sz="1600" b="1"/>
            </a:lvl6pPr>
            <a:lvl7pPr marL="2739912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05" indent="0">
              <a:buNone/>
              <a:defRPr sz="1800" b="1"/>
            </a:lvl3pPr>
            <a:lvl4pPr marL="1369956" indent="0">
              <a:buNone/>
              <a:defRPr sz="1600" b="1"/>
            </a:lvl4pPr>
            <a:lvl5pPr marL="1826606" indent="0">
              <a:buNone/>
              <a:defRPr sz="1600" b="1"/>
            </a:lvl5pPr>
            <a:lvl6pPr marL="2283260" indent="0">
              <a:buNone/>
              <a:defRPr sz="1600" b="1"/>
            </a:lvl6pPr>
            <a:lvl7pPr marL="2739912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51" indent="0">
              <a:buNone/>
              <a:defRPr sz="1200"/>
            </a:lvl2pPr>
            <a:lvl3pPr marL="913305" indent="0">
              <a:buNone/>
              <a:defRPr sz="1000"/>
            </a:lvl3pPr>
            <a:lvl4pPr marL="1369956" indent="0">
              <a:buNone/>
              <a:defRPr sz="900"/>
            </a:lvl4pPr>
            <a:lvl5pPr marL="1826606" indent="0">
              <a:buNone/>
              <a:defRPr sz="900"/>
            </a:lvl5pPr>
            <a:lvl6pPr marL="2283260" indent="0">
              <a:buNone/>
              <a:defRPr sz="900"/>
            </a:lvl6pPr>
            <a:lvl7pPr marL="2739912" indent="0">
              <a:buNone/>
              <a:defRPr sz="900"/>
            </a:lvl7pPr>
            <a:lvl8pPr marL="3196560" indent="0">
              <a:buNone/>
              <a:defRPr sz="900"/>
            </a:lvl8pPr>
            <a:lvl9pPr marL="3653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51" indent="0">
              <a:buNone/>
              <a:defRPr sz="2800"/>
            </a:lvl2pPr>
            <a:lvl3pPr marL="913305" indent="0">
              <a:buNone/>
              <a:defRPr sz="2400"/>
            </a:lvl3pPr>
            <a:lvl4pPr marL="1369956" indent="0">
              <a:buNone/>
              <a:defRPr sz="2000"/>
            </a:lvl4pPr>
            <a:lvl5pPr marL="1826606" indent="0">
              <a:buNone/>
              <a:defRPr sz="2000"/>
            </a:lvl5pPr>
            <a:lvl6pPr marL="2283260" indent="0">
              <a:buNone/>
              <a:defRPr sz="2000"/>
            </a:lvl6pPr>
            <a:lvl7pPr marL="2739912" indent="0">
              <a:buNone/>
              <a:defRPr sz="2000"/>
            </a:lvl7pPr>
            <a:lvl8pPr marL="3196560" indent="0">
              <a:buNone/>
              <a:defRPr sz="2000"/>
            </a:lvl8pPr>
            <a:lvl9pPr marL="365321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51" indent="0">
              <a:buNone/>
              <a:defRPr sz="1200"/>
            </a:lvl2pPr>
            <a:lvl3pPr marL="913305" indent="0">
              <a:buNone/>
              <a:defRPr sz="1000"/>
            </a:lvl3pPr>
            <a:lvl4pPr marL="1369956" indent="0">
              <a:buNone/>
              <a:defRPr sz="900"/>
            </a:lvl4pPr>
            <a:lvl5pPr marL="1826606" indent="0">
              <a:buNone/>
              <a:defRPr sz="900"/>
            </a:lvl5pPr>
            <a:lvl6pPr marL="2283260" indent="0">
              <a:buNone/>
              <a:defRPr sz="900"/>
            </a:lvl6pPr>
            <a:lvl7pPr marL="2739912" indent="0">
              <a:buNone/>
              <a:defRPr sz="900"/>
            </a:lvl7pPr>
            <a:lvl8pPr marL="3196560" indent="0">
              <a:buNone/>
              <a:defRPr sz="900"/>
            </a:lvl8pPr>
            <a:lvl9pPr marL="3653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332" tIns="45665" rIns="91332" bIns="4566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12"/>
            <a:ext cx="8229600" cy="4525963"/>
          </a:xfrm>
          <a:prstGeom prst="rect">
            <a:avLst/>
          </a:prstGeom>
        </p:spPr>
        <p:txBody>
          <a:bodyPr vert="horz" lIns="91332" tIns="45665" rIns="91332" bIns="456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6356362"/>
            <a:ext cx="2133600" cy="365125"/>
          </a:xfrm>
          <a:prstGeom prst="rect">
            <a:avLst/>
          </a:prstGeom>
        </p:spPr>
        <p:txBody>
          <a:bodyPr vert="horz" lIns="91332" tIns="45665" rIns="91332" bIns="456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332" tIns="45665" rIns="91332" bIns="456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62"/>
            <a:ext cx="2133600" cy="365125"/>
          </a:xfrm>
          <a:prstGeom prst="rect">
            <a:avLst/>
          </a:prstGeom>
        </p:spPr>
        <p:txBody>
          <a:bodyPr vert="horz" lIns="91332" tIns="45665" rIns="91332" bIns="456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0" indent="-342490" algn="l" defTabSz="913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60" indent="-285408" algn="l" defTabSz="913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32" indent="-228326" algn="l" defTabSz="913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80" indent="-228326" algn="l" defTabSz="913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32" indent="-228326" algn="l" defTabSz="913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85" indent="-228326" algn="l" defTabSz="913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36" indent="-228326" algn="l" defTabSz="913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86" indent="-228326" algn="l" defTabSz="913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40" indent="-228326" algn="l" defTabSz="913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1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5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6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60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12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0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12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3" Type="http://schemas.openxmlformats.org/officeDocument/2006/relationships/image" Target="../media/image61.png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5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5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71.pn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9.bin"/><Relationship Id="rId18" Type="http://schemas.openxmlformats.org/officeDocument/2006/relationships/oleObject" Target="../embeddings/oleObject74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8.bin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7.bin"/><Relationship Id="rId5" Type="http://schemas.openxmlformats.org/officeDocument/2006/relationships/image" Target="../media/image88.png"/><Relationship Id="rId15" Type="http://schemas.openxmlformats.org/officeDocument/2006/relationships/oleObject" Target="../embeddings/oleObject71.bin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89.png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8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60648"/>
            <a:ext cx="4680520" cy="1470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8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Трени</a:t>
            </a:r>
            <a:r>
              <a:rPr lang="ru-RU" sz="48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нговая</a:t>
            </a:r>
            <a:r>
              <a:rPr sz="4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48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</a:t>
            </a:r>
            <a:r>
              <a:rPr sz="4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№4</a:t>
            </a:r>
            <a:endParaRPr sz="4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5732463"/>
            <a:ext cx="5543550" cy="752475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Работа учителя математики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Моисеевой Нины Ивановны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457575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3024336" cy="41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dirty="0" smtClean="0"/>
              <a:t>В14</a:t>
            </a:r>
          </a:p>
        </p:txBody>
      </p:sp>
      <p:pic>
        <p:nvPicPr>
          <p:cNvPr id="102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225" y="260351"/>
            <a:ext cx="72151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95288" y="1773239"/>
          <a:ext cx="2197100" cy="266700"/>
        </p:xfrm>
        <a:graphic>
          <a:graphicData uri="http://schemas.openxmlformats.org/presentationml/2006/ole">
            <p:oleObj spid="_x0000_s41986" name="Формула" r:id="rId4" imgW="2197080" imgH="266400" progId="Equation.3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68313" y="2276475"/>
          <a:ext cx="1574800" cy="558800"/>
        </p:xfrm>
        <a:graphic>
          <a:graphicData uri="http://schemas.openxmlformats.org/presentationml/2006/ole">
            <p:oleObj spid="_x0000_s41987" name="Формула" r:id="rId5" imgW="1574640" imgH="558720" progId="Equation.3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85113" y="5876925"/>
            <a:ext cx="1052899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-3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50" y="6524626"/>
            <a:ext cx="647700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68313" y="3068638"/>
          <a:ext cx="1587500" cy="939800"/>
        </p:xfrm>
        <a:graphic>
          <a:graphicData uri="http://schemas.openxmlformats.org/presentationml/2006/ole">
            <p:oleObj spid="_x0000_s41988" name="Формула" r:id="rId6" imgW="1587240" imgH="93960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68314" y="4292600"/>
          <a:ext cx="1346200" cy="228600"/>
        </p:xfrm>
        <a:graphic>
          <a:graphicData uri="http://schemas.openxmlformats.org/presentationml/2006/ole">
            <p:oleObj spid="_x0000_s41989" name="Формула" r:id="rId7" imgW="1346040" imgH="228600" progId="Equation.3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387350" y="5013325"/>
          <a:ext cx="1727200" cy="635000"/>
        </p:xfrm>
        <a:graphic>
          <a:graphicData uri="http://schemas.openxmlformats.org/presentationml/2006/ole">
            <p:oleObj spid="_x0000_s41990" name="Формула" r:id="rId8" imgW="1726920" imgH="634680" progId="Equation.3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516688" y="549275"/>
            <a:ext cx="1368425" cy="863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492501" y="4149725"/>
            <a:ext cx="4019993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>
                <a:latin typeface="Calibri" pitchFamily="34" charset="0"/>
              </a:rPr>
              <a:t>функция имеет наименьшее значение.</a:t>
            </a:r>
          </a:p>
        </p:txBody>
      </p:sp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3419476" y="1773238"/>
          <a:ext cx="2336800" cy="228600"/>
        </p:xfrm>
        <a:graphic>
          <a:graphicData uri="http://schemas.openxmlformats.org/presentationml/2006/ole">
            <p:oleObj spid="_x0000_s41991" name="Формула" r:id="rId9" imgW="2336760" imgH="228600" progId="Equation.3">
              <p:embed/>
            </p:oleObj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3543300" y="2205038"/>
          <a:ext cx="1676400" cy="228600"/>
        </p:xfrm>
        <a:graphic>
          <a:graphicData uri="http://schemas.openxmlformats.org/presentationml/2006/ole">
            <p:oleObj spid="_x0000_s41992" name="Формула" r:id="rId10" imgW="1676160" imgH="228600" progId="Equation.3">
              <p:embed/>
            </p:oleObj>
          </a:graphicData>
        </a:graphic>
      </p:graphicFrame>
      <p:graphicFrame>
        <p:nvGraphicFramePr>
          <p:cNvPr id="35857" name="Object 17"/>
          <p:cNvGraphicFramePr>
            <a:graphicFrameLocks noChangeAspect="1"/>
          </p:cNvGraphicFramePr>
          <p:nvPr/>
        </p:nvGraphicFramePr>
        <p:xfrm>
          <a:off x="3621088" y="2565400"/>
          <a:ext cx="927100" cy="279400"/>
        </p:xfrm>
        <a:graphic>
          <a:graphicData uri="http://schemas.openxmlformats.org/presentationml/2006/ole">
            <p:oleObj spid="_x0000_s41993" name="Формула" r:id="rId11" imgW="927000" imgH="279360" progId="Equation.3">
              <p:embed/>
            </p:oleObj>
          </a:graphicData>
        </a:graphic>
      </p:graphicFrame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492501" y="2924175"/>
            <a:ext cx="354531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>
                <a:latin typeface="Calibri" pitchFamily="34" charset="0"/>
              </a:rPr>
              <a:t>у</a:t>
            </a:r>
            <a:r>
              <a:rPr lang="ru-RU" b="1">
                <a:latin typeface="Calibri" pitchFamily="34" charset="0"/>
              </a:rPr>
              <a:t>´</a:t>
            </a:r>
            <a:r>
              <a:rPr lang="ru-RU">
                <a:latin typeface="Calibri" pitchFamily="34" charset="0"/>
              </a:rPr>
              <a:t> &gt; 0 =&gt; функция на всей области </a:t>
            </a:r>
          </a:p>
          <a:p>
            <a:r>
              <a:rPr lang="ru-RU">
                <a:latin typeface="Calibri" pitchFamily="34" charset="0"/>
              </a:rPr>
              <a:t>определения возрастает.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619250" y="692150"/>
            <a:ext cx="3384550" cy="6492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3492501" y="3716339"/>
            <a:ext cx="243084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>
                <a:latin typeface="Calibri" pitchFamily="34" charset="0"/>
              </a:rPr>
              <a:t>Следовательно в точке</a:t>
            </a:r>
          </a:p>
        </p:txBody>
      </p:sp>
      <p:graphicFrame>
        <p:nvGraphicFramePr>
          <p:cNvPr id="37" name="Object 18"/>
          <p:cNvGraphicFramePr>
            <a:graphicFrameLocks noChangeAspect="1"/>
          </p:cNvGraphicFramePr>
          <p:nvPr/>
        </p:nvGraphicFramePr>
        <p:xfrm>
          <a:off x="6300789" y="3644900"/>
          <a:ext cx="762000" cy="558800"/>
        </p:xfrm>
        <a:graphic>
          <a:graphicData uri="http://schemas.openxmlformats.org/presentationml/2006/ole">
            <p:oleObj spid="_x0000_s41994" name="Формула" r:id="rId12" imgW="761760" imgH="558720" progId="Equation.3">
              <p:embed/>
            </p:oleObj>
          </a:graphicData>
        </a:graphic>
      </p:graphicFrame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3492500" y="4581525"/>
          <a:ext cx="3695700" cy="609600"/>
        </p:xfrm>
        <a:graphic>
          <a:graphicData uri="http://schemas.openxmlformats.org/presentationml/2006/ole">
            <p:oleObj spid="_x0000_s41995" name="Формула" r:id="rId13" imgW="3695400" imgH="609480" progId="Equation.3">
              <p:embed/>
            </p:oleObj>
          </a:graphicData>
        </a:graphic>
      </p:graphicFrame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3492500" y="5300663"/>
          <a:ext cx="2628900" cy="609600"/>
        </p:xfrm>
        <a:graphic>
          <a:graphicData uri="http://schemas.openxmlformats.org/presentationml/2006/ole">
            <p:oleObj spid="_x0000_s41996" name="Формула" r:id="rId14" imgW="2628720" imgH="609480" progId="Equation.3">
              <p:embed/>
            </p:oleObj>
          </a:graphicData>
        </a:graphic>
      </p:graphicFrame>
      <p:graphicFrame>
        <p:nvGraphicFramePr>
          <p:cNvPr id="35861" name="Object 21"/>
          <p:cNvGraphicFramePr>
            <a:graphicFrameLocks noChangeAspect="1"/>
          </p:cNvGraphicFramePr>
          <p:nvPr/>
        </p:nvGraphicFramePr>
        <p:xfrm>
          <a:off x="3563939" y="5949950"/>
          <a:ext cx="1308100" cy="609600"/>
        </p:xfrm>
        <a:graphic>
          <a:graphicData uri="http://schemas.openxmlformats.org/presentationml/2006/ole">
            <p:oleObj spid="_x0000_s41997" name="Формула" r:id="rId15" imgW="1307880" imgH="609480" progId="Equation.3">
              <p:embed/>
            </p:oleObj>
          </a:graphicData>
        </a:graphic>
      </p:graphicFrame>
      <p:cxnSp>
        <p:nvCxnSpPr>
          <p:cNvPr id="42" name="Прямая соединительная линия 41"/>
          <p:cNvCxnSpPr/>
          <p:nvPr/>
        </p:nvCxnSpPr>
        <p:spPr>
          <a:xfrm flipV="1">
            <a:off x="4932363" y="5445126"/>
            <a:ext cx="215900" cy="360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435600" y="5445126"/>
            <a:ext cx="215900" cy="360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3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3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3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2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30" grpId="0"/>
      <p:bldP spid="34" grpId="0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39528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088" y="260350"/>
            <a:ext cx="7885112" cy="1524000"/>
          </a:xfr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27088" y="1989138"/>
            <a:ext cx="20617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b="1">
                <a:latin typeface="Cambria" pitchFamily="18" charset="0"/>
              </a:rPr>
              <a:t>y = 5cosx – 6x + 4;</a:t>
            </a:r>
            <a:endParaRPr lang="ru-RU">
              <a:latin typeface="Cambria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27088" y="2420939"/>
            <a:ext cx="1683456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b="1">
                <a:latin typeface="Cambria" pitchFamily="18" charset="0"/>
              </a:rPr>
              <a:t>y´ = -5sinx – 6;</a:t>
            </a:r>
            <a:endParaRPr lang="ru-RU">
              <a:latin typeface="Cambr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27088" y="2924176"/>
            <a:ext cx="862719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b="1">
                <a:latin typeface="Cambria" pitchFamily="18" charset="0"/>
              </a:rPr>
              <a:t>y´ ˂ 0; </a:t>
            </a:r>
            <a:endParaRPr lang="ru-RU">
              <a:latin typeface="Cambr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55651" y="3429000"/>
            <a:ext cx="2128963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b="1">
                <a:latin typeface="Cambria" pitchFamily="18" charset="0"/>
              </a:rPr>
              <a:t>-5sinx – 6 ˂ 0 </a:t>
            </a:r>
            <a:r>
              <a:rPr lang="ru-RU" b="1">
                <a:latin typeface="Cambria" pitchFamily="18" charset="0"/>
              </a:rPr>
              <a:t>  т.к.</a:t>
            </a:r>
            <a:r>
              <a:rPr lang="en-US" b="1">
                <a:latin typeface="Cambria" pitchFamily="18" charset="0"/>
              </a:rPr>
              <a:t>;</a:t>
            </a:r>
            <a:endParaRPr lang="ru-RU">
              <a:latin typeface="Cambria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11188" y="4005263"/>
          <a:ext cx="2628900" cy="1473200"/>
        </p:xfrm>
        <a:graphic>
          <a:graphicData uri="http://schemas.openxmlformats.org/presentationml/2006/ole">
            <p:oleObj spid="_x0000_s43010" name="Формула" r:id="rId5" imgW="2628720" imgH="1473120" progId="Equation.3">
              <p:embed/>
            </p:oleObj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68313" y="5661025"/>
            <a:ext cx="726799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 b="1">
                <a:latin typeface="Cambria" pitchFamily="18" charset="0"/>
              </a:rPr>
              <a:t>Если во всех точках открыто промежутка Х выполняется </a:t>
            </a:r>
          </a:p>
          <a:p>
            <a:r>
              <a:rPr lang="ru-RU" b="1">
                <a:latin typeface="Cambria" pitchFamily="18" charset="0"/>
              </a:rPr>
              <a:t>неравенство </a:t>
            </a:r>
            <a:r>
              <a:rPr lang="en-US" b="1">
                <a:latin typeface="Cambria" pitchFamily="18" charset="0"/>
              </a:rPr>
              <a:t> f ´≤0</a:t>
            </a:r>
            <a:r>
              <a:rPr lang="ru-RU" b="1">
                <a:latin typeface="Cambria" pitchFamily="18" charset="0"/>
              </a:rPr>
              <a:t>, то функция у = </a:t>
            </a:r>
            <a:r>
              <a:rPr lang="en-US" b="1">
                <a:latin typeface="Cambria" pitchFamily="18" charset="0"/>
              </a:rPr>
              <a:t>f</a:t>
            </a:r>
            <a:r>
              <a:rPr lang="ru-RU" b="1">
                <a:latin typeface="Cambria" pitchFamily="18" charset="0"/>
              </a:rPr>
              <a:t>(х) убывает на промежутке Х</a:t>
            </a:r>
            <a:endParaRPr lang="ru-RU">
              <a:latin typeface="Cambria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132139" y="2060575"/>
            <a:ext cx="544044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 b="1">
                <a:latin typeface="Cambria" pitchFamily="18" charset="0"/>
              </a:rPr>
              <a:t>Следовательно  для  нахождения наименьшего</a:t>
            </a:r>
          </a:p>
          <a:p>
            <a:r>
              <a:rPr lang="ru-RU" b="1">
                <a:latin typeface="Cambria" pitchFamily="18" charset="0"/>
              </a:rPr>
              <a:t>значение функция</a:t>
            </a:r>
            <a:endParaRPr lang="ru-RU"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5963" y="333375"/>
            <a:ext cx="2089150" cy="431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182938" y="2636839"/>
            <a:ext cx="596046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 b="1">
                <a:latin typeface="Cambria" pitchFamily="18" charset="0"/>
              </a:rPr>
              <a:t>достаточно вычислить значение функции в точке 0</a:t>
            </a:r>
            <a:endParaRPr lang="ru-RU">
              <a:latin typeface="Cambr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00339" y="908051"/>
            <a:ext cx="287337" cy="3603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4140200" y="3141663"/>
          <a:ext cx="2171700" cy="1041400"/>
        </p:xfrm>
        <a:graphic>
          <a:graphicData uri="http://schemas.openxmlformats.org/presentationml/2006/ole">
            <p:oleObj spid="_x0000_s43011" name="Формула" r:id="rId6" imgW="2171520" imgH="1041120" progId="Equation.3">
              <p:embed/>
            </p:oleObj>
          </a:graphicData>
        </a:graphic>
      </p:graphicFrame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588126" y="4797425"/>
            <a:ext cx="1087139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Ответ: 9</a:t>
            </a:r>
            <a:endParaRPr lang="ru-RU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027988" y="6453188"/>
            <a:ext cx="865187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4" grpId="0" animBg="1"/>
      <p:bldP spid="15" grpId="0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203575" y="5157788"/>
            <a:ext cx="431800" cy="43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475" y="4581525"/>
            <a:ext cx="431800" cy="5032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9" y="4005264"/>
            <a:ext cx="433387" cy="7191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B14</a:t>
            </a:r>
            <a:endParaRPr dirty="0"/>
          </a:p>
        </p:txBody>
      </p:sp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88914"/>
            <a:ext cx="66246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24750" y="5949951"/>
            <a:ext cx="999999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Ответ:-2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50" y="6524626"/>
            <a:ext cx="647700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331913" y="1916113"/>
          <a:ext cx="1816100" cy="685800"/>
        </p:xfrm>
        <a:graphic>
          <a:graphicData uri="http://schemas.openxmlformats.org/presentationml/2006/ole">
            <p:oleObj spid="_x0000_s44034" name="Формула" r:id="rId4" imgW="1815840" imgH="685800" progId="Equation.3">
              <p:embed/>
            </p:oleObj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128713" y="2609850"/>
          <a:ext cx="1790700" cy="635000"/>
        </p:xfrm>
        <a:graphic>
          <a:graphicData uri="http://schemas.openxmlformats.org/presentationml/2006/ole">
            <p:oleObj spid="_x0000_s44035" name="Формула" r:id="rId5" imgW="1790640" imgH="63468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476375" y="3357563"/>
          <a:ext cx="774700" cy="698500"/>
        </p:xfrm>
        <a:graphic>
          <a:graphicData uri="http://schemas.openxmlformats.org/presentationml/2006/ole">
            <p:oleObj spid="_x0000_s44036" name="Формула" r:id="rId6" imgW="774360" imgH="69840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755650" y="4221163"/>
          <a:ext cx="4318000" cy="292100"/>
        </p:xfrm>
        <a:graphic>
          <a:graphicData uri="http://schemas.openxmlformats.org/presentationml/2006/ole">
            <p:oleObj spid="_x0000_s44037" name="Формула" r:id="rId7" imgW="4317840" imgH="291960" progId="Equation.3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71513" y="4724400"/>
          <a:ext cx="3073400" cy="266700"/>
        </p:xfrm>
        <a:graphic>
          <a:graphicData uri="http://schemas.openxmlformats.org/presentationml/2006/ole">
            <p:oleObj spid="_x0000_s44038" name="Формула" r:id="rId8" imgW="3073320" imgH="266400" progId="Equation.3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11188" y="5229225"/>
          <a:ext cx="2921000" cy="266700"/>
        </p:xfrm>
        <a:graphic>
          <a:graphicData uri="http://schemas.openxmlformats.org/presentationml/2006/ole">
            <p:oleObj spid="_x0000_s44039" name="Формула" r:id="rId9" imgW="292068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3" grpId="1" animBg="1"/>
      <p:bldP spid="1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5508625" y="4868864"/>
            <a:ext cx="503238" cy="504825"/>
          </a:xfrm>
          <a:prstGeom prst="roundRect">
            <a:avLst/>
          </a:prstGeom>
          <a:solidFill>
            <a:srgbClr val="FA8EE5"/>
          </a:solidFill>
          <a:ln>
            <a:solidFill>
              <a:srgbClr val="FA8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1189" y="2420939"/>
            <a:ext cx="288925" cy="5032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63938" y="765176"/>
            <a:ext cx="215900" cy="2873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95964" y="765175"/>
            <a:ext cx="1152525" cy="431800"/>
          </a:xfrm>
          <a:prstGeom prst="roundRect">
            <a:avLst/>
          </a:prstGeom>
          <a:solidFill>
            <a:srgbClr val="2BF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1090464" cy="106613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В14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913" y="6021388"/>
            <a:ext cx="431800" cy="228600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7625" y="5589589"/>
            <a:ext cx="1081088" cy="287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596189" y="5516564"/>
            <a:ext cx="1328737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Ответ:  45</a:t>
            </a:r>
            <a:endParaRPr lang="ru-RU" b="1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051050" y="476250"/>
          <a:ext cx="5329238" cy="660400"/>
        </p:xfrm>
        <a:graphic>
          <a:graphicData uri="http://schemas.openxmlformats.org/presentationml/2006/ole">
            <p:oleObj spid="_x0000_s45058" name="Формула" r:id="rId3" imgW="4165560" imgH="660240" progId="Equation.3">
              <p:embed/>
            </p:oleObj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268414"/>
            <a:ext cx="9144000" cy="576262"/>
          </a:xfrm>
        </p:spPr>
        <p:txBody>
          <a:bodyPr/>
          <a:lstStyle/>
          <a:p>
            <a:pPr marL="2603240" indent="-2603240">
              <a:buNone/>
            </a:pPr>
            <a:r>
              <a:rPr lang="ru-RU" sz="1800" b="1" dirty="0" smtClean="0"/>
              <a:t>ОДЗ:  </a:t>
            </a:r>
            <a:r>
              <a:rPr lang="ru-RU" sz="1800" b="1" dirty="0" err="1" smtClean="0"/>
              <a:t>х</a:t>
            </a:r>
            <a:r>
              <a:rPr lang="ru-RU" sz="1800" b="1" dirty="0" smtClean="0"/>
              <a:t> + 6 &gt; 0  =&gt;  </a:t>
            </a:r>
            <a:r>
              <a:rPr lang="ru-RU" sz="1800" b="1" dirty="0" err="1" smtClean="0"/>
              <a:t>х</a:t>
            </a:r>
            <a:r>
              <a:rPr lang="ru-RU" sz="1800" b="1" dirty="0" smtClean="0"/>
              <a:t> &gt; -6. Отрезок  [-5,5;  0] принадлежит области допустимых  значений</a:t>
            </a:r>
          </a:p>
          <a:p>
            <a:pPr marL="2603240" indent="-2603240">
              <a:buNone/>
            </a:pPr>
            <a:endParaRPr lang="ru-RU" sz="1800" b="1" dirty="0" smtClean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23850" y="2924175"/>
          <a:ext cx="1828800" cy="558800"/>
        </p:xfrm>
        <a:graphic>
          <a:graphicData uri="http://schemas.openxmlformats.org/presentationml/2006/ole">
            <p:oleObj spid="_x0000_s45059" name="Формула" r:id="rId4" imgW="1828800" imgH="558720" progId="Equation.3">
              <p:embed/>
            </p:oleObj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79388" y="1916114"/>
            <a:ext cx="369490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 b="1">
                <a:latin typeface="Calibri" pitchFamily="34" charset="0"/>
              </a:rPr>
              <a:t>Используем свойство логарифмов:</a:t>
            </a:r>
            <a:endParaRPr lang="ru-RU">
              <a:latin typeface="Calibri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1" y="1916113"/>
            <a:ext cx="20415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23850" y="2565400"/>
          <a:ext cx="1854200" cy="266700"/>
        </p:xfrm>
        <a:graphic>
          <a:graphicData uri="http://schemas.openxmlformats.org/presentationml/2006/ole">
            <p:oleObj spid="_x0000_s45060" name="Формула" r:id="rId6" imgW="1854000" imgH="266400" progId="Equation.3">
              <p:embed/>
            </p:oleObj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555875" y="2492376"/>
            <a:ext cx="619283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r>
              <a:rPr lang="ru-RU" b="1">
                <a:latin typeface="Calibri" pitchFamily="34" charset="0"/>
              </a:rPr>
              <a:t>Производная  натурального логарифма определяется так: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74625" y="3573463"/>
          <a:ext cx="1612900" cy="558800"/>
        </p:xfrm>
        <a:graphic>
          <a:graphicData uri="http://schemas.openxmlformats.org/presentationml/2006/ole">
            <p:oleObj spid="_x0000_s45061" name="Формула" r:id="rId7" imgW="1612800" imgH="55872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2051050" y="3573463"/>
          <a:ext cx="1460500" cy="558800"/>
        </p:xfrm>
        <a:graphic>
          <a:graphicData uri="http://schemas.openxmlformats.org/presentationml/2006/ole">
            <p:oleObj spid="_x0000_s45062" name="Формула" r:id="rId8" imgW="1460160" imgH="558720" progId="Equation.3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3986213" y="3713163"/>
          <a:ext cx="647700" cy="279400"/>
        </p:xfrm>
        <a:graphic>
          <a:graphicData uri="http://schemas.openxmlformats.org/presentationml/2006/ole">
            <p:oleObj spid="_x0000_s45063" name="Формула" r:id="rId9" imgW="647640" imgH="279360" progId="Equation.3">
              <p:embed/>
            </p:oleObj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549275" y="4778376"/>
          <a:ext cx="1333500" cy="266700"/>
        </p:xfrm>
        <a:graphic>
          <a:graphicData uri="http://schemas.openxmlformats.org/presentationml/2006/ole">
            <p:oleObj spid="_x0000_s45064" name="Формула" r:id="rId10" imgW="1333440" imgH="266400" progId="Equation.3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2373314" y="4724400"/>
          <a:ext cx="952500" cy="266700"/>
        </p:xfrm>
        <a:graphic>
          <a:graphicData uri="http://schemas.openxmlformats.org/presentationml/2006/ole">
            <p:oleObj spid="_x0000_s45065" name="Формула" r:id="rId11" imgW="952200" imgH="266400" progId="Equation.3">
              <p:embed/>
            </p:oleObj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3640138" y="4725988"/>
          <a:ext cx="723900" cy="266700"/>
        </p:xfrm>
        <a:graphic>
          <a:graphicData uri="http://schemas.openxmlformats.org/presentationml/2006/ole">
            <p:oleObj spid="_x0000_s45066" name="Формула" r:id="rId12" imgW="723600" imgH="266400" progId="Equation.3">
              <p:embed/>
            </p:oleObj>
          </a:graphicData>
        </a:graphic>
      </p:graphicFrame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250826" y="5157788"/>
          <a:ext cx="2768600" cy="292100"/>
        </p:xfrm>
        <a:graphic>
          <a:graphicData uri="http://schemas.openxmlformats.org/presentationml/2006/ole">
            <p:oleObj spid="_x0000_s45067" name="Формула" r:id="rId13" imgW="2768400" imgH="291960" progId="Equation.3">
              <p:embed/>
            </p:oleObj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323850" y="5589588"/>
          <a:ext cx="3289300" cy="292100"/>
        </p:xfrm>
        <a:graphic>
          <a:graphicData uri="http://schemas.openxmlformats.org/presentationml/2006/ole">
            <p:oleObj spid="_x0000_s45068" name="Формула" r:id="rId14" imgW="3288960" imgH="291960" progId="Equation.3">
              <p:embed/>
            </p:oleObj>
          </a:graphicData>
        </a:graphic>
      </p:graphicFrame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323850" y="6021388"/>
          <a:ext cx="2209800" cy="292100"/>
        </p:xfrm>
        <a:graphic>
          <a:graphicData uri="http://schemas.openxmlformats.org/presentationml/2006/ole">
            <p:oleObj spid="_x0000_s45069" name="Формула" r:id="rId15" imgW="2209680" imgH="291960" progId="Equation.3">
              <p:embed/>
            </p:oleObj>
          </a:graphicData>
        </a:graphic>
      </p:graphicFrame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3995739" y="5084763"/>
          <a:ext cx="1905000" cy="266700"/>
        </p:xfrm>
        <a:graphic>
          <a:graphicData uri="http://schemas.openxmlformats.org/presentationml/2006/ole">
            <p:oleObj spid="_x0000_s45070" name="Формула" r:id="rId16" imgW="1904760" imgH="266400" progId="Equation.3">
              <p:embed/>
            </p:oleObj>
          </a:graphicData>
        </a:graphic>
      </p:graphicFrame>
      <p:graphicFrame>
        <p:nvGraphicFramePr>
          <p:cNvPr id="29713" name="Object 17"/>
          <p:cNvGraphicFramePr>
            <a:graphicFrameLocks noChangeAspect="1"/>
          </p:cNvGraphicFramePr>
          <p:nvPr/>
        </p:nvGraphicFramePr>
        <p:xfrm>
          <a:off x="4167189" y="5589588"/>
          <a:ext cx="2655887" cy="266700"/>
        </p:xfrm>
        <a:graphic>
          <a:graphicData uri="http://schemas.openxmlformats.org/presentationml/2006/ole">
            <p:oleObj spid="_x0000_s45071" name="Формула" r:id="rId17" imgW="2450880" imgH="266400" progId="Equation.3">
              <p:embed/>
            </p:oleObj>
          </a:graphicData>
        </a:graphic>
      </p:graphicFrame>
      <p:graphicFrame>
        <p:nvGraphicFramePr>
          <p:cNvPr id="29714" name="Object 18"/>
          <p:cNvGraphicFramePr>
            <a:graphicFrameLocks noChangeAspect="1"/>
          </p:cNvGraphicFramePr>
          <p:nvPr/>
        </p:nvGraphicFramePr>
        <p:xfrm>
          <a:off x="4198938" y="6021388"/>
          <a:ext cx="1544637" cy="266700"/>
        </p:xfrm>
        <a:graphic>
          <a:graphicData uri="http://schemas.openxmlformats.org/presentationml/2006/ole">
            <p:oleObj spid="_x0000_s45072" name="Формула" r:id="rId18" imgW="1206360" imgH="266400" progId="Equation.3">
              <p:embed/>
            </p:oleObj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>
            <a:off x="6875463" y="1989138"/>
            <a:ext cx="19446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7207250" y="1687513"/>
            <a:ext cx="852488" cy="280987"/>
          </a:xfrm>
          <a:custGeom>
            <a:avLst/>
            <a:gdLst>
              <a:gd name="connsiteX0" fmla="*/ 0 w 852407"/>
              <a:gd name="connsiteY0" fmla="*/ 280001 h 280001"/>
              <a:gd name="connsiteX1" fmla="*/ 139485 w 852407"/>
              <a:gd name="connsiteY1" fmla="*/ 156014 h 280001"/>
              <a:gd name="connsiteX2" fmla="*/ 185980 w 852407"/>
              <a:gd name="connsiteY2" fmla="*/ 140516 h 280001"/>
              <a:gd name="connsiteX3" fmla="*/ 232474 w 852407"/>
              <a:gd name="connsiteY3" fmla="*/ 109519 h 280001"/>
              <a:gd name="connsiteX4" fmla="*/ 325464 w 852407"/>
              <a:gd name="connsiteY4" fmla="*/ 78523 h 280001"/>
              <a:gd name="connsiteX5" fmla="*/ 371959 w 852407"/>
              <a:gd name="connsiteY5" fmla="*/ 63024 h 280001"/>
              <a:gd name="connsiteX6" fmla="*/ 495946 w 852407"/>
              <a:gd name="connsiteY6" fmla="*/ 47526 h 280001"/>
              <a:gd name="connsiteX7" fmla="*/ 542441 w 852407"/>
              <a:gd name="connsiteY7" fmla="*/ 32028 h 280001"/>
              <a:gd name="connsiteX8" fmla="*/ 805912 w 852407"/>
              <a:gd name="connsiteY8" fmla="*/ 1031 h 280001"/>
              <a:gd name="connsiteX9" fmla="*/ 852407 w 852407"/>
              <a:gd name="connsiteY9" fmla="*/ 1031 h 2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407" h="280001">
                <a:moveTo>
                  <a:pt x="0" y="280001"/>
                </a:moveTo>
                <a:cubicBezTo>
                  <a:pt x="41073" y="238928"/>
                  <a:pt x="84174" y="183670"/>
                  <a:pt x="139485" y="156014"/>
                </a:cubicBezTo>
                <a:cubicBezTo>
                  <a:pt x="154097" y="148708"/>
                  <a:pt x="170482" y="145682"/>
                  <a:pt x="185980" y="140516"/>
                </a:cubicBezTo>
                <a:cubicBezTo>
                  <a:pt x="201478" y="130184"/>
                  <a:pt x="215453" y="117084"/>
                  <a:pt x="232474" y="109519"/>
                </a:cubicBezTo>
                <a:cubicBezTo>
                  <a:pt x="262331" y="96249"/>
                  <a:pt x="294467" y="88855"/>
                  <a:pt x="325464" y="78523"/>
                </a:cubicBezTo>
                <a:cubicBezTo>
                  <a:pt x="340962" y="73357"/>
                  <a:pt x="355748" y="65050"/>
                  <a:pt x="371959" y="63024"/>
                </a:cubicBezTo>
                <a:lnTo>
                  <a:pt x="495946" y="47526"/>
                </a:lnTo>
                <a:cubicBezTo>
                  <a:pt x="511444" y="42360"/>
                  <a:pt x="526592" y="35990"/>
                  <a:pt x="542441" y="32028"/>
                </a:cubicBezTo>
                <a:cubicBezTo>
                  <a:pt x="634991" y="8891"/>
                  <a:pt x="702175" y="7947"/>
                  <a:pt x="805912" y="1031"/>
                </a:cubicBezTo>
                <a:cubicBezTo>
                  <a:pt x="821376" y="0"/>
                  <a:pt x="836909" y="1031"/>
                  <a:pt x="852407" y="103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7019925" y="1916114"/>
            <a:ext cx="3722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 b="1">
                <a:latin typeface="Calibri" pitchFamily="34" charset="0"/>
              </a:rPr>
              <a:t>-6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8853489" y="1773238"/>
            <a:ext cx="290446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 b="1">
                <a:latin typeface="Calibri" pitchFamily="34" charset="0"/>
              </a:rPr>
              <a:t>х</a:t>
            </a:r>
            <a:endParaRPr lang="ru-RU">
              <a:latin typeface="Calibri" pitchFamily="34" charset="0"/>
            </a:endParaRPr>
          </a:p>
        </p:txBody>
      </p:sp>
      <p:sp>
        <p:nvSpPr>
          <p:cNvPr id="33" name="Двойные круглые скобки 32"/>
          <p:cNvSpPr/>
          <p:nvPr/>
        </p:nvSpPr>
        <p:spPr>
          <a:xfrm flipH="1">
            <a:off x="7451726" y="1844676"/>
            <a:ext cx="792163" cy="288925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7235826" y="2060576"/>
            <a:ext cx="114164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-5,5         0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75463" y="2852739"/>
            <a:ext cx="18002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18" name="Object 22"/>
          <p:cNvGraphicFramePr>
            <a:graphicFrameLocks noChangeAspect="1"/>
          </p:cNvGraphicFramePr>
          <p:nvPr/>
        </p:nvGraphicFramePr>
        <p:xfrm>
          <a:off x="2808288" y="2925763"/>
          <a:ext cx="1612900" cy="558800"/>
        </p:xfrm>
        <a:graphic>
          <a:graphicData uri="http://schemas.openxmlformats.org/presentationml/2006/ole">
            <p:oleObj spid="_x0000_s45073" name="Формула" r:id="rId20" imgW="1612800" imgH="558720" progId="Equation.3">
              <p:embed/>
            </p:oleObj>
          </a:graphicData>
        </a:graphic>
      </p:graphicFrame>
      <p:sp>
        <p:nvSpPr>
          <p:cNvPr id="41" name="Дуга 40"/>
          <p:cNvSpPr/>
          <p:nvPr/>
        </p:nvSpPr>
        <p:spPr>
          <a:xfrm rot="10534225">
            <a:off x="4156075" y="2663825"/>
            <a:ext cx="719138" cy="431800"/>
          </a:xfrm>
          <a:prstGeom prst="arc">
            <a:avLst>
              <a:gd name="adj1" fmla="val 14451576"/>
              <a:gd name="adj2" fmla="val 21256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 rot="1148267">
            <a:off x="4178368" y="2773468"/>
            <a:ext cx="44754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x+6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1331913" y="4221164"/>
            <a:ext cx="91401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r>
              <a:rPr lang="ru-RU" b="1">
                <a:latin typeface="Calibri" pitchFamily="34" charset="0"/>
              </a:rPr>
              <a:t>х +6 = 0</a:t>
            </a:r>
            <a:endParaRPr lang="ru-RU">
              <a:latin typeface="Calibri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1847851" y="4333875"/>
            <a:ext cx="73025" cy="144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1979613" y="1628776"/>
            <a:ext cx="215900" cy="2592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3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3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3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3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3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8" grpId="0" animBg="1"/>
      <p:bldP spid="37" grpId="0" animBg="1"/>
      <p:bldP spid="21" grpId="0" animBg="1"/>
      <p:bldP spid="6" grpId="0"/>
      <p:bldP spid="8" grpId="0" build="p"/>
      <p:bldP spid="11" grpId="0"/>
      <p:bldP spid="14" grpId="0"/>
      <p:bldP spid="31" grpId="0"/>
      <p:bldP spid="32" grpId="0"/>
      <p:bldP spid="33" grpId="0" animBg="1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dirty="0" smtClean="0"/>
              <a:t>В12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50" y="6524627"/>
            <a:ext cx="647700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60352"/>
            <a:ext cx="73342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85114" y="5949952"/>
            <a:ext cx="1216387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500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815" y="981077"/>
            <a:ext cx="2592387" cy="7921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5965" y="3357565"/>
            <a:ext cx="1728787" cy="5032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323852" y="4437063"/>
          <a:ext cx="2184400" cy="622300"/>
        </p:xfrm>
        <a:graphic>
          <a:graphicData uri="http://schemas.openxmlformats.org/presentationml/2006/ole">
            <p:oleObj spid="_x0000_s35842" name="Формула" r:id="rId4" imgW="2184120" imgH="622080" progId="Equation.3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555875" y="4437063"/>
            <a:ext cx="0" cy="647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627313" y="4581525"/>
            <a:ext cx="418668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libri" pitchFamily="34" charset="0"/>
              </a:rPr>
              <a:t>: 5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50826" y="5229225"/>
          <a:ext cx="1574800" cy="622300"/>
        </p:xfrm>
        <a:graphic>
          <a:graphicData uri="http://schemas.openxmlformats.org/presentationml/2006/ole">
            <p:oleObj spid="_x0000_s35843" name="Формула" r:id="rId5" imgW="1574640" imgH="622080" progId="Equation.3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995740" y="4365625"/>
          <a:ext cx="1892300" cy="304800"/>
        </p:xfrm>
        <a:graphic>
          <a:graphicData uri="http://schemas.openxmlformats.org/presentationml/2006/ole">
            <p:oleObj spid="_x0000_s35844" name="Формула" r:id="rId6" imgW="1892160" imgH="304560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851276" y="4797425"/>
          <a:ext cx="2095500" cy="304800"/>
        </p:xfrm>
        <a:graphic>
          <a:graphicData uri="http://schemas.openxmlformats.org/presentationml/2006/ole">
            <p:oleObj spid="_x0000_s35845" name="Формула" r:id="rId7" imgW="2095200" imgH="30456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851276" y="5229225"/>
          <a:ext cx="2095500" cy="304800"/>
        </p:xfrm>
        <a:graphic>
          <a:graphicData uri="http://schemas.openxmlformats.org/presentationml/2006/ole">
            <p:oleObj spid="_x0000_s35846" name="Формула" r:id="rId8" imgW="2095200" imgH="304560" progId="Equation.3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140200" y="5661025"/>
          <a:ext cx="1562100" cy="304800"/>
        </p:xfrm>
        <a:graphic>
          <a:graphicData uri="http://schemas.openxmlformats.org/presentationml/2006/ole">
            <p:oleObj spid="_x0000_s35847" name="Формула" r:id="rId9" imgW="1562040" imgH="304560" progId="Equation.3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4500563" y="6092825"/>
          <a:ext cx="800100" cy="304800"/>
        </p:xfrm>
        <a:graphic>
          <a:graphicData uri="http://schemas.openxmlformats.org/presentationml/2006/ole">
            <p:oleObj spid="_x0000_s35848" name="Формула" r:id="rId10" imgW="799920" imgH="304560" progId="Equation.3">
              <p:embed/>
            </p:oleObj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1403351" y="3068638"/>
            <a:ext cx="417671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3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3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3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3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88915"/>
            <a:ext cx="8748712" cy="2916237"/>
          </a:xfrm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2"/>
            <a:ext cx="39528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7988" y="6453188"/>
            <a:ext cx="865187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140200" y="3149600"/>
          <a:ext cx="863600" cy="558800"/>
        </p:xfrm>
        <a:graphic>
          <a:graphicData uri="http://schemas.openxmlformats.org/presentationml/2006/ole">
            <p:oleObj spid="_x0000_s36866" name="Формула" r:id="rId5" imgW="863280" imgH="558720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924300" y="3933825"/>
          <a:ext cx="1562100" cy="558800"/>
        </p:xfrm>
        <a:graphic>
          <a:graphicData uri="http://schemas.openxmlformats.org/presentationml/2006/ole">
            <p:oleObj spid="_x0000_s36867" name="Формула" r:id="rId6" imgW="1562040" imgH="558720" progId="Equation.3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92725" y="4941888"/>
            <a:ext cx="1943100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Ответ:</a:t>
            </a:r>
            <a:r>
              <a:rPr lang="en-US" b="1">
                <a:solidFill>
                  <a:srgbClr val="FF0000"/>
                </a:solidFill>
                <a:latin typeface="Cambria" pitchFamily="18" charset="0"/>
              </a:rPr>
              <a:t>13,75</a:t>
            </a:r>
            <a:endParaRPr lang="ru-RU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755650" y="4941888"/>
            <a:ext cx="1152525" cy="43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876" y="4581525"/>
            <a:ext cx="1368425" cy="43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" y="4941890"/>
            <a:ext cx="684213" cy="5032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08177" y="4581525"/>
            <a:ext cx="576263" cy="43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B12</a:t>
            </a:r>
            <a:endParaRPr dirty="0"/>
          </a:p>
        </p:txBody>
      </p:sp>
      <p:pic>
        <p:nvPicPr>
          <p:cNvPr id="92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7" y="0"/>
            <a:ext cx="62642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451726" y="5949952"/>
            <a:ext cx="1099367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40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4005264"/>
            <a:ext cx="9144000" cy="6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>
                <a:latin typeface="Calibri" pitchFamily="34" charset="0"/>
              </a:rPr>
              <a:t>Выразим зазор в метрах:  12 мм = 0,012 = 12 · 10</a:t>
            </a:r>
            <a:r>
              <a:rPr lang="ru-RU" baseline="30000">
                <a:latin typeface="Calibri" pitchFamily="34" charset="0"/>
              </a:rPr>
              <a:t>-3</a:t>
            </a:r>
            <a:r>
              <a:rPr lang="ru-RU">
                <a:latin typeface="Calibri" pitchFamily="34" charset="0"/>
              </a:rPr>
              <a:t> м.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3644901"/>
            <a:ext cx="9144000" cy="6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Зазор - это то расстояние, которое оставляют между рельсами, для того, чтобы они могли расширяться при нагревании,  возникающего при прохождении поезда по рельсам.   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7177" y="620713"/>
            <a:ext cx="1009650" cy="431800"/>
          </a:xfrm>
          <a:prstGeom prst="roundRect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979613" y="4652963"/>
          <a:ext cx="1824037" cy="304800"/>
        </p:xfrm>
        <a:graphic>
          <a:graphicData uri="http://schemas.openxmlformats.org/presentationml/2006/ole">
            <p:oleObj spid="_x0000_s37890" name="Формула" r:id="rId4" imgW="1752480" imgH="304560" progId="Equation.3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250826" y="5013325"/>
          <a:ext cx="1574800" cy="304800"/>
        </p:xfrm>
        <a:graphic>
          <a:graphicData uri="http://schemas.openxmlformats.org/presentationml/2006/ole">
            <p:oleObj spid="_x0000_s37891" name="Формула" r:id="rId5" imgW="1574640" imgH="304560" progId="Equation.3">
              <p:embed/>
            </p:oleObj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" y="4581525"/>
            <a:ext cx="1927286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Раскроем скобки: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715" y="1628775"/>
            <a:ext cx="2592387" cy="57626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692277" y="4941888"/>
            <a:ext cx="7451725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ru-RU" b="1">
                <a:latin typeface="Calibri" pitchFamily="34" charset="0"/>
              </a:rPr>
              <a:t>  - </a:t>
            </a:r>
            <a:r>
              <a:rPr lang="ru-RU">
                <a:latin typeface="Calibri" pitchFamily="34" charset="0"/>
              </a:rPr>
              <a:t>длина рельса при удлинении после нагревания на </a:t>
            </a:r>
            <a:r>
              <a:rPr lang="ru-RU" b="1">
                <a:latin typeface="Calibri" pitchFamily="34" charset="0"/>
              </a:rPr>
              <a:t>t°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68313" y="5589588"/>
          <a:ext cx="2260600" cy="304800"/>
        </p:xfrm>
        <a:graphic>
          <a:graphicData uri="http://schemas.openxmlformats.org/presentationml/2006/ole">
            <p:oleObj spid="_x0000_s37892" name="Формула" r:id="rId6" imgW="2260440" imgH="304560" progId="Equation.3">
              <p:embed/>
            </p:oleObj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755652" y="6092825"/>
          <a:ext cx="1524000" cy="304800"/>
        </p:xfrm>
        <a:graphic>
          <a:graphicData uri="http://schemas.openxmlformats.org/presentationml/2006/ole">
            <p:oleObj spid="_x0000_s37893" name="Формула" r:id="rId7" imgW="1523880" imgH="304560" progId="Equation.3">
              <p:embed/>
            </p:oleObj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flipV="1">
            <a:off x="395288" y="5661027"/>
            <a:ext cx="215900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763713" y="5661027"/>
            <a:ext cx="144462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619252" y="6021388"/>
            <a:ext cx="792163" cy="4318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67177" y="4292602"/>
            <a:ext cx="1081088" cy="36036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3419476" y="5516563"/>
          <a:ext cx="2349500" cy="292100"/>
        </p:xfrm>
        <a:graphic>
          <a:graphicData uri="http://schemas.openxmlformats.org/presentationml/2006/ole">
            <p:oleObj spid="_x0000_s37894" name="Формула" r:id="rId8" imgW="2349360" imgH="291960" progId="Equation.3">
              <p:embed/>
            </p:oleObj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7740650" y="0"/>
            <a:ext cx="503238" cy="3333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59338" y="1700213"/>
            <a:ext cx="1728787" cy="5048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3203575" y="6092825"/>
          <a:ext cx="1651000" cy="596900"/>
        </p:xfrm>
        <a:graphic>
          <a:graphicData uri="http://schemas.openxmlformats.org/presentationml/2006/ole">
            <p:oleObj spid="_x0000_s37895" name="Формула" r:id="rId9" imgW="1650960" imgH="596880" progId="Equation.3">
              <p:embed/>
            </p:oleObj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5219700" y="6381750"/>
          <a:ext cx="660400" cy="254000"/>
        </p:xfrm>
        <a:graphic>
          <a:graphicData uri="http://schemas.openxmlformats.org/presentationml/2006/ole">
            <p:oleObj spid="_x0000_s37896" name="Формула" r:id="rId10" imgW="660240" imgH="253800" progId="Equation.3">
              <p:embed/>
            </p:oleObj>
          </a:graphicData>
        </a:graphic>
      </p:graphicFrame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172450" y="6524627"/>
            <a:ext cx="647700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3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3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8" grpId="0" animBg="1"/>
      <p:bldP spid="18" grpId="1" animBg="1"/>
      <p:bldP spid="17" grpId="0" animBg="1"/>
      <p:bldP spid="17" grpId="1" animBg="1"/>
      <p:bldP spid="5" grpId="0"/>
      <p:bldP spid="9" grpId="0"/>
      <p:bldP spid="10" grpId="0"/>
      <p:bldP spid="11" grpId="0" animBg="1"/>
      <p:bldP spid="11" grpId="1" animBg="1"/>
      <p:bldP spid="14" grpId="0"/>
      <p:bldP spid="15" grpId="0" animBg="1"/>
      <p:bldP spid="15" grpId="1" animBg="1"/>
      <p:bldP spid="16" grpId="0"/>
      <p:bldP spid="29" grpId="0" animBg="1"/>
      <p:bldP spid="30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dirty="0" smtClean="0"/>
              <a:t>В13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50" y="6524627"/>
            <a:ext cx="647700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5" y="260350"/>
            <a:ext cx="71135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85113" y="5949952"/>
            <a:ext cx="1099367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60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2420940"/>
          <a:ext cx="3816424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720080"/>
                <a:gridCol w="792088"/>
                <a:gridCol w="1296144"/>
              </a:tblGrid>
              <a:tr h="76808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</a:t>
                      </a:r>
                    </a:p>
                    <a:p>
                      <a:r>
                        <a:rPr lang="ru-RU" sz="1800" dirty="0" smtClean="0"/>
                        <a:t>  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      v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    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автомобиль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автомобиль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5219700" y="3141663"/>
          <a:ext cx="1676400" cy="558800"/>
        </p:xfrm>
        <a:graphic>
          <a:graphicData uri="http://schemas.openxmlformats.org/presentationml/2006/ole">
            <p:oleObj spid="_x0000_s38914" name="Формула" r:id="rId4" imgW="1676160" imgH="558720" progId="Equation.3">
              <p:embed/>
            </p:oleObj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916238" y="4076700"/>
          <a:ext cx="787400" cy="558800"/>
        </p:xfrm>
        <a:graphic>
          <a:graphicData uri="http://schemas.openxmlformats.org/presentationml/2006/ole">
            <p:oleObj spid="_x0000_s38915" name="Формула" r:id="rId5" imgW="787320" imgH="558720" progId="Equation.3">
              <p:embed/>
            </p:oleObj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588125" y="188913"/>
            <a:ext cx="720725" cy="431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331914" y="3429001"/>
            <a:ext cx="535688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420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331914" y="4149725"/>
            <a:ext cx="588586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 420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716465" y="2420940"/>
            <a:ext cx="4057165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 Пусть х км/ч  -  скорость 2 автомобиля,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195514" y="4076701"/>
            <a:ext cx="336915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 х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140202" y="2852740"/>
            <a:ext cx="4875209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тогда (х+10)км/ч-скорость первого автомобиля.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51050" y="3357563"/>
            <a:ext cx="774700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х+10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843213" y="3284538"/>
          <a:ext cx="1028700" cy="558800"/>
        </p:xfrm>
        <a:graphic>
          <a:graphicData uri="http://schemas.openxmlformats.org/presentationml/2006/ole">
            <p:oleObj spid="_x0000_s38916" name="Формула" r:id="rId6" imgW="1028520" imgH="558720" progId="Equation.3">
              <p:embed/>
            </p:oleObj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1763715" y="981075"/>
            <a:ext cx="1152525" cy="431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771777" y="1700213"/>
            <a:ext cx="35290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82588" y="5157788"/>
          <a:ext cx="1651000" cy="558800"/>
        </p:xfrm>
        <a:graphic>
          <a:graphicData uri="http://schemas.openxmlformats.org/presentationml/2006/ole">
            <p:oleObj spid="_x0000_s38917" name="Формула" r:id="rId7" imgW="1650960" imgH="558720" progId="Equation.3">
              <p:embed/>
            </p:oleObj>
          </a:graphicData>
        </a:graphic>
      </p:graphicFrame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940426" y="3789363"/>
            <a:ext cx="1321159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=&gt;</a:t>
            </a:r>
            <a:r>
              <a:rPr lang="en-US">
                <a:latin typeface="Calibri" pitchFamily="34" charset="0"/>
              </a:rPr>
              <a:t> t</a:t>
            </a:r>
            <a:r>
              <a:rPr lang="en-US" baseline="-25000">
                <a:latin typeface="Calibri" pitchFamily="34" charset="0"/>
              </a:rPr>
              <a:t>1 </a:t>
            </a:r>
            <a:r>
              <a:rPr lang="en-US">
                <a:latin typeface="Calibri" pitchFamily="34" charset="0"/>
              </a:rPr>
              <a:t>+ 1 = t</a:t>
            </a:r>
            <a:r>
              <a:rPr lang="en-US" baseline="-25000">
                <a:latin typeface="Calibri" pitchFamily="34" charset="0"/>
              </a:rPr>
              <a:t>2</a:t>
            </a:r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932363" y="3789363"/>
            <a:ext cx="736063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</a:t>
            </a:r>
            <a:r>
              <a:rPr lang="en-US">
                <a:latin typeface="Cambria" pitchFamily="18" charset="0"/>
              </a:rPr>
              <a:t>&lt; t</a:t>
            </a:r>
            <a:r>
              <a:rPr lang="en-US" baseline="-25000">
                <a:latin typeface="Cambria" pitchFamily="18" charset="0"/>
              </a:rPr>
              <a:t>2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80977" y="5805488"/>
          <a:ext cx="2946400" cy="292100"/>
        </p:xfrm>
        <a:graphic>
          <a:graphicData uri="http://schemas.openxmlformats.org/presentationml/2006/ole">
            <p:oleObj spid="_x0000_s38918" name="Формула" r:id="rId8" imgW="2946240" imgH="291960" progId="Equation.3">
              <p:embed/>
            </p:oleObj>
          </a:graphicData>
        </a:graphic>
      </p:graphicFrame>
      <p:sp>
        <p:nvSpPr>
          <p:cNvPr id="27" name="Правая круглая скобка 26"/>
          <p:cNvSpPr/>
          <p:nvPr/>
        </p:nvSpPr>
        <p:spPr>
          <a:xfrm rot="4052414">
            <a:off x="520702" y="4781550"/>
            <a:ext cx="100013" cy="747713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rot="-1343959">
            <a:off x="311225" y="4837402"/>
            <a:ext cx="284016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х</a:t>
            </a:r>
          </a:p>
        </p:txBody>
      </p:sp>
      <p:sp>
        <p:nvSpPr>
          <p:cNvPr id="29" name="Правая круглая скобка 28"/>
          <p:cNvSpPr/>
          <p:nvPr/>
        </p:nvSpPr>
        <p:spPr>
          <a:xfrm rot="4052414">
            <a:off x="1285876" y="4827587"/>
            <a:ext cx="100012" cy="747713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 rot="2823895">
            <a:off x="1793875" y="4905663"/>
            <a:ext cx="655638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en-US">
                <a:latin typeface="Calibri" pitchFamily="34" charset="0"/>
              </a:rPr>
              <a:t>x+10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179388" y="6308725"/>
          <a:ext cx="3022600" cy="292100"/>
        </p:xfrm>
        <a:graphic>
          <a:graphicData uri="http://schemas.openxmlformats.org/presentationml/2006/ole">
            <p:oleObj spid="_x0000_s38919" name="Формула" r:id="rId9" imgW="3022560" imgH="291960" progId="Equation.3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3609975" y="5000625"/>
          <a:ext cx="1930400" cy="292100"/>
        </p:xfrm>
        <a:graphic>
          <a:graphicData uri="http://schemas.openxmlformats.org/presentationml/2006/ole">
            <p:oleObj spid="_x0000_s38920" name="Формула" r:id="rId10" imgW="1930320" imgH="291960" progId="Equation.3">
              <p:embed/>
            </p:oleObj>
          </a:graphicData>
        </a:graphic>
      </p:graphicFrame>
      <p:sp>
        <p:nvSpPr>
          <p:cNvPr id="33" name="Правая круглая скобка 32"/>
          <p:cNvSpPr/>
          <p:nvPr/>
        </p:nvSpPr>
        <p:spPr>
          <a:xfrm rot="8105049">
            <a:off x="1957390" y="4740277"/>
            <a:ext cx="180975" cy="828675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 rot="-1105636">
            <a:off x="931865" y="4879469"/>
            <a:ext cx="1036637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en-US">
                <a:latin typeface="Calibri" pitchFamily="34" charset="0"/>
              </a:rPr>
              <a:t>x</a:t>
            </a:r>
            <a:r>
              <a:rPr lang="en-US" baseline="30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+10x</a:t>
            </a:r>
            <a:endParaRPr lang="ru-RU">
              <a:latin typeface="Calibri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179389" y="6237288"/>
            <a:ext cx="720725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763715" y="6237288"/>
            <a:ext cx="504825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10"/>
          <p:cNvGraphicFramePr>
            <a:graphicFrameLocks noChangeAspect="1"/>
          </p:cNvGraphicFramePr>
          <p:nvPr/>
        </p:nvGraphicFramePr>
        <p:xfrm>
          <a:off x="3492502" y="5445125"/>
          <a:ext cx="901700" cy="304800"/>
        </p:xfrm>
        <a:graphic>
          <a:graphicData uri="http://schemas.openxmlformats.org/presentationml/2006/ole">
            <p:oleObj spid="_x0000_s38921" name="Формула" r:id="rId11" imgW="901440" imgH="304560" progId="Equation.3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3995738" y="5949950"/>
          <a:ext cx="762000" cy="304800"/>
        </p:xfrm>
        <a:graphic>
          <a:graphicData uri="http://schemas.openxmlformats.org/presentationml/2006/ole">
            <p:oleObj spid="_x0000_s38922" name="Формула" r:id="rId12" imgW="761760" imgH="304560" progId="Equation.3">
              <p:embed/>
            </p:oleObj>
          </a:graphicData>
        </a:graphic>
      </p:graphicFrame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4556126" y="5373688"/>
            <a:ext cx="4633348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Пос. корень (скорость положительное число)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3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3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24" grpId="0"/>
      <p:bldP spid="25" grpId="0"/>
      <p:bldP spid="27" grpId="0" animBg="1"/>
      <p:bldP spid="28" grpId="0"/>
      <p:bldP spid="29" grpId="0" animBg="1"/>
      <p:bldP spid="30" grpId="0"/>
      <p:bldP spid="33" grpId="0" animBg="1"/>
      <p:bldP spid="3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451725" y="3357563"/>
            <a:ext cx="649288" cy="57626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2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60352"/>
            <a:ext cx="8170862" cy="1816100"/>
          </a:xfrm>
        </p:spPr>
      </p:pic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2"/>
            <a:ext cx="39528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7988" y="6453188"/>
            <a:ext cx="865187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092951" y="5732464"/>
            <a:ext cx="1223375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Ответ: 21</a:t>
            </a:r>
            <a:endParaRPr lang="ru-RU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84889" y="4005264"/>
            <a:ext cx="2133881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mbria" pitchFamily="18" charset="0"/>
              </a:rPr>
              <a:t>20мин = 1/3 часа.</a:t>
            </a:r>
            <a:endParaRPr lang="ru-RU">
              <a:latin typeface="Cambria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651" y="2133600"/>
          <a:ext cx="3816424" cy="20669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4135"/>
                <a:gridCol w="504056"/>
                <a:gridCol w="1080120"/>
                <a:gridCol w="1008113"/>
              </a:tblGrid>
              <a:tr h="64298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800" dirty="0" smtClean="0"/>
                        <a:t>   S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v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t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71200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 течению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71200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Против течения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676650" y="3573463"/>
          <a:ext cx="609600" cy="558800"/>
        </p:xfrm>
        <a:graphic>
          <a:graphicData uri="http://schemas.openxmlformats.org/presentationml/2006/ole">
            <p:oleObj spid="_x0000_s39938" name="Формула" r:id="rId5" imgW="609480" imgH="558720" progId="Equation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748088" y="2852738"/>
          <a:ext cx="609600" cy="558800"/>
        </p:xfrm>
        <a:graphic>
          <a:graphicData uri="http://schemas.openxmlformats.org/presentationml/2006/ole">
            <p:oleObj spid="_x0000_s39939" name="Формула" r:id="rId6" imgW="609480" imgH="558720" progId="Equation.3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443663" y="3357563"/>
          <a:ext cx="1600200" cy="558800"/>
        </p:xfrm>
        <a:graphic>
          <a:graphicData uri="http://schemas.openxmlformats.org/presentationml/2006/ole">
            <p:oleObj spid="_x0000_s39940" name="Формула" r:id="rId7" imgW="1600200" imgH="558720" progId="Equation.3">
              <p:embed/>
            </p:oleObj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292725" y="2708275"/>
            <a:ext cx="3181476" cy="6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mbria" pitchFamily="18" charset="0"/>
              </a:rPr>
              <a:t>Х км/час = скорость лодки </a:t>
            </a:r>
          </a:p>
          <a:p>
            <a:r>
              <a:rPr lang="ru-RU" b="1">
                <a:latin typeface="Cambria" pitchFamily="18" charset="0"/>
              </a:rPr>
              <a:t>в неподвижной воде</a:t>
            </a:r>
            <a:endParaRPr lang="ru-RU"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8040" y="1484313"/>
            <a:ext cx="3671887" cy="431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700340" y="2924177"/>
            <a:ext cx="675148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mbria" pitchFamily="18" charset="0"/>
              </a:rPr>
              <a:t>Х</a:t>
            </a:r>
            <a:r>
              <a:rPr lang="en-US">
                <a:latin typeface="Cambria" pitchFamily="18" charset="0"/>
              </a:rPr>
              <a:t> + 3</a:t>
            </a:r>
            <a:endParaRPr lang="ru-RU">
              <a:latin typeface="Cambria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700340" y="3644901"/>
            <a:ext cx="623852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mbria" pitchFamily="18" charset="0"/>
              </a:rPr>
              <a:t>Х</a:t>
            </a:r>
            <a:r>
              <a:rPr lang="en-US">
                <a:latin typeface="Cambria" pitchFamily="18" charset="0"/>
              </a:rPr>
              <a:t> - 3</a:t>
            </a:r>
            <a:endParaRPr lang="ru-RU">
              <a:latin typeface="Cambria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292727" y="3429001"/>
            <a:ext cx="1066281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en-US">
                <a:latin typeface="Cambria" pitchFamily="18" charset="0"/>
              </a:rPr>
              <a:t>S = 24</a:t>
            </a:r>
            <a:r>
              <a:rPr lang="ru-RU">
                <a:latin typeface="Cambria" pitchFamily="18" charset="0"/>
              </a:rPr>
              <a:t>км</a:t>
            </a:r>
          </a:p>
        </p:txBody>
      </p:sp>
      <p:sp>
        <p:nvSpPr>
          <p:cNvPr id="17" name="Овал 16"/>
          <p:cNvSpPr/>
          <p:nvPr/>
        </p:nvSpPr>
        <p:spPr>
          <a:xfrm>
            <a:off x="5795963" y="188915"/>
            <a:ext cx="863600" cy="5032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51050" y="2924177"/>
            <a:ext cx="441110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en-US">
                <a:latin typeface="Cambria" pitchFamily="18" charset="0"/>
              </a:rPr>
              <a:t>24</a:t>
            </a:r>
            <a:endParaRPr lang="ru-RU">
              <a:latin typeface="Cambria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51050" y="3644901"/>
            <a:ext cx="441110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en-US">
                <a:latin typeface="Cambria" pitchFamily="18" charset="0"/>
              </a:rPr>
              <a:t>24</a:t>
            </a:r>
            <a:endParaRPr lang="ru-RU">
              <a:latin typeface="Cambria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63714" y="1052513"/>
            <a:ext cx="5040312" cy="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908175" y="4508500"/>
          <a:ext cx="1054100" cy="558800"/>
        </p:xfrm>
        <a:graphic>
          <a:graphicData uri="http://schemas.openxmlformats.org/presentationml/2006/ole">
            <p:oleObj spid="_x0000_s39941" name="Формула" r:id="rId8" imgW="1054080" imgH="558720" progId="Equation.3">
              <p:embed/>
            </p:oleObj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755650" y="4508500"/>
          <a:ext cx="609600" cy="558800"/>
        </p:xfrm>
        <a:graphic>
          <a:graphicData uri="http://schemas.openxmlformats.org/presentationml/2006/ole">
            <p:oleObj spid="_x0000_s39942" name="Формула" r:id="rId9" imgW="609480" imgH="558720" progId="Equation.3">
              <p:embed/>
            </p:oleObj>
          </a:graphicData>
        </a:graphic>
      </p:graphicFrame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476376" y="4581525"/>
            <a:ext cx="320885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mbria" pitchFamily="18" charset="0"/>
              </a:rPr>
              <a:t>=</a:t>
            </a:r>
            <a:endParaRPr lang="ru-RU">
              <a:latin typeface="Cambria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132139" y="4652964"/>
            <a:ext cx="3857495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mbria" pitchFamily="18" charset="0"/>
              </a:rPr>
              <a:t>Общий знаменатель: 3(Х-3)(Х+3)</a:t>
            </a:r>
            <a:endParaRPr lang="ru-RU">
              <a:latin typeface="Cambria" pitchFamily="18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539751" y="5084764"/>
            <a:ext cx="4038249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mbria" pitchFamily="18" charset="0"/>
              </a:rPr>
              <a:t>24·3(Х+3) = 24·3(Х-3) + (Х-3)·(Х+3);</a:t>
            </a:r>
            <a:endParaRPr lang="ru-RU">
              <a:latin typeface="Cambria" pitchFamily="18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539750" y="5516564"/>
            <a:ext cx="3772150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mbria" pitchFamily="18" charset="0"/>
              </a:rPr>
              <a:t>24·3Х + 24·9 = 24·3Х - 24·9 + Х</a:t>
            </a:r>
            <a:r>
              <a:rPr lang="ru-RU" b="1" baseline="30000">
                <a:latin typeface="Cambria" pitchFamily="18" charset="0"/>
              </a:rPr>
              <a:t>2</a:t>
            </a:r>
            <a:r>
              <a:rPr lang="ru-RU" b="1">
                <a:latin typeface="Cambria" pitchFamily="18" charset="0"/>
              </a:rPr>
              <a:t>-9;</a:t>
            </a:r>
            <a:endParaRPr lang="ru-RU">
              <a:latin typeface="Cambria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55650" y="5516565"/>
            <a:ext cx="431800" cy="433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268540" y="5516563"/>
            <a:ext cx="287337" cy="3603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611190" y="5949952"/>
            <a:ext cx="2230061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mbria" pitchFamily="18" charset="0"/>
              </a:rPr>
              <a:t>24·9 + 24·9 + 9= Х</a:t>
            </a:r>
            <a:r>
              <a:rPr lang="ru-RU" b="1" baseline="30000">
                <a:latin typeface="Cambria" pitchFamily="18" charset="0"/>
              </a:rPr>
              <a:t>2</a:t>
            </a:r>
            <a:r>
              <a:rPr lang="ru-RU" b="1">
                <a:latin typeface="Cambria" pitchFamily="18" charset="0"/>
              </a:rPr>
              <a:t>;</a:t>
            </a:r>
            <a:endParaRPr lang="ru-RU">
              <a:latin typeface="Cambria" pitchFamily="18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4643440" y="5084764"/>
            <a:ext cx="2154721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mbria" pitchFamily="18" charset="0"/>
              </a:rPr>
              <a:t>9(24 + 24 + 1)= Х</a:t>
            </a:r>
            <a:r>
              <a:rPr lang="ru-RU" b="1" baseline="30000">
                <a:latin typeface="Cambria" pitchFamily="18" charset="0"/>
              </a:rPr>
              <a:t>2</a:t>
            </a:r>
            <a:r>
              <a:rPr lang="ru-RU" b="1">
                <a:latin typeface="Cambria" pitchFamily="18" charset="0"/>
              </a:rPr>
              <a:t>;</a:t>
            </a:r>
            <a:endParaRPr lang="ru-RU">
              <a:latin typeface="Cambria" pitchFamily="18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4716465" y="5445125"/>
            <a:ext cx="1297114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mbria" pitchFamily="18" charset="0"/>
              </a:rPr>
              <a:t>9 · 49 = Х</a:t>
            </a:r>
            <a:r>
              <a:rPr lang="ru-RU" b="1" baseline="30000">
                <a:latin typeface="Cambria" pitchFamily="18" charset="0"/>
              </a:rPr>
              <a:t>2</a:t>
            </a:r>
            <a:r>
              <a:rPr lang="ru-RU" b="1">
                <a:latin typeface="Cambria" pitchFamily="18" charset="0"/>
              </a:rPr>
              <a:t>;</a:t>
            </a:r>
            <a:endParaRPr lang="ru-RU">
              <a:latin typeface="Cambria" pitchFamily="18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4716465" y="5805490"/>
            <a:ext cx="966895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mbria" pitchFamily="18" charset="0"/>
              </a:rPr>
              <a:t>Х = 3·7;</a:t>
            </a:r>
            <a:endParaRPr lang="ru-RU">
              <a:latin typeface="Cambria" pitchFamily="18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4787901" y="6237290"/>
            <a:ext cx="838655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mbria" pitchFamily="18" charset="0"/>
              </a:rPr>
              <a:t>Х = 21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/>
      <p:bldP spid="12" grpId="0"/>
      <p:bldP spid="13" grpId="0" animBg="1"/>
      <p:bldP spid="13" grpId="1" animBg="1"/>
      <p:bldP spid="14" grpId="0"/>
      <p:bldP spid="15" grpId="0"/>
      <p:bldP spid="16" grpId="0"/>
      <p:bldP spid="17" grpId="0" animBg="1"/>
      <p:bldP spid="18" grpId="0"/>
      <p:bldP spid="19" grpId="0"/>
      <p:bldP spid="25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B13</a:t>
            </a:r>
            <a:endParaRPr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5" y="260352"/>
            <a:ext cx="6840537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24751" y="6021390"/>
            <a:ext cx="1216387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140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3284540"/>
            <a:ext cx="7100112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Пусть  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 </a:t>
            </a:r>
            <a:r>
              <a:rPr lang="ru-RU">
                <a:latin typeface="Calibri" pitchFamily="34" charset="0"/>
              </a:rPr>
              <a:t>волков в 1 заповеднике, тогда    </a:t>
            </a:r>
            <a:r>
              <a:rPr lang="ru-RU" b="1">
                <a:solidFill>
                  <a:srgbClr val="00823B"/>
                </a:solidFill>
                <a:latin typeface="Calibri" pitchFamily="34" charset="0"/>
              </a:rPr>
              <a:t>У  </a:t>
            </a:r>
            <a:r>
              <a:rPr lang="ru-RU">
                <a:latin typeface="Calibri" pitchFamily="34" charset="0"/>
              </a:rPr>
              <a:t>волков во 2 заповеднике. 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" y="3644901"/>
            <a:ext cx="3440008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В двух заповедниках 220 особей.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03802" y="549275"/>
            <a:ext cx="792163" cy="503238"/>
          </a:xfrm>
          <a:prstGeom prst="roundRect">
            <a:avLst/>
          </a:prstGeom>
          <a:solidFill>
            <a:srgbClr val="00823B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659565" y="3789363"/>
            <a:ext cx="1231391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</a:t>
            </a:r>
            <a:r>
              <a:rPr lang="es-ES">
                <a:latin typeface="Calibri" pitchFamily="34" charset="0"/>
              </a:rPr>
              <a:t>+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solidFill>
                  <a:srgbClr val="00823B"/>
                </a:solidFill>
                <a:latin typeface="Calibri" pitchFamily="34" charset="0"/>
              </a:rPr>
              <a:t>У </a:t>
            </a:r>
            <a:r>
              <a:rPr lang="es-ES">
                <a:latin typeface="Calibri" pitchFamily="34" charset="0"/>
              </a:rPr>
              <a:t>=</a:t>
            </a:r>
            <a:r>
              <a:rPr lang="ru-RU">
                <a:latin typeface="Calibri" pitchFamily="34" charset="0"/>
              </a:rPr>
              <a:t> </a:t>
            </a:r>
            <a:r>
              <a:rPr lang="es-ES">
                <a:latin typeface="Calibri" pitchFamily="34" charset="0"/>
              </a:rPr>
              <a:t>220</a:t>
            </a:r>
            <a:endParaRPr lang="ru-RU">
              <a:latin typeface="Calibri" pitchFamily="34" charset="0"/>
            </a:endParaRPr>
          </a:p>
        </p:txBody>
      </p:sp>
      <p:cxnSp>
        <p:nvCxnSpPr>
          <p:cNvPr id="26" name="Прямая соединительная линия 25"/>
          <p:cNvCxnSpPr>
            <a:stCxn id="14338" idx="1"/>
          </p:cNvCxnSpPr>
          <p:nvPr/>
        </p:nvCxnSpPr>
        <p:spPr>
          <a:xfrm flipV="1">
            <a:off x="1979613" y="1628777"/>
            <a:ext cx="4321175" cy="41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740652" y="1268413"/>
            <a:ext cx="10080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1" y="4005264"/>
            <a:ext cx="5630095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Через год в 1 заповеднике стало  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</a:t>
            </a:r>
            <a:r>
              <a:rPr lang="ru-RU">
                <a:latin typeface="Calibri" pitchFamily="34" charset="0"/>
              </a:rPr>
              <a:t> +0,1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</a:t>
            </a:r>
            <a:r>
              <a:rPr lang="ru-RU">
                <a:latin typeface="Calibri" pitchFamily="34" charset="0"/>
              </a:rPr>
              <a:t> = 1,1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</a:t>
            </a:r>
            <a:r>
              <a:rPr lang="ru-RU">
                <a:latin typeface="Calibri" pitchFamily="34" charset="0"/>
              </a:rPr>
              <a:t> волков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2" y="4365625"/>
            <a:ext cx="4197523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А во 2 заповеднике стало  </a:t>
            </a:r>
            <a:r>
              <a:rPr lang="ru-RU" b="1">
                <a:solidFill>
                  <a:srgbClr val="00823B"/>
                </a:solidFill>
                <a:latin typeface="Calibri" pitchFamily="34" charset="0"/>
              </a:rPr>
              <a:t>У </a:t>
            </a:r>
            <a:r>
              <a:rPr lang="ru-RU">
                <a:latin typeface="Calibri" pitchFamily="34" charset="0"/>
              </a:rPr>
              <a:t>+</a:t>
            </a:r>
            <a:r>
              <a:rPr lang="ru-RU" b="1">
                <a:solidFill>
                  <a:srgbClr val="00823B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0,2</a:t>
            </a:r>
            <a:r>
              <a:rPr lang="ru-RU" b="1">
                <a:solidFill>
                  <a:srgbClr val="00823B"/>
                </a:solidFill>
                <a:latin typeface="Calibri" pitchFamily="34" charset="0"/>
              </a:rPr>
              <a:t>У </a:t>
            </a:r>
            <a:r>
              <a:rPr lang="ru-RU">
                <a:latin typeface="Calibri" pitchFamily="34" charset="0"/>
              </a:rPr>
              <a:t>= 1,2</a:t>
            </a:r>
            <a:r>
              <a:rPr lang="ru-RU" b="1">
                <a:solidFill>
                  <a:srgbClr val="00823B"/>
                </a:solidFill>
                <a:latin typeface="Calibri" pitchFamily="34" charset="0"/>
              </a:rPr>
              <a:t>У</a:t>
            </a:r>
            <a:endParaRPr lang="ru-RU">
              <a:latin typeface="Calibri" pitchFamily="34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1" y="4724401"/>
            <a:ext cx="4960809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В двух заповедниках  через  год уже 250 особей.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019927" y="1989138"/>
            <a:ext cx="792163" cy="431800"/>
          </a:xfrm>
          <a:prstGeom prst="roundRect">
            <a:avLst/>
          </a:prstGeom>
          <a:solidFill>
            <a:srgbClr val="00823B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6659563" y="4076701"/>
            <a:ext cx="1814884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es-E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,</a:t>
            </a:r>
            <a:r>
              <a:rPr lang="es-ES">
                <a:latin typeface="Calibri" pitchFamily="34" charset="0"/>
              </a:rPr>
              <a:t>1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</a:t>
            </a:r>
            <a:r>
              <a:rPr lang="ru-RU">
                <a:latin typeface="Calibri" pitchFamily="34" charset="0"/>
              </a:rPr>
              <a:t> + 1,2</a:t>
            </a:r>
            <a:r>
              <a:rPr lang="ru-RU" b="1">
                <a:solidFill>
                  <a:srgbClr val="00823B"/>
                </a:solidFill>
                <a:latin typeface="Calibri" pitchFamily="34" charset="0"/>
              </a:rPr>
              <a:t>У</a:t>
            </a:r>
            <a:r>
              <a:rPr lang="ru-RU">
                <a:latin typeface="Calibri" pitchFamily="34" charset="0"/>
              </a:rPr>
              <a:t> = 250</a:t>
            </a:r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6516688" y="3860802"/>
            <a:ext cx="188912" cy="57626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6227763" y="4005264"/>
            <a:ext cx="300046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libri" pitchFamily="34" charset="0"/>
              </a:rPr>
              <a:t>_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516690" y="4508500"/>
            <a:ext cx="1943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6659564" y="4724401"/>
            <a:ext cx="1697864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>
                <a:latin typeface="Calibri" pitchFamily="34" charset="0"/>
              </a:rPr>
              <a:t>0,</a:t>
            </a:r>
            <a:r>
              <a:rPr lang="es-ES">
                <a:latin typeface="Calibri" pitchFamily="34" charset="0"/>
              </a:rPr>
              <a:t>1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</a:t>
            </a:r>
            <a:r>
              <a:rPr lang="ru-RU">
                <a:latin typeface="Calibri" pitchFamily="34" charset="0"/>
              </a:rPr>
              <a:t> + 0,2</a:t>
            </a:r>
            <a:r>
              <a:rPr lang="ru-RU" b="1">
                <a:solidFill>
                  <a:srgbClr val="00823B"/>
                </a:solidFill>
                <a:latin typeface="Calibri" pitchFamily="34" charset="0"/>
              </a:rPr>
              <a:t>У</a:t>
            </a:r>
            <a:r>
              <a:rPr lang="ru-RU">
                <a:latin typeface="Calibri" pitchFamily="34" charset="0"/>
              </a:rPr>
              <a:t> = 30</a:t>
            </a: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6732589" y="5084764"/>
            <a:ext cx="1231391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</a:t>
            </a:r>
            <a:r>
              <a:rPr lang="es-ES">
                <a:latin typeface="Calibri" pitchFamily="34" charset="0"/>
              </a:rPr>
              <a:t>+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solidFill>
                  <a:srgbClr val="00823B"/>
                </a:solidFill>
                <a:latin typeface="Calibri" pitchFamily="34" charset="0"/>
              </a:rPr>
              <a:t>У </a:t>
            </a:r>
            <a:r>
              <a:rPr lang="es-ES">
                <a:latin typeface="Calibri" pitchFamily="34" charset="0"/>
              </a:rPr>
              <a:t>=</a:t>
            </a:r>
            <a:r>
              <a:rPr lang="ru-RU">
                <a:latin typeface="Calibri" pitchFamily="34" charset="0"/>
              </a:rPr>
              <a:t> </a:t>
            </a:r>
            <a:r>
              <a:rPr lang="es-ES">
                <a:latin typeface="Calibri" pitchFamily="34" charset="0"/>
              </a:rPr>
              <a:t>220</a:t>
            </a:r>
            <a:endParaRPr lang="ru-RU">
              <a:latin typeface="Calibri" pitchFamily="34" charset="0"/>
            </a:endParaRPr>
          </a:p>
        </p:txBody>
      </p:sp>
      <p:sp>
        <p:nvSpPr>
          <p:cNvPr id="47" name="Левая фигурная скобка 46"/>
          <p:cNvSpPr/>
          <p:nvPr/>
        </p:nvSpPr>
        <p:spPr>
          <a:xfrm>
            <a:off x="6516688" y="4797427"/>
            <a:ext cx="215900" cy="57626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8316913" y="4724402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8316913" y="4724401"/>
            <a:ext cx="529276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es-ES">
                <a:latin typeface="Calibri" pitchFamily="34" charset="0"/>
              </a:rPr>
              <a:t>·</a:t>
            </a:r>
            <a:r>
              <a:rPr lang="ru-RU">
                <a:latin typeface="Calibri" pitchFamily="34" charset="0"/>
              </a:rPr>
              <a:t> 10</a:t>
            </a: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684214" y="5229225"/>
            <a:ext cx="1348410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</a:t>
            </a:r>
            <a:r>
              <a:rPr lang="ru-RU">
                <a:latin typeface="Calibri" pitchFamily="34" charset="0"/>
              </a:rPr>
              <a:t> + 2</a:t>
            </a:r>
            <a:r>
              <a:rPr lang="ru-RU" b="1">
                <a:solidFill>
                  <a:srgbClr val="00823B"/>
                </a:solidFill>
                <a:latin typeface="Calibri" pitchFamily="34" charset="0"/>
              </a:rPr>
              <a:t>У</a:t>
            </a:r>
            <a:r>
              <a:rPr lang="ru-RU">
                <a:latin typeface="Calibri" pitchFamily="34" charset="0"/>
              </a:rPr>
              <a:t> = 300</a:t>
            </a: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755651" y="5589588"/>
            <a:ext cx="1231391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</a:t>
            </a:r>
            <a:r>
              <a:rPr lang="es-ES">
                <a:latin typeface="Calibri" pitchFamily="34" charset="0"/>
              </a:rPr>
              <a:t>+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solidFill>
                  <a:srgbClr val="00823B"/>
                </a:solidFill>
                <a:latin typeface="Calibri" pitchFamily="34" charset="0"/>
              </a:rPr>
              <a:t>У </a:t>
            </a:r>
            <a:r>
              <a:rPr lang="es-ES">
                <a:latin typeface="Calibri" pitchFamily="34" charset="0"/>
              </a:rPr>
              <a:t>=</a:t>
            </a:r>
            <a:r>
              <a:rPr lang="ru-RU">
                <a:latin typeface="Calibri" pitchFamily="34" charset="0"/>
              </a:rPr>
              <a:t> </a:t>
            </a:r>
            <a:r>
              <a:rPr lang="es-ES">
                <a:latin typeface="Calibri" pitchFamily="34" charset="0"/>
              </a:rPr>
              <a:t>220</a:t>
            </a:r>
            <a:endParaRPr lang="ru-RU">
              <a:latin typeface="Calibri" pitchFamily="34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539750" y="5300663"/>
            <a:ext cx="215900" cy="57626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79390" y="5589588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68315" y="6092825"/>
            <a:ext cx="16557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1187451" y="6165852"/>
            <a:ext cx="766520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solidFill>
                  <a:srgbClr val="00823B"/>
                </a:solidFill>
                <a:latin typeface="Calibri" pitchFamily="34" charset="0"/>
              </a:rPr>
              <a:t>У</a:t>
            </a:r>
            <a:r>
              <a:rPr lang="ru-RU">
                <a:latin typeface="Calibri" pitchFamily="34" charset="0"/>
              </a:rPr>
              <a:t> = 80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2700340" y="5949952"/>
            <a:ext cx="936438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 </a:t>
            </a:r>
            <a:r>
              <a:rPr lang="ru-RU">
                <a:latin typeface="Calibri" pitchFamily="34" charset="0"/>
              </a:rPr>
              <a:t>= 140</a:t>
            </a: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172450" y="6524627"/>
            <a:ext cx="647700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3851275" y="5589588"/>
            <a:ext cx="2665180" cy="6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libri" pitchFamily="34" charset="0"/>
              </a:rPr>
              <a:t>Можно решать систему </a:t>
            </a:r>
          </a:p>
          <a:p>
            <a:r>
              <a:rPr lang="ru-RU" b="1">
                <a:latin typeface="Calibri" pitchFamily="34" charset="0"/>
              </a:rPr>
              <a:t>и методом подстановки.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3" grpId="1" animBg="1"/>
      <p:bldP spid="24" grpId="0"/>
      <p:bldP spid="33" grpId="0"/>
      <p:bldP spid="34" grpId="0"/>
      <p:bldP spid="35" grpId="0"/>
      <p:bldP spid="36" grpId="0" animBg="1"/>
      <p:bldP spid="36" grpId="1" animBg="1"/>
      <p:bldP spid="40" grpId="0"/>
      <p:bldP spid="41" grpId="0" animBg="1"/>
      <p:bldP spid="42" grpId="0"/>
      <p:bldP spid="45" grpId="0"/>
      <p:bldP spid="46" grpId="0"/>
      <p:bldP spid="47" grpId="0" animBg="1"/>
      <p:bldP spid="50" grpId="0"/>
      <p:bldP spid="51" grpId="0"/>
      <p:bldP spid="52" grpId="0"/>
      <p:bldP spid="52" grpId="1"/>
      <p:bldP spid="53" grpId="0" animBg="1"/>
      <p:bldP spid="63" grpId="0"/>
      <p:bldP spid="64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563940" y="981077"/>
            <a:ext cx="3311525" cy="360363"/>
          </a:xfrm>
          <a:prstGeom prst="roundRect">
            <a:avLst/>
          </a:prstGeom>
          <a:solidFill>
            <a:srgbClr val="2BF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7400" y="692152"/>
            <a:ext cx="1441450" cy="360363"/>
          </a:xfrm>
          <a:prstGeom prst="roundRect">
            <a:avLst/>
          </a:prstGeom>
          <a:solidFill>
            <a:srgbClr val="2BF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>
              <a:defRPr/>
            </a:pPr>
            <a:r>
              <a:rPr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В13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913" y="6021388"/>
            <a:ext cx="431800" cy="228600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7625" y="5589590"/>
            <a:ext cx="1081088" cy="287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596190" y="5516564"/>
            <a:ext cx="1328737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Ответ:  27</a:t>
            </a:r>
            <a:endParaRPr lang="ru-RU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209" name="Прямоугольник 6"/>
          <p:cNvSpPr>
            <a:spLocks noChangeArrowheads="1"/>
          </p:cNvSpPr>
          <p:nvPr/>
        </p:nvSpPr>
        <p:spPr bwMode="auto">
          <a:xfrm>
            <a:off x="1547815" y="404813"/>
            <a:ext cx="7596187" cy="92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ru-RU" b="1">
                <a:latin typeface="Calibri" pitchFamily="34" charset="0"/>
              </a:rPr>
              <a:t>Первая труба пропускает на 3 л воды в минуту меньше, чем вторая. </a:t>
            </a:r>
          </a:p>
          <a:p>
            <a:r>
              <a:rPr lang="ru-RU" b="1">
                <a:latin typeface="Calibri" pitchFamily="34" charset="0"/>
              </a:rPr>
              <a:t>Сколько литров воды в минуту пропускает вторая труба, если резервуар</a:t>
            </a:r>
          </a:p>
          <a:p>
            <a:r>
              <a:rPr lang="ru-RU" b="1">
                <a:latin typeface="Calibri" pitchFamily="34" charset="0"/>
              </a:rPr>
              <a:t> объемом 648 л она заполняет на 3 минуты быстрее, чем первая труба?</a:t>
            </a:r>
            <a:endParaRPr lang="ru-RU">
              <a:latin typeface="Calibri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60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dirty="0" smtClean="0"/>
              <a:t>Пусть </a:t>
            </a:r>
            <a:r>
              <a:rPr lang="ru-RU" sz="1800" b="1" dirty="0" err="1" smtClean="0"/>
              <a:t>х</a:t>
            </a:r>
            <a:r>
              <a:rPr lang="ru-RU" sz="1800" b="1" dirty="0" smtClean="0"/>
              <a:t> литров воды в минуту пропускает вторая труба, тогда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8315" y="2060577"/>
            <a:ext cx="6264275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ru-RU" b="1">
                <a:latin typeface="Calibri" pitchFamily="34" charset="0"/>
              </a:rPr>
              <a:t>(х – 3) литров воды в минуту пропускает первая труба. 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14352" y="2492375"/>
          <a:ext cx="8234363" cy="558800"/>
        </p:xfrm>
        <a:graphic>
          <a:graphicData uri="http://schemas.openxmlformats.org/presentationml/2006/ole">
            <p:oleObj spid="_x0000_s40962" name="Формула" r:id="rId3" imgW="7505640" imgH="55872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92115" y="3357563"/>
          <a:ext cx="8283575" cy="558800"/>
        </p:xfrm>
        <a:graphic>
          <a:graphicData uri="http://schemas.openxmlformats.org/presentationml/2006/ole">
            <p:oleObj spid="_x0000_s40963" name="Формула" r:id="rId4" imgW="7657920" imgH="558720" progId="Equation.3">
              <p:embed/>
            </p:oleObj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458788" y="4221163"/>
          <a:ext cx="1574800" cy="558800"/>
        </p:xfrm>
        <a:graphic>
          <a:graphicData uri="http://schemas.openxmlformats.org/presentationml/2006/ole">
            <p:oleObj spid="_x0000_s40964" name="Формула" r:id="rId5" imgW="1574640" imgH="558720" progId="Equation.3">
              <p:embed/>
            </p:oleObj>
          </a:graphicData>
        </a:graphic>
      </p:graphicFrame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700338" y="5516564"/>
            <a:ext cx="418668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0" rIns="91422" bIns="45710">
            <a:spAutoFit/>
          </a:bodyPr>
          <a:lstStyle/>
          <a:p>
            <a:r>
              <a:rPr lang="ru-RU" b="1">
                <a:latin typeface="Calibri" pitchFamily="34" charset="0"/>
              </a:rPr>
              <a:t>: 3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411413" y="4292600"/>
          <a:ext cx="3168650" cy="292100"/>
        </p:xfrm>
        <a:graphic>
          <a:graphicData uri="http://schemas.openxmlformats.org/presentationml/2006/ole">
            <p:oleObj spid="_x0000_s40965" name="Формула" r:id="rId6" imgW="3009600" imgH="291960" progId="Equation.3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2263" y="5013325"/>
          <a:ext cx="3314700" cy="292100"/>
        </p:xfrm>
        <a:graphic>
          <a:graphicData uri="http://schemas.openxmlformats.org/presentationml/2006/ole">
            <p:oleObj spid="_x0000_s40966" name="Формула" r:id="rId7" imgW="3162240" imgH="291960" progId="Equation.3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4067177" y="4941888"/>
          <a:ext cx="3314700" cy="292100"/>
        </p:xfrm>
        <a:graphic>
          <a:graphicData uri="http://schemas.openxmlformats.org/presentationml/2006/ole">
            <p:oleObj spid="_x0000_s40967" name="Формула" r:id="rId8" imgW="3162240" imgH="291960" progId="Equation.3">
              <p:embed/>
            </p:oleObj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 flipV="1">
            <a:off x="4140200" y="4941890"/>
            <a:ext cx="431800" cy="358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659565" y="4941890"/>
            <a:ext cx="433387" cy="358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395289" y="5589588"/>
          <a:ext cx="2170112" cy="292100"/>
        </p:xfrm>
        <a:graphic>
          <a:graphicData uri="http://schemas.openxmlformats.org/presentationml/2006/ole">
            <p:oleObj spid="_x0000_s40968" name="Формула" r:id="rId9" imgW="2070000" imgH="291960" progId="Equation.3">
              <p:embed/>
            </p:oleObj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573088" y="6092825"/>
          <a:ext cx="1714500" cy="292100"/>
        </p:xfrm>
        <a:graphic>
          <a:graphicData uri="http://schemas.openxmlformats.org/presentationml/2006/ole">
            <p:oleObj spid="_x0000_s40969" name="Формула" r:id="rId10" imgW="1714320" imgH="291960" progId="Equation.3">
              <p:embed/>
            </p:oleObj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2700338" y="5445127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3708402" y="5589588"/>
          <a:ext cx="2735263" cy="660400"/>
        </p:xfrm>
        <a:graphic>
          <a:graphicData uri="http://schemas.openxmlformats.org/presentationml/2006/ole">
            <p:oleObj spid="_x0000_s40970" name="Формула" r:id="rId11" imgW="243828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3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3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3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3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6" grpId="0"/>
      <p:bldP spid="8" grpId="0" build="p"/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1401704" y="5897943"/>
            <a:ext cx="182772" cy="47927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126">
              <a:defRPr/>
            </a:pPr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3249" y="1646465"/>
            <a:ext cx="670613" cy="34169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126">
              <a:defRPr/>
            </a:pP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94614" y="1303263"/>
            <a:ext cx="6949386" cy="34320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126"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706774" y="1235228"/>
            <a:ext cx="427365" cy="479273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126"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3249" y="1371299"/>
            <a:ext cx="1646296" cy="2751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126"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863249" y="686405"/>
            <a:ext cx="915206" cy="3416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126"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2774" y="1028095"/>
            <a:ext cx="8351090" cy="412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126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2774" y="686405"/>
            <a:ext cx="7680477" cy="4112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126">
              <a:defRPr/>
            </a:pPr>
            <a:endParaRPr lang="ru-RU" dirty="0"/>
          </a:p>
        </p:txBody>
      </p:sp>
      <p:sp>
        <p:nvSpPr>
          <p:cNvPr id="15370" name="Заголовок 1"/>
          <p:cNvSpPr>
            <a:spLocks noGrp="1"/>
          </p:cNvSpPr>
          <p:nvPr>
            <p:ph type="title"/>
          </p:nvPr>
        </p:nvSpPr>
        <p:spPr>
          <a:xfrm>
            <a:off x="487842" y="0"/>
            <a:ext cx="8046021" cy="799798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В13</a:t>
            </a:r>
          </a:p>
        </p:txBody>
      </p:sp>
      <p:sp>
        <p:nvSpPr>
          <p:cNvPr id="15371" name="Содержимое 2"/>
          <p:cNvSpPr>
            <a:spLocks noGrp="1"/>
          </p:cNvSpPr>
          <p:nvPr>
            <p:ph idx="1"/>
          </p:nvPr>
        </p:nvSpPr>
        <p:spPr>
          <a:xfrm>
            <a:off x="182772" y="616859"/>
            <a:ext cx="8961228" cy="130326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Ежемесячный доход семьи складывается из зарплаты  отца и зарплаты матери. Зарплату отца увеличили на 5%, а зарплату матери – на 75%, в результате чего семейный доход увеличился  на 15%. Во сколько раз зарплата матери до повышения  была меньше зарплаты отца?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096" y="31752"/>
            <a:ext cx="9119810" cy="6796011"/>
            <a:chOff x="168" y="176"/>
            <a:chExt cx="5408" cy="3928"/>
          </a:xfrm>
        </p:grpSpPr>
        <p:sp>
          <p:nvSpPr>
            <p:cNvPr id="15410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1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2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3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4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5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6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7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41228" y="1782537"/>
            <a:ext cx="2275383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Общий доход семьи:</a:t>
            </a:r>
            <a:endParaRPr lang="ru-RU">
              <a:latin typeface="Calibri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432614" y="2305656"/>
            <a:ext cx="2026019" cy="40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ru-RU" sz="21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- заработок отца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401705" y="2742597"/>
            <a:ext cx="2302120" cy="40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sz="2100" b="1" dirty="0">
                <a:solidFill>
                  <a:srgbClr val="0070C0"/>
                </a:solidFill>
                <a:latin typeface="Calibri" pitchFamily="34" charset="0"/>
              </a:rPr>
              <a:t>У </a:t>
            </a:r>
            <a:r>
              <a:rPr lang="ru-RU" b="1" dirty="0">
                <a:latin typeface="Calibri" pitchFamily="34" charset="0"/>
              </a:rPr>
              <a:t>- заработок матери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718616" y="1852085"/>
            <a:ext cx="4079145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Доход семьи после увеличения на 15%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280753" y="1852084"/>
          <a:ext cx="7010303" cy="1680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66"/>
                <a:gridCol w="4571937"/>
              </a:tblGrid>
              <a:tr h="377371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7410" marR="77410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7410" marR="77410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77410" marR="77410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7410" marR="77410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7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7410" marR="77410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7410" marR="77410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7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7410" marR="77410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7410" marR="77410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463524" y="3155347"/>
            <a:ext cx="638588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</a:t>
            </a:r>
            <a:r>
              <a:rPr lang="ru-RU" b="1">
                <a:latin typeface="Calibri" pitchFamily="34" charset="0"/>
              </a:rPr>
              <a:t>+ 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У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3779090" y="2263323"/>
            <a:ext cx="1719012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100%+5%=105%</a:t>
            </a:r>
            <a:endParaRPr lang="ru-RU">
              <a:latin typeface="Calibri" pitchFamily="34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608161" y="2263323"/>
            <a:ext cx="2405931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1,05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</a:t>
            </a:r>
            <a:r>
              <a:rPr lang="ru-RU" b="1">
                <a:latin typeface="Calibri" pitchFamily="34" charset="0"/>
              </a:rPr>
              <a:t>-заработок отца</a:t>
            </a:r>
            <a:endParaRPr lang="ru-RU">
              <a:latin typeface="Calibri" pitchFamily="34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718614" y="2742596"/>
            <a:ext cx="1836032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100%+75%=175%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5547683" y="2742596"/>
            <a:ext cx="2683635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1,75 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У </a:t>
            </a:r>
            <a:r>
              <a:rPr lang="ru-RU" b="1">
                <a:latin typeface="Calibri" pitchFamily="34" charset="0"/>
              </a:rPr>
              <a:t>-заработок матери</a:t>
            </a:r>
            <a:endParaRPr lang="ru-RU">
              <a:latin typeface="Calibri" pitchFamily="34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059842" y="3155347"/>
            <a:ext cx="1459325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1,05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</a:t>
            </a:r>
            <a:r>
              <a:rPr lang="ru-RU" b="1">
                <a:latin typeface="Calibri" pitchFamily="34" charset="0"/>
              </a:rPr>
              <a:t>+ 1,75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У</a:t>
            </a:r>
            <a:endParaRPr lang="ru-RU">
              <a:latin typeface="Calibri" pitchFamily="34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731090" y="4321025"/>
            <a:ext cx="2709668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1,15(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</a:t>
            </a:r>
            <a:r>
              <a:rPr lang="ru-RU" b="1">
                <a:latin typeface="Calibri" pitchFamily="34" charset="0"/>
              </a:rPr>
              <a:t>+ 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У</a:t>
            </a:r>
            <a:r>
              <a:rPr lang="ru-RU" b="1">
                <a:latin typeface="Calibri" pitchFamily="34" charset="0"/>
              </a:rPr>
              <a:t>) = 1,05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</a:t>
            </a:r>
            <a:r>
              <a:rPr lang="ru-RU" b="1">
                <a:latin typeface="Calibri" pitchFamily="34" charset="0"/>
              </a:rPr>
              <a:t>+ 1,75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У</a:t>
            </a:r>
            <a:endParaRPr lang="ru-RU">
              <a:latin typeface="Calibri" pitchFamily="34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731091" y="4732263"/>
            <a:ext cx="3475365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1,15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</a:t>
            </a:r>
            <a:r>
              <a:rPr lang="ru-RU" b="1">
                <a:latin typeface="Calibri" pitchFamily="34" charset="0"/>
              </a:rPr>
              <a:t>+1,15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У</a:t>
            </a:r>
            <a:r>
              <a:rPr lang="ru-RU" b="1">
                <a:latin typeface="Calibri" pitchFamily="34" charset="0"/>
              </a:rPr>
              <a:t> = 1,05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</a:t>
            </a:r>
            <a:r>
              <a:rPr lang="ru-RU" b="1">
                <a:latin typeface="Calibri" pitchFamily="34" charset="0"/>
              </a:rPr>
              <a:t>+ 1,75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У</a:t>
            </a:r>
            <a:endParaRPr lang="ru-RU">
              <a:latin typeface="Calibri" pitchFamily="34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731090" y="5143501"/>
            <a:ext cx="2938898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1,15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 </a:t>
            </a:r>
            <a:r>
              <a:rPr lang="ru-RU" b="1">
                <a:latin typeface="Calibri" pitchFamily="34" charset="0"/>
              </a:rPr>
              <a:t>- 1,05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</a:t>
            </a:r>
            <a:r>
              <a:rPr lang="ru-RU" b="1">
                <a:latin typeface="Calibri" pitchFamily="34" charset="0"/>
              </a:rPr>
              <a:t> = 1,75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У </a:t>
            </a:r>
            <a:r>
              <a:rPr lang="ru-RU" b="1">
                <a:latin typeface="Calibri" pitchFamily="34" charset="0"/>
              </a:rPr>
              <a:t>- 1,15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У</a:t>
            </a:r>
            <a:r>
              <a:rPr lang="ru-RU" b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913863" y="5554739"/>
            <a:ext cx="1278187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0,1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</a:t>
            </a:r>
            <a:r>
              <a:rPr lang="ru-RU" b="1">
                <a:latin typeface="Calibri" pitchFamily="34" charset="0"/>
              </a:rPr>
              <a:t> = 0,6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У </a:t>
            </a:r>
            <a:endParaRPr lang="ru-RU">
              <a:latin typeface="Calibri" pitchFamily="34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1036160" y="5965977"/>
            <a:ext cx="808506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Х</a:t>
            </a:r>
            <a:r>
              <a:rPr lang="ru-RU" b="1">
                <a:latin typeface="Calibri" pitchFamily="34" charset="0"/>
              </a:rPr>
              <a:t> = 6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У </a:t>
            </a:r>
            <a:endParaRPr lang="ru-RU">
              <a:latin typeface="Calibri" pitchFamily="34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1889546" y="5965977"/>
            <a:ext cx="7254455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зарплата матери до повышения  была меньше зарплаты отца в 6 раз</a:t>
            </a:r>
            <a:endParaRPr lang="ru-RU">
              <a:latin typeface="Calibri" pitchFamily="34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6401069" y="6309180"/>
            <a:ext cx="1279407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6" tIns="40628" rIns="81256" bIns="40628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6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7985546" y="6514798"/>
            <a:ext cx="548317" cy="343202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126">
              <a:defRPr/>
            </a:pPr>
            <a:endParaRPr lang="ru-RU" dirty="0"/>
          </a:p>
        </p:txBody>
      </p:sp>
      <p:sp>
        <p:nvSpPr>
          <p:cNvPr id="46" name="Круговая стрелка 45"/>
          <p:cNvSpPr/>
          <p:nvPr/>
        </p:nvSpPr>
        <p:spPr>
          <a:xfrm rot="10800000">
            <a:off x="1706772" y="3223381"/>
            <a:ext cx="4328752" cy="822476"/>
          </a:xfrm>
          <a:prstGeom prst="circularArrow">
            <a:avLst>
              <a:gd name="adj1" fmla="val 36688"/>
              <a:gd name="adj2" fmla="val 503357"/>
              <a:gd name="adj3" fmla="val 21292703"/>
              <a:gd name="adj4" fmla="val 10715012"/>
              <a:gd name="adj5" fmla="val 2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4" tIns="40632" rIns="81264" bIns="40632" anchor="ctr"/>
          <a:lstStyle/>
          <a:p>
            <a:pPr algn="ctr" defTabSz="914126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2134138" y="3566585"/>
            <a:ext cx="4144635" cy="35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64" tIns="40632" rIns="81264" bIns="40632">
            <a:spAutoFit/>
          </a:bodyPr>
          <a:lstStyle/>
          <a:p>
            <a:r>
              <a:rPr lang="ru-RU" b="1">
                <a:latin typeface="Calibri" pitchFamily="34" charset="0"/>
              </a:rPr>
              <a:t>семейный доход увеличился на 15%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1" grpId="0" animBg="1"/>
      <p:bldP spid="40" grpId="0" animBg="1"/>
      <p:bldP spid="28" grpId="0" animBg="1"/>
      <p:bldP spid="28" grpId="1" animBg="1"/>
      <p:bldP spid="25" grpId="0" animBg="1"/>
      <p:bldP spid="25" grpId="1" animBg="1"/>
      <p:bldP spid="24" grpId="0" animBg="1"/>
      <p:bldP spid="24" grpId="1" animBg="1"/>
      <p:bldP spid="23" grpId="0" animBg="1"/>
      <p:bldP spid="23" grpId="1" animBg="1"/>
      <p:bldP spid="19" grpId="0" animBg="1"/>
      <p:bldP spid="19" grpId="1" animBg="1"/>
      <p:bldP spid="13" grpId="0"/>
      <p:bldP spid="16" grpId="0"/>
      <p:bldP spid="18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2" grpId="0"/>
      <p:bldP spid="44" grpId="0"/>
      <p:bldP spid="4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669</Words>
  <Application>Microsoft Office PowerPoint</Application>
  <PresentationFormat>Экран (4:3)</PresentationFormat>
  <Paragraphs>140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Формула</vt:lpstr>
      <vt:lpstr>Тренинговая работа №4</vt:lpstr>
      <vt:lpstr>В12</vt:lpstr>
      <vt:lpstr>Слайд 3</vt:lpstr>
      <vt:lpstr>B12</vt:lpstr>
      <vt:lpstr>В13</vt:lpstr>
      <vt:lpstr>Слайд 6</vt:lpstr>
      <vt:lpstr>B13</vt:lpstr>
      <vt:lpstr>В13</vt:lpstr>
      <vt:lpstr>В13</vt:lpstr>
      <vt:lpstr>В14</vt:lpstr>
      <vt:lpstr>Слайд 11</vt:lpstr>
      <vt:lpstr>B14</vt:lpstr>
      <vt:lpstr>В14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Ивановна</dc:creator>
  <cp:lastModifiedBy>Нина Ивановна</cp:lastModifiedBy>
  <cp:revision>11</cp:revision>
  <dcterms:created xsi:type="dcterms:W3CDTF">2013-08-06T08:37:34Z</dcterms:created>
  <dcterms:modified xsi:type="dcterms:W3CDTF">2013-08-06T10:38:05Z</dcterms:modified>
</cp:coreProperties>
</file>