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3" r:id="rId2"/>
    <p:sldId id="295" r:id="rId3"/>
    <p:sldId id="296" r:id="rId4"/>
    <p:sldId id="297" r:id="rId5"/>
    <p:sldId id="299" r:id="rId6"/>
    <p:sldId id="300" r:id="rId7"/>
    <p:sldId id="301" r:id="rId8"/>
    <p:sldId id="302" r:id="rId9"/>
    <p:sldId id="305" r:id="rId10"/>
    <p:sldId id="306" r:id="rId11"/>
    <p:sldId id="304" r:id="rId12"/>
    <p:sldId id="307" r:id="rId13"/>
    <p:sldId id="308" r:id="rId14"/>
  </p:sldIdLst>
  <p:sldSz cx="9144000" cy="6858000" type="screen4x3"/>
  <p:notesSz cx="6858000" cy="9144000"/>
  <p:defaultTextStyle>
    <a:defPPr>
      <a:defRPr lang="ru-RU"/>
    </a:defPPr>
    <a:lvl1pPr marL="0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05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260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912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29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6" Type="http://schemas.openxmlformats.org/officeDocument/2006/relationships/image" Target="../media/image90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5" Type="http://schemas.openxmlformats.org/officeDocument/2006/relationships/image" Target="../media/image8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Relationship Id="rId14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EA5F-02B1-49E3-B9C5-DFE8A0EBF98D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232A-663E-4177-9C5A-8E7EC2A76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5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6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60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2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0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35626-6FDE-42EF-99F3-F1844DA632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1" indent="0">
              <a:buNone/>
              <a:defRPr sz="2000" b="1"/>
            </a:lvl2pPr>
            <a:lvl3pPr marL="913305" indent="0">
              <a:buNone/>
              <a:defRPr sz="1800" b="1"/>
            </a:lvl3pPr>
            <a:lvl4pPr marL="1369956" indent="0">
              <a:buNone/>
              <a:defRPr sz="1600" b="1"/>
            </a:lvl4pPr>
            <a:lvl5pPr marL="1826606" indent="0">
              <a:buNone/>
              <a:defRPr sz="1600" b="1"/>
            </a:lvl5pPr>
            <a:lvl6pPr marL="2283260" indent="0">
              <a:buNone/>
              <a:defRPr sz="1600" b="1"/>
            </a:lvl6pPr>
            <a:lvl7pPr marL="2739912" indent="0">
              <a:buNone/>
              <a:defRPr sz="1600" b="1"/>
            </a:lvl7pPr>
            <a:lvl8pPr marL="3196560" indent="0">
              <a:buNone/>
              <a:defRPr sz="1600" b="1"/>
            </a:lvl8pPr>
            <a:lvl9pPr marL="3653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1" indent="0">
              <a:buNone/>
              <a:defRPr sz="2800"/>
            </a:lvl2pPr>
            <a:lvl3pPr marL="913305" indent="0">
              <a:buNone/>
              <a:defRPr sz="2400"/>
            </a:lvl3pPr>
            <a:lvl4pPr marL="1369956" indent="0">
              <a:buNone/>
              <a:defRPr sz="2000"/>
            </a:lvl4pPr>
            <a:lvl5pPr marL="1826606" indent="0">
              <a:buNone/>
              <a:defRPr sz="2000"/>
            </a:lvl5pPr>
            <a:lvl6pPr marL="2283260" indent="0">
              <a:buNone/>
              <a:defRPr sz="2000"/>
            </a:lvl6pPr>
            <a:lvl7pPr marL="2739912" indent="0">
              <a:buNone/>
              <a:defRPr sz="2000"/>
            </a:lvl7pPr>
            <a:lvl8pPr marL="3196560" indent="0">
              <a:buNone/>
              <a:defRPr sz="2000"/>
            </a:lvl8pPr>
            <a:lvl9pPr marL="365321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1" indent="0">
              <a:buNone/>
              <a:defRPr sz="1200"/>
            </a:lvl2pPr>
            <a:lvl3pPr marL="913305" indent="0">
              <a:buNone/>
              <a:defRPr sz="1000"/>
            </a:lvl3pPr>
            <a:lvl4pPr marL="1369956" indent="0">
              <a:buNone/>
              <a:defRPr sz="900"/>
            </a:lvl4pPr>
            <a:lvl5pPr marL="1826606" indent="0">
              <a:buNone/>
              <a:defRPr sz="900"/>
            </a:lvl5pPr>
            <a:lvl6pPr marL="2283260" indent="0">
              <a:buNone/>
              <a:defRPr sz="900"/>
            </a:lvl6pPr>
            <a:lvl7pPr marL="2739912" indent="0">
              <a:buNone/>
              <a:defRPr sz="900"/>
            </a:lvl7pPr>
            <a:lvl8pPr marL="3196560" indent="0">
              <a:buNone/>
              <a:defRPr sz="900"/>
            </a:lvl8pPr>
            <a:lvl9pPr marL="3653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32" tIns="45665" rIns="91332" bIns="4566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12"/>
            <a:ext cx="8229600" cy="4525963"/>
          </a:xfrm>
          <a:prstGeom prst="rect">
            <a:avLst/>
          </a:prstGeom>
        </p:spPr>
        <p:txBody>
          <a:bodyPr vert="horz" lIns="91332" tIns="45665" rIns="91332" bIns="456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362"/>
            <a:ext cx="2133600" cy="365125"/>
          </a:xfrm>
          <a:prstGeom prst="rect">
            <a:avLst/>
          </a:prstGeom>
        </p:spPr>
        <p:txBody>
          <a:bodyPr vert="horz" lIns="91332" tIns="45665" rIns="91332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332" tIns="45665" rIns="91332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62"/>
            <a:ext cx="2133600" cy="365125"/>
          </a:xfrm>
          <a:prstGeom prst="rect">
            <a:avLst/>
          </a:prstGeom>
        </p:spPr>
        <p:txBody>
          <a:bodyPr vert="horz" lIns="91332" tIns="45665" rIns="91332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0" indent="-342490" algn="l" defTabSz="913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0" indent="-285408" algn="l" defTabSz="913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2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26" algn="l" defTabSz="913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32" indent="-228326" algn="l" defTabSz="913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5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6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6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0" indent="-228326" algn="l" defTabSz="913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1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5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6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6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60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2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0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2" algn="l" defTabSz="913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64.jpeg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71.bin"/><Relationship Id="rId3" Type="http://schemas.openxmlformats.org/officeDocument/2006/relationships/image" Target="../media/image91.jpeg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47.jpeg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60648"/>
            <a:ext cx="4680520" cy="1470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Трени</a:t>
            </a:r>
            <a:r>
              <a:rPr lang="ru-RU" sz="4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нговая</a:t>
            </a:r>
            <a:r>
              <a:rPr sz="4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4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</a:t>
            </a:r>
            <a:r>
              <a:rPr sz="4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№3</a:t>
            </a:r>
            <a:endParaRPr sz="4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732463"/>
            <a:ext cx="5543550" cy="75247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Работа учителя математики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Моисеевой Нины Ивановны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457575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3024336" cy="41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79388" y="4221166"/>
            <a:ext cx="647700" cy="503237"/>
          </a:xfrm>
          <a:prstGeom prst="roundRect">
            <a:avLst/>
          </a:prstGeom>
          <a:solidFill>
            <a:srgbClr val="29F7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B11</a:t>
            </a:r>
            <a:endParaRPr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6" y="188913"/>
            <a:ext cx="62642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24751" y="5949952"/>
            <a:ext cx="98233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6</a:t>
            </a: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1116016" y="3789363"/>
            <a:ext cx="719137" cy="1223962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2195513" y="4437063"/>
            <a:ext cx="2881312" cy="647700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900116" y="4005263"/>
            <a:ext cx="142875" cy="8191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03353" y="3213101"/>
            <a:ext cx="277813" cy="12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en-US" b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9391" y="4292600"/>
            <a:ext cx="827087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384</a:t>
            </a:r>
            <a:r>
              <a:rPr lang="ru-RU" sz="1400" b="1" dirty="0">
                <a:latin typeface="Calibri" pitchFamily="34" charset="0"/>
              </a:rPr>
              <a:t>см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116016" y="3500441"/>
            <a:ext cx="719137" cy="73025"/>
          </a:xfrm>
          <a:prstGeom prst="line">
            <a:avLst/>
          </a:prstGeom>
          <a:ln w="57150">
            <a:solidFill>
              <a:srgbClr val="29F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95513" y="3933825"/>
            <a:ext cx="2881312" cy="0"/>
          </a:xfrm>
          <a:prstGeom prst="line">
            <a:avLst/>
          </a:prstGeom>
          <a:ln w="57150">
            <a:solidFill>
              <a:srgbClr val="29F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851278" y="3644901"/>
            <a:ext cx="504825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en-US" b="1">
                <a:latin typeface="Calibri" pitchFamily="34" charset="0"/>
              </a:rPr>
              <a:t>8d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50825" y="4724402"/>
            <a:ext cx="8388350" cy="9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Тогда площадь основания увеличилась в 64 раз. 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0" y="1916116"/>
            <a:ext cx="752475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Объем цилиндра равен произведению площади основания на высоту: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" y="2205040"/>
            <a:ext cx="900112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Т.к. при переливании объем воды не изменяется, то имеем:  S </a:t>
            </a:r>
            <a:r>
              <a:rPr lang="ru-RU" baseline="-25000">
                <a:latin typeface="Calibri" pitchFamily="34" charset="0"/>
              </a:rPr>
              <a:t>осн</a:t>
            </a:r>
            <a:r>
              <a:rPr lang="ru-RU">
                <a:latin typeface="Calibri" pitchFamily="34" charset="0"/>
              </a:rPr>
              <a:t>⋅h=const. 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148263" y="3213101"/>
            <a:ext cx="4283075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уменьшается высота воды в сосуде.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7" name="Блок-схема: магнитный диск 36"/>
          <p:cNvSpPr/>
          <p:nvPr/>
        </p:nvSpPr>
        <p:spPr>
          <a:xfrm>
            <a:off x="1116015" y="3357566"/>
            <a:ext cx="712787" cy="113347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Блок-схема: магнитный диск 37"/>
          <p:cNvSpPr/>
          <p:nvPr/>
        </p:nvSpPr>
        <p:spPr>
          <a:xfrm>
            <a:off x="2195513" y="3789366"/>
            <a:ext cx="2881312" cy="93503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0" y="2492377"/>
            <a:ext cx="914400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Это значит, что </a:t>
            </a:r>
            <a:r>
              <a:rPr lang="en-US">
                <a:latin typeface="Calibri" pitchFamily="34" charset="0"/>
              </a:rPr>
              <a:t>S</a:t>
            </a:r>
            <a:r>
              <a:rPr lang="ru-RU" baseline="-25000">
                <a:latin typeface="Calibri" pitchFamily="34" charset="0"/>
              </a:rPr>
              <a:t>основания</a:t>
            </a:r>
            <a:r>
              <a:rPr lang="en-US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и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высота связаны обратно пропорциональной зависимостью: 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6016" y="3789363"/>
            <a:ext cx="719137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 flipV="1">
            <a:off x="2195513" y="4365628"/>
            <a:ext cx="2881312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5148264" y="3500440"/>
            <a:ext cx="3744912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Основание цилиндра - круг, </a:t>
            </a:r>
          </a:p>
          <a:p>
            <a:r>
              <a:rPr lang="ru-RU">
                <a:latin typeface="Calibri" pitchFamily="34" charset="0"/>
              </a:rPr>
              <a:t>площадь которого вычисляется: </a:t>
            </a: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0" y="2852740"/>
            <a:ext cx="867568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во сколько раз увеличивается площадь основания, во столько же раз </a:t>
            </a:r>
            <a:endParaRPr lang="en-US">
              <a:latin typeface="Calibri" pitchFamily="34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5724526" y="4437065"/>
            <a:ext cx="2612135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Если диаметр цилиндра </a:t>
            </a:r>
          </a:p>
          <a:p>
            <a:r>
              <a:rPr lang="ru-RU">
                <a:latin typeface="Calibri" pitchFamily="34" charset="0"/>
              </a:rPr>
              <a:t>увеличился в 8 раз, </a:t>
            </a: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5292728" y="4941888"/>
            <a:ext cx="331758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то и радиус увеличился в 8 раз. 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1619252" y="6237290"/>
            <a:ext cx="1880589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384:64=6</a:t>
            </a:r>
            <a:r>
              <a:rPr lang="ru-RU" sz="2400" dirty="0">
                <a:latin typeface="Calibri" pitchFamily="34" charset="0"/>
              </a:rPr>
              <a:t>(см)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50826" y="5589588"/>
            <a:ext cx="511333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Высота при этом уменьшилась в 64 раз и стала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7164389" y="1916116"/>
            <a:ext cx="1122369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V = S </a:t>
            </a:r>
            <a:r>
              <a:rPr lang="ru-RU" b="1" baseline="-25000">
                <a:solidFill>
                  <a:srgbClr val="FF0000"/>
                </a:solidFill>
                <a:latin typeface="Calibri" pitchFamily="34" charset="0"/>
              </a:rPr>
              <a:t>осн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⋅h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88125" y="4076701"/>
            <a:ext cx="766502" cy="369304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S=π⋅r</a:t>
            </a:r>
            <a:r>
              <a:rPr lang="ru-RU" b="1" baseline="30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692278" y="1268413"/>
            <a:ext cx="358775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019926" y="4005265"/>
            <a:ext cx="444298" cy="461637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71775" y="404813"/>
            <a:ext cx="720725" cy="360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172450" y="6524628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3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" grpId="0"/>
      <p:bldP spid="9" grpId="0" animBg="1"/>
      <p:bldP spid="11" grpId="0" animBg="1"/>
      <p:bldP spid="13" grpId="0" animBg="1"/>
      <p:bldP spid="14" grpId="0"/>
      <p:bldP spid="15" grpId="0"/>
      <p:bldP spid="24" grpId="0"/>
      <p:bldP spid="32" grpId="0"/>
      <p:bldP spid="33" grpId="0"/>
      <p:bldP spid="34" grpId="0"/>
      <p:bldP spid="35" grpId="0"/>
      <p:bldP spid="37" grpId="0" animBg="1"/>
      <p:bldP spid="38" grpId="0" animBg="1"/>
      <p:bldP spid="46" grpId="0"/>
      <p:bldP spid="47" grpId="0" animBg="1"/>
      <p:bldP spid="48" grpId="0" animBg="1"/>
      <p:bldP spid="49" grpId="0"/>
      <p:bldP spid="50" grpId="0"/>
      <p:bldP spid="51" grpId="0"/>
      <p:bldP spid="52" grpId="0"/>
      <p:bldP spid="54" grpId="0"/>
      <p:bldP spid="55" grpId="0" build="allAtOnce"/>
      <p:bldP spid="55" grpId="1" build="allAtOnce"/>
      <p:bldP spid="56" grpId="0"/>
      <p:bldP spid="56" grpId="1"/>
      <p:bldP spid="56" grpId="2"/>
      <p:bldP spid="57" grpId="0" animBg="1"/>
      <p:bldP spid="58" grpId="0"/>
      <p:bldP spid="58" grpId="1"/>
      <p:bldP spid="58" grpId="2"/>
      <p:bldP spid="58" grpId="3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6227763" y="4724403"/>
            <a:ext cx="576262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524750" y="4724403"/>
            <a:ext cx="1295400" cy="7207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3853" y="4005266"/>
            <a:ext cx="2879725" cy="1152525"/>
          </a:xfrm>
          <a:prstGeom prst="rect">
            <a:avLst/>
          </a:prstGeom>
          <a:solidFill>
            <a:srgbClr val="52F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/>
              <a:t>В11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50" y="6524628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5" y="333375"/>
            <a:ext cx="738028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85115" y="5949952"/>
            <a:ext cx="98233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4</a:t>
            </a:r>
          </a:p>
        </p:txBody>
      </p:sp>
      <p:pic>
        <p:nvPicPr>
          <p:cNvPr id="7191" name="Picture 3" descr="MA.OB10.B9.101/inner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6" y="2133603"/>
            <a:ext cx="25352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55878" y="1412877"/>
            <a:ext cx="658812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1) </a:t>
            </a:r>
            <a:r>
              <a:rPr lang="ru-RU"/>
              <a:t>Т.к. объем шара прямо пропорционален  </a:t>
            </a:r>
            <a:r>
              <a:rPr lang="ru-RU" b="1"/>
              <a:t>кубу</a:t>
            </a:r>
            <a:r>
              <a:rPr lang="ru-RU"/>
              <a:t>  радиуса,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3852" y="4221164"/>
            <a:ext cx="194468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en-US" b="1"/>
              <a:t>P=mg ;</a:t>
            </a:r>
            <a:r>
              <a:rPr lang="ru-RU" b="1"/>
              <a:t>  </a:t>
            </a:r>
            <a:r>
              <a:rPr lang="en-US" b="1"/>
              <a:t> m=</a:t>
            </a:r>
            <a:r>
              <a:rPr lang="el-GR" b="1"/>
              <a:t>ρ</a:t>
            </a:r>
            <a:r>
              <a:rPr lang="en-US" b="1"/>
              <a:t>V ;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627316" y="1773239"/>
            <a:ext cx="651668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/>
              <a:t>то при увеличении радиуса в 2 раза объем шара увеличится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164388" y="2565400"/>
          <a:ext cx="1790700" cy="292100"/>
        </p:xfrm>
        <a:graphic>
          <a:graphicData uri="http://schemas.openxmlformats.org/presentationml/2006/ole">
            <p:oleObj spid="_x0000_s31746" name="Формула" r:id="rId5" imgW="1790640" imgH="291960" progId="Equation.3">
              <p:embed/>
            </p:oleObj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987678" y="3068640"/>
            <a:ext cx="637222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/>
              <a:t>Следовательно, вес шара тоже увеличится в 8 раз</a:t>
            </a:r>
            <a:r>
              <a:rPr lang="en-US"/>
              <a:t>.</a:t>
            </a:r>
            <a:r>
              <a:rPr lang="ru-RU"/>
              <a:t> 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195513" y="4149725"/>
          <a:ext cx="1016000" cy="558800"/>
        </p:xfrm>
        <a:graphic>
          <a:graphicData uri="http://schemas.openxmlformats.org/presentationml/2006/ole">
            <p:oleObj spid="_x0000_s31747" name="Формула" r:id="rId6" imgW="1015920" imgH="558720" progId="Equation.3">
              <p:embed/>
            </p:oleObj>
          </a:graphicData>
        </a:graphic>
      </p:graphicFrame>
      <p:sp>
        <p:nvSpPr>
          <p:cNvPr id="7196" name="Прямоугольник 16"/>
          <p:cNvSpPr>
            <a:spLocks noChangeArrowheads="1"/>
          </p:cNvSpPr>
          <p:nvPr/>
        </p:nvSpPr>
        <p:spPr bwMode="auto">
          <a:xfrm>
            <a:off x="0" y="5657851"/>
            <a:ext cx="4572000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31752" name="Object 4"/>
          <p:cNvGraphicFramePr>
            <a:graphicFrameLocks noChangeAspect="1"/>
          </p:cNvGraphicFramePr>
          <p:nvPr/>
        </p:nvGraphicFramePr>
        <p:xfrm>
          <a:off x="3708403" y="4149725"/>
          <a:ext cx="1320800" cy="558800"/>
        </p:xfrm>
        <a:graphic>
          <a:graphicData uri="http://schemas.openxmlformats.org/presentationml/2006/ole">
            <p:oleObj spid="_x0000_s31748" name="Формула" r:id="rId7" imgW="1320480" imgH="558720" progId="Equation.3">
              <p:embed/>
            </p:oleObj>
          </a:graphicData>
        </a:graphic>
      </p:graphicFrame>
      <p:graphicFrame>
        <p:nvGraphicFramePr>
          <p:cNvPr id="31753" name="Object 5"/>
          <p:cNvGraphicFramePr>
            <a:graphicFrameLocks noChangeAspect="1"/>
          </p:cNvGraphicFramePr>
          <p:nvPr/>
        </p:nvGraphicFramePr>
        <p:xfrm>
          <a:off x="7092950" y="4149725"/>
          <a:ext cx="1625600" cy="558800"/>
        </p:xfrm>
        <a:graphic>
          <a:graphicData uri="http://schemas.openxmlformats.org/presentationml/2006/ole">
            <p:oleObj spid="_x0000_s31749" name="Формула" r:id="rId8" imgW="1625400" imgH="558720" progId="Equation.3">
              <p:embed/>
            </p:oleObj>
          </a:graphicData>
        </a:graphic>
      </p:graphicFrame>
      <p:graphicFrame>
        <p:nvGraphicFramePr>
          <p:cNvPr id="31754" name="Object 6"/>
          <p:cNvGraphicFramePr>
            <a:graphicFrameLocks noChangeAspect="1"/>
          </p:cNvGraphicFramePr>
          <p:nvPr/>
        </p:nvGraphicFramePr>
        <p:xfrm>
          <a:off x="755652" y="4724400"/>
          <a:ext cx="901700" cy="266700"/>
        </p:xfrm>
        <a:graphic>
          <a:graphicData uri="http://schemas.openxmlformats.org/presentationml/2006/ole">
            <p:oleObj spid="_x0000_s31750" name="Формула" r:id="rId9" imgW="901440" imgH="266400" progId="Equation.3">
              <p:embed/>
            </p:oleObj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539753" y="2852738"/>
            <a:ext cx="288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68313" y="2492377"/>
            <a:ext cx="393002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b="1"/>
              <a:t>R</a:t>
            </a:r>
            <a:r>
              <a:rPr lang="en-US" b="1" baseline="-25000"/>
              <a:t>1</a:t>
            </a:r>
            <a:endParaRPr lang="ru-RU" b="1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179388" y="2133600"/>
          <a:ext cx="787400" cy="304800"/>
        </p:xfrm>
        <a:graphic>
          <a:graphicData uri="http://schemas.openxmlformats.org/presentationml/2006/ole">
            <p:oleObj spid="_x0000_s31751" name="Формула" r:id="rId10" imgW="787320" imgH="304560" progId="Equation.3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2052640" y="2852738"/>
            <a:ext cx="73501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124076" y="2492377"/>
            <a:ext cx="393002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b="1"/>
              <a:t>R</a:t>
            </a:r>
            <a:r>
              <a:rPr lang="en-US" b="1" baseline="-25000"/>
              <a:t>2</a:t>
            </a:r>
            <a:endParaRPr lang="ru-RU" b="1"/>
          </a:p>
        </p:txBody>
      </p:sp>
      <p:graphicFrame>
        <p:nvGraphicFramePr>
          <p:cNvPr id="31756" name="Object 8"/>
          <p:cNvGraphicFramePr>
            <a:graphicFrameLocks noChangeAspect="1"/>
          </p:cNvGraphicFramePr>
          <p:nvPr/>
        </p:nvGraphicFramePr>
        <p:xfrm>
          <a:off x="1403350" y="1773238"/>
          <a:ext cx="1066800" cy="304800"/>
        </p:xfrm>
        <a:graphic>
          <a:graphicData uri="http://schemas.openxmlformats.org/presentationml/2006/ole">
            <p:oleObj spid="_x0000_s31752" name="Формула" r:id="rId11" imgW="1066680" imgH="304560" progId="Equation.3">
              <p:embed/>
            </p:oleObj>
          </a:graphicData>
        </a:graphic>
      </p:graphicFrame>
      <p:graphicFrame>
        <p:nvGraphicFramePr>
          <p:cNvPr id="31757" name="Object 9"/>
          <p:cNvGraphicFramePr>
            <a:graphicFrameLocks noChangeAspect="1"/>
          </p:cNvGraphicFramePr>
          <p:nvPr/>
        </p:nvGraphicFramePr>
        <p:xfrm>
          <a:off x="3170240" y="2414588"/>
          <a:ext cx="1130300" cy="622300"/>
        </p:xfrm>
        <a:graphic>
          <a:graphicData uri="http://schemas.openxmlformats.org/presentationml/2006/ole">
            <p:oleObj spid="_x0000_s31753" name="Формула" r:id="rId12" imgW="1130040" imgH="622080" progId="Equation.3">
              <p:embed/>
            </p:oleObj>
          </a:graphicData>
        </a:graphic>
      </p:graphicFrame>
      <p:graphicFrame>
        <p:nvGraphicFramePr>
          <p:cNvPr id="31758" name="Object 10"/>
          <p:cNvGraphicFramePr>
            <a:graphicFrameLocks noChangeAspect="1"/>
          </p:cNvGraphicFramePr>
          <p:nvPr/>
        </p:nvGraphicFramePr>
        <p:xfrm>
          <a:off x="4687888" y="2389188"/>
          <a:ext cx="965200" cy="622300"/>
        </p:xfrm>
        <a:graphic>
          <a:graphicData uri="http://schemas.openxmlformats.org/presentationml/2006/ole">
            <p:oleObj spid="_x0000_s31754" name="Формула" r:id="rId13" imgW="965160" imgH="622080" progId="Equation.3">
              <p:embed/>
            </p:oleObj>
          </a:graphicData>
        </a:graphic>
      </p:graphicFrame>
      <p:graphicFrame>
        <p:nvGraphicFramePr>
          <p:cNvPr id="31759" name="Object 11"/>
          <p:cNvGraphicFramePr>
            <a:graphicFrameLocks noChangeAspect="1"/>
          </p:cNvGraphicFramePr>
          <p:nvPr/>
        </p:nvGraphicFramePr>
        <p:xfrm>
          <a:off x="6156327" y="2565400"/>
          <a:ext cx="762000" cy="304800"/>
        </p:xfrm>
        <a:graphic>
          <a:graphicData uri="http://schemas.openxmlformats.org/presentationml/2006/ole">
            <p:oleObj spid="_x0000_s31755" name="Формула" r:id="rId14" imgW="761760" imgH="304560" progId="Equation.3">
              <p:embed/>
            </p:oleObj>
          </a:graphicData>
        </a:graphic>
      </p:graphicFrame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076825" y="3573464"/>
            <a:ext cx="891536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/>
              <a:t>0,5⋅8=4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0" y="4221164"/>
            <a:ext cx="373766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2)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3276600" y="4076703"/>
            <a:ext cx="215900" cy="79216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5651500" y="4292600"/>
          <a:ext cx="825500" cy="304800"/>
        </p:xfrm>
        <a:graphic>
          <a:graphicData uri="http://schemas.openxmlformats.org/presentationml/2006/ole">
            <p:oleObj spid="_x0000_s31756" name="Формула" r:id="rId15" imgW="825480" imgH="304560" progId="Equation.3">
              <p:embed/>
            </p:oleObj>
          </a:graphicData>
        </a:graphic>
      </p:graphicFrame>
      <p:sp>
        <p:nvSpPr>
          <p:cNvPr id="39" name="Овал 38"/>
          <p:cNvSpPr/>
          <p:nvPr/>
        </p:nvSpPr>
        <p:spPr>
          <a:xfrm>
            <a:off x="1331913" y="2133603"/>
            <a:ext cx="1439862" cy="14398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1762" name="Object 13"/>
          <p:cNvGraphicFramePr>
            <a:graphicFrameLocks noChangeAspect="1"/>
          </p:cNvGraphicFramePr>
          <p:nvPr/>
        </p:nvGraphicFramePr>
        <p:xfrm>
          <a:off x="7164388" y="4797425"/>
          <a:ext cx="1536700" cy="558800"/>
        </p:xfrm>
        <a:graphic>
          <a:graphicData uri="http://schemas.openxmlformats.org/presentationml/2006/ole">
            <p:oleObj spid="_x0000_s31757" name="Формула" r:id="rId16" imgW="1536480" imgH="558720" progId="Equation.3">
              <p:embed/>
            </p:oleObj>
          </a:graphicData>
        </a:graphic>
      </p:graphicFrame>
      <p:graphicFrame>
        <p:nvGraphicFramePr>
          <p:cNvPr id="31763" name="Object 14"/>
          <p:cNvGraphicFramePr>
            <a:graphicFrameLocks noChangeAspect="1"/>
          </p:cNvGraphicFramePr>
          <p:nvPr/>
        </p:nvGraphicFramePr>
        <p:xfrm>
          <a:off x="5200650" y="4797425"/>
          <a:ext cx="1651000" cy="558800"/>
        </p:xfrm>
        <a:graphic>
          <a:graphicData uri="http://schemas.openxmlformats.org/presentationml/2006/ole">
            <p:oleObj spid="_x0000_s31758" name="Формула" r:id="rId17" imgW="1650960" imgH="558720" progId="Equation.3">
              <p:embed/>
            </p:oleObj>
          </a:graphicData>
        </a:graphic>
      </p:graphicFrame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323850" y="5373688"/>
            <a:ext cx="3914800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/>
              <a:t>От перестановки мест сомножителей </a:t>
            </a:r>
          </a:p>
          <a:p>
            <a:r>
              <a:rPr lang="ru-RU"/>
              <a:t>произведение не меняется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787903" y="260350"/>
            <a:ext cx="936625" cy="504825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55651" y="4652963"/>
            <a:ext cx="1079500" cy="43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1764" name="Object 15"/>
          <p:cNvGraphicFramePr>
            <a:graphicFrameLocks noChangeAspect="1"/>
          </p:cNvGraphicFramePr>
          <p:nvPr/>
        </p:nvGraphicFramePr>
        <p:xfrm>
          <a:off x="4500563" y="6021388"/>
          <a:ext cx="2032000" cy="304800"/>
        </p:xfrm>
        <a:graphic>
          <a:graphicData uri="http://schemas.openxmlformats.org/presentationml/2006/ole">
            <p:oleObj spid="_x0000_s31759" name="Формула" r:id="rId18" imgW="2031840" imgH="304560" progId="Equation.3">
              <p:embed/>
            </p:oleObj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>
            <a:off x="4643440" y="692150"/>
            <a:ext cx="13684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3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3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3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3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3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34" grpId="0" animBg="1"/>
      <p:bldP spid="34" grpId="1" animBg="1"/>
      <p:bldP spid="5" grpId="0"/>
      <p:bldP spid="10" grpId="0"/>
      <p:bldP spid="11" grpId="0"/>
      <p:bldP spid="12" grpId="0"/>
      <p:bldP spid="15" grpId="0"/>
      <p:bldP spid="23" grpId="0"/>
      <p:bldP spid="27" grpId="0"/>
      <p:bldP spid="33" grpId="0"/>
      <p:bldP spid="37" grpId="0" animBg="1"/>
      <p:bldP spid="39" grpId="0" animBg="1"/>
      <p:bldP spid="43" grpId="0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3419478" y="5949950"/>
            <a:ext cx="576263" cy="431800"/>
          </a:xfrm>
          <a:prstGeom prst="roundRect">
            <a:avLst/>
          </a:prstGeom>
          <a:solidFill>
            <a:srgbClr val="6CF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Выноска 2 39"/>
          <p:cNvSpPr/>
          <p:nvPr/>
        </p:nvSpPr>
        <p:spPr>
          <a:xfrm>
            <a:off x="6948491" y="4581525"/>
            <a:ext cx="503237" cy="431800"/>
          </a:xfrm>
          <a:prstGeom prst="borderCallout2">
            <a:avLst>
              <a:gd name="adj1" fmla="val 18750"/>
              <a:gd name="adj2" fmla="val -8333"/>
              <a:gd name="adj3" fmla="val 147888"/>
              <a:gd name="adj4" fmla="val -35115"/>
              <a:gd name="adj5" fmla="val 320557"/>
              <a:gd name="adj6" fmla="val -630864"/>
            </a:avLst>
          </a:prstGeom>
          <a:solidFill>
            <a:srgbClr val="6CF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27541" y="4076703"/>
            <a:ext cx="288925" cy="3603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859340" y="3068640"/>
            <a:ext cx="720725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7450" y="333375"/>
            <a:ext cx="6121400" cy="358775"/>
          </a:xfrm>
          <a:prstGeom prst="roundRect">
            <a:avLst/>
          </a:prstGeom>
          <a:solidFill>
            <a:srgbClr val="2BF5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1018456" cy="106613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В1</a:t>
            </a:r>
            <a:r>
              <a:rPr lang="ru-RU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913" y="6021388"/>
            <a:ext cx="431800" cy="228600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7625" y="5589591"/>
            <a:ext cx="1081088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96191" y="5516564"/>
            <a:ext cx="13287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Ответ:  18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63" name="Прямоугольник 8"/>
          <p:cNvSpPr>
            <a:spLocks noChangeArrowheads="1"/>
          </p:cNvSpPr>
          <p:nvPr/>
        </p:nvSpPr>
        <p:spPr bwMode="auto">
          <a:xfrm>
            <a:off x="1187450" y="260351"/>
            <a:ext cx="7956550" cy="124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В основании прямой призмы лежит квадрат со стороной </a:t>
            </a:r>
          </a:p>
          <a:p>
            <a:r>
              <a:rPr lang="ru-RU" sz="2400" b="1" dirty="0">
                <a:latin typeface="Calibri" pitchFamily="34" charset="0"/>
              </a:rPr>
              <a:t>3. Боковые ребра равны        .    Найдите объем цилиндра, </a:t>
            </a:r>
          </a:p>
          <a:p>
            <a:r>
              <a:rPr lang="ru-RU" sz="2400" b="1" dirty="0">
                <a:latin typeface="Calibri" pitchFamily="34" charset="0"/>
              </a:rPr>
              <a:t>описанного около этой призмы.</a:t>
            </a:r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6146" name="Содержимое 9"/>
          <p:cNvGraphicFramePr>
            <a:graphicFrameLocks noChangeAspect="1"/>
          </p:cNvGraphicFramePr>
          <p:nvPr>
            <p:ph idx="1"/>
          </p:nvPr>
        </p:nvGraphicFramePr>
        <p:xfrm>
          <a:off x="4716463" y="620713"/>
          <a:ext cx="187325" cy="487362"/>
        </p:xfrm>
        <a:graphic>
          <a:graphicData uri="http://schemas.openxmlformats.org/presentationml/2006/ole">
            <p:oleObj spid="_x0000_s33794" name="Формула" r:id="rId3" imgW="215640" imgH="558720" progId="Equation.3">
              <p:embed/>
            </p:oleObj>
          </a:graphicData>
        </a:graphic>
      </p:graphicFrame>
      <p:pic>
        <p:nvPicPr>
          <p:cNvPr id="616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20938"/>
            <a:ext cx="203676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753" y="2349501"/>
            <a:ext cx="30163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268539" y="3429003"/>
          <a:ext cx="187325" cy="487363"/>
        </p:xfrm>
        <a:graphic>
          <a:graphicData uri="http://schemas.openxmlformats.org/presentationml/2006/ole">
            <p:oleObj spid="_x0000_s33795" name="Формула" r:id="rId5" imgW="215640" imgH="558720" progId="Equation.3">
              <p:embed/>
            </p:oleObj>
          </a:graphicData>
        </a:graphic>
      </p:graphicFrame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773241"/>
            <a:ext cx="1776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492502" y="4076701"/>
            <a:ext cx="151130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en-US" b="1">
                <a:latin typeface="Calibri" pitchFamily="34" charset="0"/>
              </a:rPr>
              <a:t>S</a:t>
            </a:r>
            <a:r>
              <a:rPr lang="ru-RU" b="1" baseline="-25000">
                <a:latin typeface="Calibri" pitchFamily="34" charset="0"/>
              </a:rPr>
              <a:t>основ</a:t>
            </a:r>
            <a:r>
              <a:rPr lang="ru-RU" b="1">
                <a:latin typeface="Calibri" pitchFamily="34" charset="0"/>
              </a:rPr>
              <a:t> = </a:t>
            </a:r>
            <a:r>
              <a:rPr lang="el-GR" b="1">
                <a:latin typeface="Calibri" pitchFamily="34" charset="0"/>
              </a:rPr>
              <a:t>π·</a:t>
            </a:r>
            <a:r>
              <a:rPr lang="en-US" b="1">
                <a:latin typeface="Calibri" pitchFamily="34" charset="0"/>
              </a:rPr>
              <a:t>R</a:t>
            </a:r>
            <a:r>
              <a:rPr lang="ru-RU" b="1" baseline="30000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47815" y="2205040"/>
            <a:ext cx="30163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539750" y="2708275"/>
            <a:ext cx="863600" cy="73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900115" y="2420940"/>
            <a:ext cx="31445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5651" y="5013328"/>
            <a:ext cx="1079500" cy="936625"/>
          </a:xfrm>
          <a:prstGeom prst="rect">
            <a:avLst/>
          </a:prstGeom>
          <a:solidFill>
            <a:srgbClr val="2BF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 rot="468754">
            <a:off x="628652" y="2530475"/>
            <a:ext cx="1549400" cy="361950"/>
          </a:xfrm>
          <a:prstGeom prst="parallelogram">
            <a:avLst>
              <a:gd name="adj" fmla="val 113318"/>
            </a:avLst>
          </a:prstGeom>
          <a:solidFill>
            <a:srgbClr val="2BF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55651" y="5013328"/>
            <a:ext cx="1079500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331915" y="5013325"/>
            <a:ext cx="31445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55651" y="5013328"/>
            <a:ext cx="1079500" cy="936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827088" y="5373688"/>
            <a:ext cx="31445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1258891" y="544512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8316" y="5229225"/>
            <a:ext cx="30163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116016" y="4652964"/>
            <a:ext cx="30163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843213" y="2349501"/>
            <a:ext cx="5979659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Диагональ квадрата  можно найти по теореме Пифагора: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44" name="Object 12"/>
          <p:cNvGraphicFramePr>
            <a:graphicFrameLocks noChangeAspect="1"/>
          </p:cNvGraphicFramePr>
          <p:nvPr/>
        </p:nvGraphicFramePr>
        <p:xfrm>
          <a:off x="3708400" y="2708278"/>
          <a:ext cx="2476500" cy="292100"/>
        </p:xfrm>
        <a:graphic>
          <a:graphicData uri="http://schemas.openxmlformats.org/presentationml/2006/ole">
            <p:oleObj spid="_x0000_s33796" name="Формула" r:id="rId7" imgW="2476440" imgH="291960" progId="Equation.3">
              <p:embed/>
            </p:oleObj>
          </a:graphicData>
        </a:graphic>
      </p:graphicFrame>
      <p:graphicFrame>
        <p:nvGraphicFramePr>
          <p:cNvPr id="45" name="Object 13"/>
          <p:cNvGraphicFramePr>
            <a:graphicFrameLocks noChangeAspect="1"/>
          </p:cNvGraphicFramePr>
          <p:nvPr/>
        </p:nvGraphicFramePr>
        <p:xfrm>
          <a:off x="4140200" y="3068638"/>
          <a:ext cx="1282700" cy="584200"/>
        </p:xfrm>
        <a:graphic>
          <a:graphicData uri="http://schemas.openxmlformats.org/presentationml/2006/ole">
            <p:oleObj spid="_x0000_s33797" name="Формула" r:id="rId8" imgW="1282680" imgH="583920" progId="Equation.3">
              <p:embed/>
            </p:oleObj>
          </a:graphicData>
        </a:graphic>
      </p:graphicFrame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3276601" y="3644901"/>
            <a:ext cx="413082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Найдем площадь основания цилиндра</a:t>
            </a:r>
            <a:endParaRPr lang="ru-RU">
              <a:latin typeface="Calibri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87902" y="1700216"/>
            <a:ext cx="720725" cy="5762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8" name="Object 14"/>
          <p:cNvGraphicFramePr>
            <a:graphicFrameLocks noChangeAspect="1"/>
          </p:cNvGraphicFramePr>
          <p:nvPr/>
        </p:nvGraphicFramePr>
        <p:xfrm>
          <a:off x="3525838" y="4508500"/>
          <a:ext cx="1651000" cy="698500"/>
        </p:xfrm>
        <a:graphic>
          <a:graphicData uri="http://schemas.openxmlformats.org/presentationml/2006/ole">
            <p:oleObj spid="_x0000_s33798" name="Формула" r:id="rId9" imgW="1650960" imgH="698400" progId="Equation.3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5508625" y="4508500"/>
          <a:ext cx="1930400" cy="558800"/>
        </p:xfrm>
        <a:graphic>
          <a:graphicData uri="http://schemas.openxmlformats.org/presentationml/2006/ole">
            <p:oleObj spid="_x0000_s33799" name="Формула" r:id="rId10" imgW="1930320" imgH="558720" progId="Equation.3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132138" y="5300666"/>
          <a:ext cx="584200" cy="433387"/>
        </p:xfrm>
        <a:graphic>
          <a:graphicData uri="http://schemas.openxmlformats.org/presentationml/2006/ole">
            <p:oleObj spid="_x0000_s33800" name="Формула" r:id="rId11" imgW="583920" imgH="558720" progId="Equation.3">
              <p:embed/>
            </p:oleObj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/>
        </p:nvGraphicFramePr>
        <p:xfrm>
          <a:off x="3059113" y="5876925"/>
          <a:ext cx="1651000" cy="558800"/>
        </p:xfrm>
        <a:graphic>
          <a:graphicData uri="http://schemas.openxmlformats.org/presentationml/2006/ole">
            <p:oleObj spid="_x0000_s33801" name="Формула" r:id="rId12" imgW="165096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3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0" grpId="0" animBg="1"/>
      <p:bldP spid="54" grpId="0" animBg="1"/>
      <p:bldP spid="52" grpId="0" animBg="1"/>
      <p:bldP spid="24" grpId="0" animBg="1"/>
      <p:bldP spid="6" grpId="0"/>
      <p:bldP spid="13" grpId="0"/>
      <p:bldP spid="23" grpId="0"/>
      <p:bldP spid="12" grpId="0"/>
      <p:bldP spid="28" grpId="0"/>
      <p:bldP spid="29" grpId="0" animBg="1"/>
      <p:bldP spid="29" grpId="1" animBg="1"/>
      <p:bldP spid="30" grpId="0" animBg="1"/>
      <p:bldP spid="30" grpId="1" animBg="1"/>
      <p:bldP spid="32" grpId="0" animBg="1"/>
      <p:bldP spid="33" grpId="0"/>
      <p:bldP spid="38" grpId="0"/>
      <p:bldP spid="39" grpId="0" animBg="1"/>
      <p:bldP spid="41" grpId="0"/>
      <p:bldP spid="42" grpId="0"/>
      <p:bldP spid="43" grpId="0"/>
      <p:bldP spid="46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90"/>
          <p:cNvSpPr/>
          <p:nvPr/>
        </p:nvSpPr>
        <p:spPr>
          <a:xfrm>
            <a:off x="853389" y="822477"/>
            <a:ext cx="2742931" cy="480786"/>
          </a:xfrm>
          <a:prstGeom prst="roundRect">
            <a:avLst/>
          </a:prstGeom>
          <a:solidFill>
            <a:srgbClr val="B6CBE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632477" y="892024"/>
            <a:ext cx="2804751" cy="548822"/>
          </a:xfrm>
          <a:prstGeom prst="roundRect">
            <a:avLst/>
          </a:prstGeom>
          <a:solidFill>
            <a:srgbClr val="72F868"/>
          </a:solidFill>
          <a:ln>
            <a:solidFill>
              <a:srgbClr val="72F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3249" y="960060"/>
            <a:ext cx="610138" cy="343202"/>
          </a:xfrm>
          <a:prstGeom prst="roundRect">
            <a:avLst/>
          </a:prstGeom>
          <a:solidFill>
            <a:srgbClr val="72F868"/>
          </a:solidFill>
          <a:ln>
            <a:solidFill>
              <a:srgbClr val="72F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985545" y="548822"/>
            <a:ext cx="975683" cy="411238"/>
          </a:xfrm>
          <a:prstGeom prst="roundRect">
            <a:avLst/>
          </a:prstGeom>
          <a:solidFill>
            <a:srgbClr val="72F868"/>
          </a:solidFill>
          <a:ln>
            <a:solidFill>
              <a:srgbClr val="72F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3250" y="548822"/>
            <a:ext cx="7620000" cy="411238"/>
          </a:xfrm>
          <a:prstGeom prst="roundRect">
            <a:avLst/>
          </a:prstGeom>
          <a:solidFill>
            <a:srgbClr val="FFAFD7"/>
          </a:solidFill>
          <a:ln>
            <a:solidFill>
              <a:srgbClr val="FF8F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8215" name="Заголовок 1"/>
          <p:cNvSpPr>
            <a:spLocks noGrp="1"/>
          </p:cNvSpPr>
          <p:nvPr>
            <p:ph type="title"/>
          </p:nvPr>
        </p:nvSpPr>
        <p:spPr>
          <a:xfrm>
            <a:off x="487844" y="2"/>
            <a:ext cx="8199227" cy="754441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В11</a:t>
            </a:r>
          </a:p>
        </p:txBody>
      </p:sp>
      <p:sp>
        <p:nvSpPr>
          <p:cNvPr id="8216" name="Содержимое 2"/>
          <p:cNvSpPr>
            <a:spLocks noGrp="1"/>
          </p:cNvSpPr>
          <p:nvPr>
            <p:ph idx="1"/>
          </p:nvPr>
        </p:nvSpPr>
        <p:spPr>
          <a:xfrm>
            <a:off x="182772" y="548825"/>
            <a:ext cx="8961228" cy="890511"/>
          </a:xfrm>
        </p:spPr>
        <p:txBody>
          <a:bodyPr/>
          <a:lstStyle/>
          <a:p>
            <a:pPr marL="0" indent="0">
              <a:buNone/>
            </a:pPr>
            <a:r>
              <a:rPr lang="ru-RU" sz="2100" b="1" dirty="0" smtClean="0"/>
              <a:t>В конус, угол между образующей которого и основанием равен 60</a:t>
            </a:r>
            <a:r>
              <a:rPr lang="ru-RU" sz="2100" b="1" dirty="0" smtClean="0">
                <a:cs typeface="Arial" charset="0"/>
              </a:rPr>
              <a:t>˚ , вписан шар. Найдите объем конуса, если объем шара равен 14. </a:t>
            </a:r>
          </a:p>
          <a:p>
            <a:pPr marL="0" indent="0">
              <a:buNone/>
            </a:pPr>
            <a:endParaRPr lang="ru-RU" sz="2100" b="1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96" y="31753"/>
            <a:ext cx="9119810" cy="6796011"/>
            <a:chOff x="168" y="176"/>
            <a:chExt cx="5408" cy="3928"/>
          </a:xfrm>
        </p:grpSpPr>
        <p:sp>
          <p:nvSpPr>
            <p:cNvPr id="824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985547" y="6309179"/>
            <a:ext cx="548317" cy="343202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401069" y="6309181"/>
            <a:ext cx="127940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48" tIns="40624" rIns="81248" bIns="40624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31,5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220" name="Picture 3" descr="C:\Users\zenalla\Documents\математика\геометрия\чертежи из открытлого банка\i23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0" y="1782539"/>
            <a:ext cx="2136825" cy="29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731092" y="1920121"/>
            <a:ext cx="853387" cy="24009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31090" y="3772205"/>
            <a:ext cx="1585820" cy="54882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427366" y="3909788"/>
            <a:ext cx="670614" cy="752929"/>
          </a:xfrm>
          <a:prstGeom prst="arc">
            <a:avLst>
              <a:gd name="adj1" fmla="val 17178223"/>
              <a:gd name="adj2" fmla="val 20461687"/>
            </a:avLst>
          </a:prstGeom>
          <a:solidFill>
            <a:srgbClr val="FF8FC7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92913" y="3909788"/>
            <a:ext cx="406153" cy="2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60˚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84477" y="1920119"/>
            <a:ext cx="792910" cy="18520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097979" y="2880181"/>
            <a:ext cx="1096635" cy="1097643"/>
          </a:xfrm>
          <a:prstGeom prst="ellipse">
            <a:avLst/>
          </a:prstGeom>
          <a:solidFill>
            <a:srgbClr val="72F868"/>
          </a:solidFill>
          <a:ln>
            <a:solidFill>
              <a:srgbClr val="72F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1097979" y="2880181"/>
            <a:ext cx="1096635" cy="10976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2682455" y="1714502"/>
            <a:ext cx="298751" cy="4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sz="2100" b="1" dirty="0">
                <a:latin typeface="Calibri" pitchFamily="34" charset="0"/>
              </a:rPr>
              <a:t>=</a:t>
            </a:r>
            <a:endParaRPr lang="ru-RU" sz="2100" dirty="0">
              <a:latin typeface="Calibri" pitchFamily="34" charset="0"/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377387" y="1714500"/>
          <a:ext cx="325228" cy="411238"/>
        </p:xfrm>
        <a:graphic>
          <a:graphicData uri="http://schemas.openxmlformats.org/presentationml/2006/ole">
            <p:oleObj spid="_x0000_s34818" name="Формула" r:id="rId4" imgW="203040" imgH="2286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987527" y="1508884"/>
          <a:ext cx="303725" cy="771071"/>
        </p:xfrm>
        <a:graphic>
          <a:graphicData uri="http://schemas.openxmlformats.org/presentationml/2006/ole">
            <p:oleObj spid="_x0000_s34819" name="Формула" r:id="rId5" imgW="177480" imgH="545760" progId="Equation.3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230773" y="1782539"/>
          <a:ext cx="364201" cy="275167"/>
        </p:xfrm>
        <a:graphic>
          <a:graphicData uri="http://schemas.openxmlformats.org/presentationml/2006/ole">
            <p:oleObj spid="_x0000_s34820" name="Формула" r:id="rId6" imgW="190440" imgH="17748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3535844" y="1646465"/>
          <a:ext cx="329259" cy="411238"/>
        </p:xfrm>
        <a:graphic>
          <a:graphicData uri="http://schemas.openxmlformats.org/presentationml/2006/ole">
            <p:oleObj spid="_x0000_s34821" name="Формула" r:id="rId7" imgW="228600" imgH="253800" progId="Equation.3">
              <p:embed/>
            </p:oleObj>
          </a:graphicData>
        </a:graphic>
      </p:graphicFrame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3413547" y="1714502"/>
            <a:ext cx="236235" cy="4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sz="2100" b="1" dirty="0">
                <a:latin typeface="Calibri" pitchFamily="34" charset="0"/>
              </a:rPr>
              <a:t>·</a:t>
            </a:r>
            <a:endParaRPr lang="ru-RU" sz="2100" dirty="0">
              <a:latin typeface="Calibri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1097982" y="3291417"/>
            <a:ext cx="486497" cy="695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47" idx="4"/>
          </p:cNvCxnSpPr>
          <p:nvPr/>
        </p:nvCxnSpPr>
        <p:spPr>
          <a:xfrm>
            <a:off x="1584477" y="3360967"/>
            <a:ext cx="61820" cy="6168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1584479" y="3497037"/>
            <a:ext cx="245853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r</a:t>
            </a:r>
            <a:endParaRPr lang="ru-RU">
              <a:latin typeface="Calibri" pitchFamily="34" charset="0"/>
            </a:endParaRPr>
          </a:p>
        </p:txBody>
      </p:sp>
      <p:sp>
        <p:nvSpPr>
          <p:cNvPr id="8233" name="Прямоугольник 70"/>
          <p:cNvSpPr>
            <a:spLocks noChangeArrowheads="1"/>
          </p:cNvSpPr>
          <p:nvPr/>
        </p:nvSpPr>
        <p:spPr bwMode="auto">
          <a:xfrm>
            <a:off x="1463525" y="1508883"/>
            <a:ext cx="273103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S</a:t>
            </a:r>
            <a:endParaRPr lang="ru-RU">
              <a:latin typeface="Calibri" pitchFamily="34" charset="0"/>
            </a:endParaRPr>
          </a:p>
        </p:txBody>
      </p:sp>
      <p:sp>
        <p:nvSpPr>
          <p:cNvPr id="8234" name="Прямоугольник 71"/>
          <p:cNvSpPr>
            <a:spLocks noChangeArrowheads="1"/>
          </p:cNvSpPr>
          <p:nvPr/>
        </p:nvSpPr>
        <p:spPr bwMode="auto">
          <a:xfrm>
            <a:off x="1463524" y="3977824"/>
            <a:ext cx="319591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487844" y="4251477"/>
            <a:ext cx="303561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A</a:t>
            </a:r>
            <a:endParaRPr lang="ru-RU">
              <a:latin typeface="Calibri" pitchFamily="34" charset="0"/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2316912" y="3429002"/>
            <a:ext cx="293943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2804752" y="2468943"/>
            <a:ext cx="5303090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∆</a:t>
            </a:r>
            <a:r>
              <a:rPr lang="ru-RU" b="1">
                <a:latin typeface="Calibri" pitchFamily="34" charset="0"/>
              </a:rPr>
              <a:t> А</a:t>
            </a:r>
            <a:r>
              <a:rPr lang="en-US" b="1">
                <a:latin typeface="Calibri" pitchFamily="34" charset="0"/>
              </a:rPr>
              <a:t>SB</a:t>
            </a:r>
            <a:r>
              <a:rPr lang="ru-RU" b="1">
                <a:latin typeface="Calibri" pitchFamily="34" charset="0"/>
              </a:rPr>
              <a:t> – равносторонний  (</a:t>
            </a:r>
            <a:r>
              <a:rPr lang="en-US" b="1">
                <a:latin typeface="Calibri" pitchFamily="34" charset="0"/>
              </a:rPr>
              <a:t>SA=SB,  ∟A=60˚)</a:t>
            </a:r>
            <a:endParaRPr lang="ru-RU">
              <a:latin typeface="Calibri" pitchFamily="34" charset="0"/>
            </a:endParaRP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2804752" y="2880179"/>
            <a:ext cx="6339248" cy="9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SO</a:t>
            </a:r>
            <a:r>
              <a:rPr lang="ru-RU" b="1">
                <a:latin typeface="Calibri" pitchFamily="34" charset="0"/>
              </a:rPr>
              <a:t> – высота и медиана. Точка </a:t>
            </a:r>
            <a:r>
              <a:rPr lang="en-US" b="1">
                <a:latin typeface="Calibri" pitchFamily="34" charset="0"/>
              </a:rPr>
              <a:t>N</a:t>
            </a:r>
            <a:r>
              <a:rPr lang="ru-RU" b="1">
                <a:latin typeface="Calibri" pitchFamily="34" charset="0"/>
              </a:rPr>
              <a:t> – центр шара и точка пересечения всех медиан в равносторонним треугольнике А</a:t>
            </a:r>
            <a:r>
              <a:rPr lang="en-US" b="1">
                <a:latin typeface="Calibri" pitchFamily="34" charset="0"/>
              </a:rPr>
              <a:t>S</a:t>
            </a:r>
            <a:r>
              <a:rPr lang="ru-RU" b="1">
                <a:latin typeface="Calibri" pitchFamily="34" charset="0"/>
              </a:rPr>
              <a:t>В</a:t>
            </a:r>
            <a:endParaRPr lang="ru-RU">
              <a:latin typeface="Calibri" pitchFamily="34" charset="0"/>
            </a:endParaRP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584477" y="3085800"/>
            <a:ext cx="316385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  <a:endParaRPr lang="ru-RU">
              <a:latin typeface="Calibri" pitchFamily="34" charset="0"/>
            </a:endParaRP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2804752" y="3566586"/>
            <a:ext cx="6339248" cy="63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Точка </a:t>
            </a:r>
            <a:r>
              <a:rPr lang="en-US" b="1">
                <a:latin typeface="Calibri" pitchFamily="34" charset="0"/>
              </a:rPr>
              <a:t>N</a:t>
            </a:r>
            <a:r>
              <a:rPr lang="ru-RU" b="1">
                <a:latin typeface="Calibri" pitchFamily="34" charset="0"/>
              </a:rPr>
              <a:t> делит медиану</a:t>
            </a:r>
            <a:r>
              <a:rPr lang="ru-RU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S</a:t>
            </a:r>
            <a:r>
              <a:rPr lang="ru-RU" b="1">
                <a:latin typeface="Calibri" pitchFamily="34" charset="0"/>
              </a:rPr>
              <a:t>О в отношении 2:1 (считая от вершины)</a:t>
            </a:r>
            <a:endParaRPr lang="ru-RU">
              <a:latin typeface="Calibri" pitchFamily="34" charset="0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2804752" y="4045857"/>
            <a:ext cx="6339248" cy="9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ru-RU" b="1">
                <a:latin typeface="Calibri" pitchFamily="34" charset="0"/>
              </a:rPr>
              <a:t>Итак </a:t>
            </a:r>
            <a:r>
              <a:rPr lang="en-US" b="1">
                <a:latin typeface="Calibri" pitchFamily="34" charset="0"/>
              </a:rPr>
              <a:t>N</a:t>
            </a:r>
            <a:r>
              <a:rPr lang="ru-RU" b="1">
                <a:latin typeface="Calibri" pitchFamily="34" charset="0"/>
              </a:rPr>
              <a:t>О = </a:t>
            </a:r>
            <a:r>
              <a:rPr lang="en-US" b="1">
                <a:latin typeface="Calibri" pitchFamily="34" charset="0"/>
              </a:rPr>
              <a:t>r</a:t>
            </a:r>
            <a:r>
              <a:rPr lang="ru-RU" b="1">
                <a:latin typeface="Calibri" pitchFamily="34" charset="0"/>
              </a:rPr>
              <a:t> = ⅓</a:t>
            </a:r>
            <a:r>
              <a:rPr lang="en-US" b="1">
                <a:latin typeface="Calibri" pitchFamily="34" charset="0"/>
              </a:rPr>
              <a:t> S</a:t>
            </a:r>
            <a:r>
              <a:rPr lang="ru-RU" b="1">
                <a:latin typeface="Calibri" pitchFamily="34" charset="0"/>
              </a:rPr>
              <a:t>О, т.е. радиус вписанной окружности в равносторонний треугольник  равен ⅓ от высоты треугольника 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82" name="Object 8"/>
          <p:cNvGraphicFramePr>
            <a:graphicFrameLocks noChangeAspect="1"/>
          </p:cNvGraphicFramePr>
          <p:nvPr/>
        </p:nvGraphicFramePr>
        <p:xfrm>
          <a:off x="6156479" y="4732262"/>
          <a:ext cx="1646296" cy="254000"/>
        </p:xfrm>
        <a:graphic>
          <a:graphicData uri="http://schemas.openxmlformats.org/presentationml/2006/ole">
            <p:oleObj spid="_x0000_s34822" name="Формула" r:id="rId8" imgW="1688760" imgH="266400" progId="Equation.3">
              <p:embed/>
            </p:oleObj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3961862" y="4800298"/>
          <a:ext cx="1752466" cy="217714"/>
        </p:xfrm>
        <a:graphic>
          <a:graphicData uri="http://schemas.openxmlformats.org/presentationml/2006/ole">
            <p:oleObj spid="_x0000_s34823" name="Формула" r:id="rId9" imgW="2070000" imgH="228600" progId="Equation.3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83567" y="5281086"/>
          <a:ext cx="2204021" cy="556381"/>
        </p:xfrm>
        <a:graphic>
          <a:graphicData uri="http://schemas.openxmlformats.org/presentationml/2006/ole">
            <p:oleObj spid="_x0000_s34824" name="Формула" r:id="rId10" imgW="2603160" imgH="583920" progId="Equation.3">
              <p:embed/>
            </p:oleObj>
          </a:graphicData>
        </a:graphic>
      </p:graphicFrame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097979" y="4045859"/>
            <a:ext cx="293943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56" tIns="40628" rIns="81256" bIns="40628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182775" y="4732264"/>
            <a:ext cx="3718614" cy="3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56" tIns="40628" rIns="81256" bIns="40628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АО =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ru-RU" b="1" dirty="0">
                <a:latin typeface="Calibri" pitchFamily="34" charset="0"/>
              </a:rPr>
              <a:t> ,  </a:t>
            </a:r>
            <a:r>
              <a:rPr lang="ru-RU" sz="1600" b="1" dirty="0">
                <a:latin typeface="Calibri" pitchFamily="34" charset="0"/>
              </a:rPr>
              <a:t>следовательно</a:t>
            </a:r>
            <a:r>
              <a:rPr lang="ru-RU" b="1" dirty="0">
                <a:latin typeface="Calibri" pitchFamily="34" charset="0"/>
              </a:rPr>
              <a:t>  </a:t>
            </a:r>
            <a:r>
              <a:rPr lang="ru-RU" sz="1600" b="1" dirty="0">
                <a:latin typeface="Calibri" pitchFamily="34" charset="0"/>
              </a:rPr>
              <a:t>АВ = </a:t>
            </a:r>
            <a:r>
              <a:rPr lang="ru-RU" b="1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ru-RU" b="1" dirty="0">
                <a:latin typeface="Calibri" pitchFamily="34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2709336" y="5281086"/>
          <a:ext cx="2566878" cy="556381"/>
        </p:xfrm>
        <a:graphic>
          <a:graphicData uri="http://schemas.openxmlformats.org/presentationml/2006/ole">
            <p:oleObj spid="_x0000_s34825" name="Формула" r:id="rId11" imgW="2895480" imgH="583920" progId="Equation.3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5730455" y="5281086"/>
          <a:ext cx="1644952" cy="520095"/>
        </p:xfrm>
        <a:graphic>
          <a:graphicData uri="http://schemas.openxmlformats.org/presentationml/2006/ole">
            <p:oleObj spid="_x0000_s34826" name="Формула" r:id="rId12" imgW="1942920" imgH="54576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4694297" y="5211536"/>
          <a:ext cx="698836" cy="665238"/>
        </p:xfrm>
        <a:graphic>
          <a:graphicData uri="http://schemas.openxmlformats.org/presentationml/2006/ole">
            <p:oleObj spid="_x0000_s34827" name="Формула" r:id="rId13" imgW="825480" imgH="698400" progId="Equation.3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4572000" y="1646467"/>
          <a:ext cx="1081852" cy="424845"/>
        </p:xfrm>
        <a:graphic>
          <a:graphicData uri="http://schemas.openxmlformats.org/presentationml/2006/ole">
            <p:oleObj spid="_x0000_s34828" name="Формула" r:id="rId14" imgW="723600" imgH="253800" progId="Equation.3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5182138" y="1646465"/>
          <a:ext cx="365545" cy="349250"/>
        </p:xfrm>
        <a:graphic>
          <a:graphicData uri="http://schemas.openxmlformats.org/presentationml/2006/ole">
            <p:oleObj spid="_x0000_s34829" name="Формула" r:id="rId15" imgW="253800" imgH="215640" progId="Equation.3">
              <p:embed/>
            </p:oleObj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3718617" y="2331360"/>
          <a:ext cx="1597915" cy="644071"/>
        </p:xfrm>
        <a:graphic>
          <a:graphicData uri="http://schemas.openxmlformats.org/presentationml/2006/ole">
            <p:oleObj spid="_x0000_s34830" name="Формула" r:id="rId16" imgW="1638000" imgH="583920" progId="Equation.3">
              <p:embed/>
            </p:oleObj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6522022" y="2331357"/>
          <a:ext cx="1161143" cy="520095"/>
        </p:xfrm>
        <a:graphic>
          <a:graphicData uri="http://schemas.openxmlformats.org/presentationml/2006/ole">
            <p:oleObj spid="_x0000_s34831" name="Формула" r:id="rId17" imgW="1371600" imgH="545760" progId="Equation.3">
              <p:embed/>
            </p:oleObj>
          </a:graphicData>
        </a:graphic>
      </p:graphicFrame>
      <p:sp>
        <p:nvSpPr>
          <p:cNvPr id="98" name="Овал 97"/>
          <p:cNvSpPr/>
          <p:nvPr/>
        </p:nvSpPr>
        <p:spPr>
          <a:xfrm>
            <a:off x="7075717" y="5330976"/>
            <a:ext cx="426021" cy="4112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99" name="Овал 98"/>
          <p:cNvSpPr/>
          <p:nvPr/>
        </p:nvSpPr>
        <p:spPr>
          <a:xfrm>
            <a:off x="2011842" y="5281086"/>
            <a:ext cx="487841" cy="548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305069" y="5965976"/>
          <a:ext cx="2935111" cy="520095"/>
        </p:xfrm>
        <a:graphic>
          <a:graphicData uri="http://schemas.openxmlformats.org/presentationml/2006/ole">
            <p:oleObj spid="_x0000_s34832" name="Формула" r:id="rId18" imgW="3466800" imgH="545760" progId="Equation.3">
              <p:embed/>
            </p:oleObj>
          </a:graphicData>
        </a:graphic>
      </p:graphicFrame>
      <p:sp>
        <p:nvSpPr>
          <p:cNvPr id="101" name="Овал 100"/>
          <p:cNvSpPr/>
          <p:nvPr/>
        </p:nvSpPr>
        <p:spPr>
          <a:xfrm>
            <a:off x="2682455" y="5897943"/>
            <a:ext cx="608794" cy="68640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>
            <a:off x="6339250" y="2195288"/>
            <a:ext cx="1524000" cy="75292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3596317" y="5965976"/>
          <a:ext cx="2429799" cy="520095"/>
        </p:xfrm>
        <a:graphic>
          <a:graphicData uri="http://schemas.openxmlformats.org/presentationml/2006/ole">
            <p:oleObj spid="_x0000_s34833" name="Формула" r:id="rId19" imgW="2869920" imgH="545760" progId="Equation.3">
              <p:embed/>
            </p:oleObj>
          </a:graphicData>
        </a:graphic>
      </p:graphicFrame>
      <p:sp>
        <p:nvSpPr>
          <p:cNvPr id="104" name="Равнобедренный треугольник 103"/>
          <p:cNvSpPr/>
          <p:nvPr/>
        </p:nvSpPr>
        <p:spPr>
          <a:xfrm rot="6702242">
            <a:off x="219480" y="2976355"/>
            <a:ext cx="2568727" cy="752593"/>
          </a:xfrm>
          <a:prstGeom prst="triangle">
            <a:avLst>
              <a:gd name="adj" fmla="val 69413"/>
            </a:avLst>
          </a:prstGeom>
          <a:solidFill>
            <a:srgbClr val="0070C0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anchor="ctr"/>
          <a:lstStyle/>
          <a:p>
            <a:pPr algn="ctr" defTabSz="914035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-1.7284E-6 L -0.3234 0.0198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878E-6 -1.51675E-6 L -0.11822 -0.52844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3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8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8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1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0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48" grpId="0" animBg="1"/>
      <p:bldP spid="48" grpId="1" animBg="1"/>
      <p:bldP spid="46" grpId="0" animBg="1"/>
      <p:bldP spid="46" grpId="1" animBg="1"/>
      <p:bldP spid="45" grpId="0" animBg="1"/>
      <p:bldP spid="45" grpId="1" animBg="1"/>
      <p:bldP spid="33" grpId="0" animBg="1"/>
      <p:bldP spid="33" grpId="1" animBg="1"/>
      <p:bldP spid="14" grpId="0"/>
      <p:bldP spid="32" grpId="0"/>
      <p:bldP spid="25" grpId="0" animBg="1"/>
      <p:bldP spid="25" grpId="1" animBg="1"/>
      <p:bldP spid="47" grpId="0" animBg="1"/>
      <p:bldP spid="47" grpId="1" animBg="1"/>
      <p:bldP spid="50" grpId="0"/>
      <p:bldP spid="50" grpId="1"/>
      <p:bldP spid="55" grpId="0"/>
      <p:bldP spid="55" grpId="1"/>
      <p:bldP spid="70" grpId="0"/>
      <p:bldP spid="73" grpId="0"/>
      <p:bldP spid="74" grpId="0"/>
      <p:bldP spid="75" grpId="0"/>
      <p:bldP spid="75" grpId="1"/>
      <p:bldP spid="76" grpId="0"/>
      <p:bldP spid="76" grpId="1"/>
      <p:bldP spid="77" grpId="0"/>
      <p:bldP spid="78" grpId="0"/>
      <p:bldP spid="79" grpId="0"/>
      <p:bldP spid="85" grpId="0"/>
      <p:bldP spid="86" grpId="0"/>
      <p:bldP spid="98" grpId="0" animBg="1"/>
      <p:bldP spid="98" grpId="1" animBg="1"/>
      <p:bldP spid="99" grpId="0" animBg="1"/>
      <p:bldP spid="99" grpId="1" animBg="1"/>
      <p:bldP spid="101" grpId="0" animBg="1"/>
      <p:bldP spid="102" grpId="0" animBg="1"/>
      <p:bldP spid="104" grpId="0" animBg="1"/>
      <p:bldP spid="10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3779839" y="4941892"/>
            <a:ext cx="792162" cy="358775"/>
          </a:xfrm>
          <a:prstGeom prst="ellipse">
            <a:avLst/>
          </a:prstGeom>
          <a:solidFill>
            <a:srgbClr val="FCB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dirty="0" smtClean="0"/>
              <a:t>В9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50" y="6524629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60350"/>
            <a:ext cx="6985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89142"/>
            <a:ext cx="292735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85115" y="5949953"/>
            <a:ext cx="98231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6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95513" y="1700216"/>
            <a:ext cx="6948487" cy="1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Правильная пирамида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-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пирамида, 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у которой в основании лежит правильный  n-угольник, а вершина пирамиды проектируется в центр этого n-угольника.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617" y="188913"/>
            <a:ext cx="3671887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flipV="1">
            <a:off x="1692275" y="908054"/>
            <a:ext cx="1150938" cy="360363"/>
          </a:xfrm>
          <a:prstGeom prst="roundRect">
            <a:avLst/>
          </a:prstGeom>
          <a:solidFill>
            <a:srgbClr val="16F6EB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51054" y="4076701"/>
            <a:ext cx="30161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libri" pitchFamily="34" charset="0"/>
              </a:rPr>
              <a:t>7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79613" y="2565404"/>
            <a:ext cx="215900" cy="3167063"/>
          </a:xfrm>
          <a:prstGeom prst="line">
            <a:avLst/>
          </a:prstGeom>
          <a:ln w="57150">
            <a:solidFill>
              <a:srgbClr val="16F6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211639" y="2781301"/>
            <a:ext cx="176310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где </a:t>
            </a:r>
            <a:r>
              <a:rPr lang="ru-RU" b="1" i="1">
                <a:latin typeface="Calibri" pitchFamily="34" charset="0"/>
              </a:rPr>
              <a:t>а - </a:t>
            </a:r>
            <a:r>
              <a:rPr lang="ru-RU" b="1">
                <a:latin typeface="Calibri" pitchFamily="34" charset="0"/>
              </a:rPr>
              <a:t>апофема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2916238" y="2708275"/>
          <a:ext cx="1219200" cy="558800"/>
        </p:xfrm>
        <a:graphic>
          <a:graphicData uri="http://schemas.openxmlformats.org/presentationml/2006/ole">
            <p:oleObj spid="_x0000_s25602" name="Формула" r:id="rId5" imgW="1218960" imgH="558720" progId="Equation.3">
              <p:embed/>
            </p:oleObj>
          </a:graphicData>
        </a:graphic>
      </p:graphicFrame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843216" y="3357563"/>
            <a:ext cx="3128669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>
                <a:latin typeface="Calibri" pitchFamily="34" charset="0"/>
              </a:rPr>
              <a:t>По условию апофема равна 7 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284666" y="3789363"/>
            <a:ext cx="101655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>
                <a:latin typeface="Calibri" pitchFamily="34" charset="0"/>
              </a:rPr>
              <a:t>S</a:t>
            </a:r>
            <a:r>
              <a:rPr lang="ru-RU" baseline="-25000">
                <a:latin typeface="Calibri" pitchFamily="34" charset="0"/>
              </a:rPr>
              <a:t>бок </a:t>
            </a:r>
            <a:r>
              <a:rPr lang="ru-RU">
                <a:latin typeface="Calibri" pitchFamily="34" charset="0"/>
              </a:rPr>
              <a:t>= 63 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2142" y="908054"/>
            <a:ext cx="5832475" cy="433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256089" y="4221163"/>
          <a:ext cx="1130300" cy="558800"/>
        </p:xfrm>
        <a:graphic>
          <a:graphicData uri="http://schemas.openxmlformats.org/presentationml/2006/ole">
            <p:oleObj spid="_x0000_s25603" name="Формула" r:id="rId6" imgW="1130040" imgH="558720" progId="Equation.3">
              <p:embed/>
            </p:oleObj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2771775" y="2708275"/>
            <a:ext cx="1512888" cy="64928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3852863" y="3573467"/>
            <a:ext cx="1150937" cy="28733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795963" y="4149725"/>
          <a:ext cx="1003300" cy="558800"/>
        </p:xfrm>
        <a:graphic>
          <a:graphicData uri="http://schemas.openxmlformats.org/presentationml/2006/ole">
            <p:oleObj spid="_x0000_s25604" name="Формула" r:id="rId7" imgW="1002960" imgH="558720" progId="Equation.3">
              <p:embed/>
            </p:oleObj>
          </a:graphicData>
        </a:graphic>
      </p:graphicFrame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 rot="-1963282">
            <a:off x="4064004" y="4081762"/>
            <a:ext cx="39211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>
            <a:spAutoFit/>
          </a:bodyPr>
          <a:lstStyle/>
          <a:p>
            <a:r>
              <a:rPr lang="ru-RU" u="sng">
                <a:latin typeface="Calibri" pitchFamily="34" charset="0"/>
              </a:rPr>
              <a:t>2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779840" y="4941889"/>
            <a:ext cx="758468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>
                <a:latin typeface="Calibri" pitchFamily="34" charset="0"/>
              </a:rPr>
              <a:t>Р = 18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443663" y="4076704"/>
            <a:ext cx="360362" cy="360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227763" y="4508500"/>
            <a:ext cx="4318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6732592" y="3860801"/>
            <a:ext cx="30161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>
                <a:latin typeface="Calibri" pitchFamily="34" charset="0"/>
              </a:rPr>
              <a:t>9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3276603" y="5300664"/>
            <a:ext cx="5132999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>
                <a:latin typeface="Calibri" pitchFamily="34" charset="0"/>
              </a:rPr>
              <a:t>В основании лежит равносторонний треугольника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492503" y="5805491"/>
            <a:ext cx="110792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>
                <a:latin typeface="Calibri" pitchFamily="34" charset="0"/>
              </a:rPr>
              <a:t>18 </a:t>
            </a:r>
            <a:r>
              <a:rPr lang="ru-RU" b="1">
                <a:latin typeface="Calibri" pitchFamily="34" charset="0"/>
              </a:rPr>
              <a:t>: </a:t>
            </a:r>
            <a:r>
              <a:rPr lang="ru-RU">
                <a:latin typeface="Calibri" pitchFamily="34" charset="0"/>
              </a:rPr>
              <a:t>3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= 6</a:t>
            </a:r>
            <a:r>
              <a:rPr lang="ru-RU" b="1">
                <a:latin typeface="Calibri" pitchFamily="34" charset="0"/>
              </a:rPr>
              <a:t>;</a:t>
            </a:r>
            <a:endParaRPr lang="ru-RU">
              <a:latin typeface="Calibri" pitchFamily="34" charset="0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5003801" y="5805491"/>
            <a:ext cx="780910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>
                <a:latin typeface="Calibri" pitchFamily="34" charset="0"/>
              </a:rPr>
              <a:t>АВ = 6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692279" y="1700213"/>
            <a:ext cx="3743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9" grpId="2" animBg="1"/>
      <p:bldP spid="10" grpId="0"/>
      <p:bldP spid="20" grpId="0"/>
      <p:bldP spid="22" grpId="0"/>
      <p:bldP spid="23" grpId="0"/>
      <p:bldP spid="24" grpId="0" animBg="1"/>
      <p:bldP spid="24" grpId="1" animBg="1"/>
      <p:bldP spid="32" grpId="0" animBg="1"/>
      <p:bldP spid="39" grpId="0"/>
      <p:bldP spid="40" grpId="0"/>
      <p:bldP spid="48" grpId="0"/>
      <p:bldP spid="49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7273925" cy="3276600"/>
          </a:xfrm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4"/>
            <a:ext cx="39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2" y="1916117"/>
            <a:ext cx="2369487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S</a:t>
            </a:r>
            <a:r>
              <a:rPr lang="ru-RU" b="1" baseline="-25000">
                <a:latin typeface="Cambria" pitchFamily="18" charset="0"/>
              </a:rPr>
              <a:t>бок. </a:t>
            </a:r>
            <a:r>
              <a:rPr lang="ru-RU" b="1">
                <a:latin typeface="Cambria" pitchFamily="18" charset="0"/>
              </a:rPr>
              <a:t>= 2 </a:t>
            </a:r>
            <a:r>
              <a:rPr lang="el-GR" b="1">
                <a:latin typeface="Cambria" pitchFamily="18" charset="0"/>
              </a:rPr>
              <a:t>π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R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H</a:t>
            </a:r>
            <a:r>
              <a:rPr lang="ru-RU" b="1">
                <a:latin typeface="Cambria" pitchFamily="18" charset="0"/>
              </a:rPr>
              <a:t> = </a:t>
            </a:r>
            <a:r>
              <a:rPr lang="el-GR" b="1">
                <a:latin typeface="Cambria" pitchFamily="18" charset="0"/>
              </a:rPr>
              <a:t>π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d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H</a:t>
            </a:r>
            <a:endParaRPr lang="ru-RU" b="1">
              <a:latin typeface="Cambr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04025" y="404813"/>
            <a:ext cx="1223963" cy="360362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195517" y="476254"/>
            <a:ext cx="2663825" cy="360363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164390" y="260353"/>
            <a:ext cx="697554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d</a:t>
            </a:r>
            <a:r>
              <a:rPr lang="ru-RU" b="1">
                <a:latin typeface="Cambria" pitchFamily="18" charset="0"/>
              </a:rPr>
              <a:t> = 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913" y="2492378"/>
            <a:ext cx="1345167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S</a:t>
            </a:r>
            <a:r>
              <a:rPr lang="ru-RU" b="1" baseline="-25000">
                <a:latin typeface="Cambria" pitchFamily="18" charset="0"/>
              </a:rPr>
              <a:t>бок. </a:t>
            </a:r>
            <a:r>
              <a:rPr lang="ru-RU" b="1">
                <a:latin typeface="Cambria" pitchFamily="18" charset="0"/>
              </a:rPr>
              <a:t>= </a:t>
            </a:r>
            <a:r>
              <a:rPr lang="en-US" b="1">
                <a:latin typeface="Cambria" pitchFamily="18" charset="0"/>
              </a:rPr>
              <a:t> 1</a:t>
            </a:r>
            <a:r>
              <a:rPr lang="ru-RU" b="1">
                <a:latin typeface="Cambria" pitchFamily="18" charset="0"/>
              </a:rPr>
              <a:t>2</a:t>
            </a:r>
            <a:r>
              <a:rPr lang="el-GR" b="1">
                <a:latin typeface="Cambria" pitchFamily="18" charset="0"/>
              </a:rPr>
              <a:t>π</a:t>
            </a:r>
            <a:r>
              <a:rPr lang="ru-RU" b="1">
                <a:latin typeface="Cambria" pitchFamily="18" charset="0"/>
              </a:rPr>
              <a:t> </a:t>
            </a:r>
            <a:endParaRPr lang="ru-RU">
              <a:latin typeface="Cambria" pitchFamily="18" charset="0"/>
            </a:endParaRPr>
          </a:p>
        </p:txBody>
      </p:sp>
      <p:sp>
        <p:nvSpPr>
          <p:cNvPr id="13" name="Выноска 3 12"/>
          <p:cNvSpPr/>
          <p:nvPr/>
        </p:nvSpPr>
        <p:spPr>
          <a:xfrm>
            <a:off x="1403354" y="476250"/>
            <a:ext cx="504825" cy="4318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25551"/>
              <a:gd name="adj6" fmla="val -184547"/>
              <a:gd name="adj7" fmla="val 475267"/>
              <a:gd name="adj8" fmla="val -2555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524751" y="188917"/>
            <a:ext cx="367336" cy="4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3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979614" y="2420941"/>
            <a:ext cx="744042" cy="4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latin typeface="Cambria" pitchFamily="18" charset="0"/>
              </a:rPr>
              <a:t>π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987676" y="3141663"/>
            <a:ext cx="1377227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S</a:t>
            </a:r>
            <a:r>
              <a:rPr lang="ru-RU" b="1" baseline="-25000">
                <a:latin typeface="Cambria" pitchFamily="18" charset="0"/>
              </a:rPr>
              <a:t>бок. </a:t>
            </a:r>
            <a:r>
              <a:rPr lang="ru-RU" b="1">
                <a:latin typeface="Cambria" pitchFamily="18" charset="0"/>
              </a:rPr>
              <a:t>= </a:t>
            </a:r>
            <a:r>
              <a:rPr lang="el-GR" b="1">
                <a:latin typeface="Cambria" pitchFamily="18" charset="0"/>
              </a:rPr>
              <a:t>π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d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H</a:t>
            </a:r>
            <a:endParaRPr lang="ru-RU" b="1">
              <a:latin typeface="Cambria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771775" y="3716341"/>
            <a:ext cx="1595236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12 </a:t>
            </a:r>
            <a:r>
              <a:rPr lang="el-GR" b="1">
                <a:latin typeface="Cambria" pitchFamily="18" charset="0"/>
              </a:rPr>
              <a:t>π</a:t>
            </a:r>
            <a:r>
              <a:rPr lang="en-US" b="1">
                <a:latin typeface="Cambria" pitchFamily="18" charset="0"/>
              </a:rPr>
              <a:t>  </a:t>
            </a:r>
            <a:r>
              <a:rPr lang="ru-RU" b="1">
                <a:latin typeface="Cambria" pitchFamily="18" charset="0"/>
              </a:rPr>
              <a:t>=  </a:t>
            </a:r>
            <a:r>
              <a:rPr lang="el-GR" b="1">
                <a:latin typeface="Cambria" pitchFamily="18" charset="0"/>
              </a:rPr>
              <a:t>π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3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H</a:t>
            </a:r>
            <a:r>
              <a:rPr lang="ru-RU" b="1">
                <a:latin typeface="Cambria" pitchFamily="18" charset="0"/>
              </a:rPr>
              <a:t> </a:t>
            </a:r>
            <a:endParaRPr lang="ru-RU">
              <a:latin typeface="Cambria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03579" y="3644904"/>
            <a:ext cx="73025" cy="504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08400" y="3716342"/>
            <a:ext cx="71438" cy="433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059115" y="4868864"/>
            <a:ext cx="726408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H = 4</a:t>
            </a:r>
            <a:endParaRPr lang="ru-RU">
              <a:latin typeface="Cambria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27988" y="6453188"/>
            <a:ext cx="86518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916241" y="4292601"/>
            <a:ext cx="120410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en-US" b="1">
                <a:latin typeface="Cambria" pitchFamily="18" charset="0"/>
              </a:rPr>
              <a:t>12  </a:t>
            </a:r>
            <a:r>
              <a:rPr lang="ru-RU" b="1">
                <a:latin typeface="Cambria" pitchFamily="18" charset="0"/>
              </a:rPr>
              <a:t>=  </a:t>
            </a:r>
            <a:r>
              <a:rPr lang="en-US" b="1">
                <a:latin typeface="Cambria" pitchFamily="18" charset="0"/>
              </a:rPr>
              <a:t>3</a:t>
            </a:r>
            <a:r>
              <a:rPr lang="ru-RU" b="1">
                <a:latin typeface="Cambria" pitchFamily="18" charset="0"/>
              </a:rPr>
              <a:t> </a:t>
            </a:r>
            <a:r>
              <a:rPr lang="en-US" b="1">
                <a:latin typeface="Cambria" pitchFamily="18" charset="0"/>
              </a:rPr>
              <a:t>H</a:t>
            </a:r>
            <a:r>
              <a:rPr lang="ru-RU" b="1">
                <a:latin typeface="Cambria" pitchFamily="18" charset="0"/>
              </a:rPr>
              <a:t> </a:t>
            </a:r>
            <a:endParaRPr lang="ru-RU">
              <a:latin typeface="Cambria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364167" y="5373689"/>
            <a:ext cx="1087084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Ответ: 4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104E-6 L 4.44444E-6 0.04948 C 4.44444E-6 0.07167 0.02777 0.09919 0.05052 0.09919 L 0.10104 0.09919 " pathEditMode="relative" rAng="0" ptsTypes="FfFF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428E-7 L -0.0585 -4.62428E-7 L -0.0585 0.05873 L -0.11649 0.05873 L -0.11649 0.11838 L -0.17448 0.11838 L -0.17448 0.17804 L -0.23246 0.17804 L -0.23246 0.23769 L -0.29045 0.23769 L -0.29045 0.29711 L -0.34844 0.29711 L -0.34844 0.35676 L -0.4059 0.35676 L -0.4059 0.41734 " pathEditMode="relative" rAng="0" ptsTypes="FFFFFFFFFFFFFFF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/>
      <p:bldP spid="12" grpId="0"/>
      <p:bldP spid="13" grpId="0" animBg="1"/>
      <p:bldP spid="14" grpId="0"/>
      <p:bldP spid="14" grpId="1"/>
      <p:bldP spid="15" grpId="0"/>
      <p:bldP spid="15" grpId="1"/>
      <p:bldP spid="16" grpId="0"/>
      <p:bldP spid="17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ыноска 2 30"/>
          <p:cNvSpPr/>
          <p:nvPr/>
        </p:nvSpPr>
        <p:spPr>
          <a:xfrm>
            <a:off x="250829" y="5732463"/>
            <a:ext cx="504825" cy="792162"/>
          </a:xfrm>
          <a:prstGeom prst="borderCallout2">
            <a:avLst>
              <a:gd name="adj1" fmla="val 18750"/>
              <a:gd name="adj2" fmla="val -8333"/>
              <a:gd name="adj3" fmla="val -488021"/>
              <a:gd name="adj4" fmla="val -25892"/>
              <a:gd name="adj5" fmla="val -519495"/>
              <a:gd name="adj6" fmla="val 2515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Выноска 2 28"/>
          <p:cNvSpPr/>
          <p:nvPr/>
        </p:nvSpPr>
        <p:spPr>
          <a:xfrm>
            <a:off x="7667629" y="2924175"/>
            <a:ext cx="504825" cy="649288"/>
          </a:xfrm>
          <a:prstGeom prst="borderCallout2">
            <a:avLst>
              <a:gd name="adj1" fmla="val 18750"/>
              <a:gd name="adj2" fmla="val -8333"/>
              <a:gd name="adj3" fmla="val 157454"/>
              <a:gd name="adj4" fmla="val -35115"/>
              <a:gd name="adj5" fmla="val 236855"/>
              <a:gd name="adj6" fmla="val -876842"/>
            </a:avLst>
          </a:prstGeom>
          <a:solidFill>
            <a:srgbClr val="9B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B9</a:t>
            </a:r>
            <a:endParaRPr dirty="0"/>
          </a:p>
        </p:txBody>
      </p:sp>
      <p:pic>
        <p:nvPicPr>
          <p:cNvPr id="71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8917"/>
            <a:ext cx="7366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60575"/>
            <a:ext cx="28638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24752" y="6021391"/>
            <a:ext cx="1099331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16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4" y="4581525"/>
            <a:ext cx="30161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  <a:endParaRPr lang="ru-RU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9750" y="4437063"/>
            <a:ext cx="863600" cy="86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39979" y="1916114"/>
            <a:ext cx="6804025" cy="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Все боковые ребра правильной пирамиды равны, а боковые грани  являются равнобедренными треугольниками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277813" y="5805488"/>
          <a:ext cx="3557587" cy="558800"/>
        </p:xfrm>
        <a:graphic>
          <a:graphicData uri="http://schemas.openxmlformats.org/presentationml/2006/ole">
            <p:oleObj spid="_x0000_s26626" name="Формула" r:id="rId5" imgW="2958840" imgH="558720" progId="Equation.3">
              <p:embed/>
            </p:oleObj>
          </a:graphicData>
        </a:graphic>
      </p:graphicFrame>
      <p:sp>
        <p:nvSpPr>
          <p:cNvPr id="17" name="Равнобедренный треугольник 16"/>
          <p:cNvSpPr/>
          <p:nvPr/>
        </p:nvSpPr>
        <p:spPr>
          <a:xfrm rot="5895571">
            <a:off x="669926" y="3348041"/>
            <a:ext cx="2978150" cy="1089025"/>
          </a:xfrm>
          <a:prstGeom prst="triangle">
            <a:avLst>
              <a:gd name="adj" fmla="val 65668"/>
            </a:avLst>
          </a:prstGeom>
          <a:solidFill>
            <a:srgbClr val="29F769">
              <a:alpha val="3803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484438" y="2636841"/>
            <a:ext cx="5688012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Площадь боковой поверхности равна  3·</a:t>
            </a:r>
            <a:r>
              <a:rPr lang="en-US" b="1">
                <a:latin typeface="Calibri" pitchFamily="34" charset="0"/>
              </a:rPr>
              <a:t>S</a:t>
            </a:r>
            <a:r>
              <a:rPr lang="el-GR" b="1" baseline="-25000">
                <a:latin typeface="Calibri" pitchFamily="34" charset="0"/>
              </a:rPr>
              <a:t>Δ</a:t>
            </a:r>
            <a:r>
              <a:rPr lang="en-US" b="1" baseline="-25000">
                <a:latin typeface="Calibri" pitchFamily="34" charset="0"/>
              </a:rPr>
              <a:t>SBC</a:t>
            </a:r>
            <a:endParaRPr lang="ru-RU" b="1" baseline="-2500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843213" y="3573466"/>
            <a:ext cx="6049962" cy="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В основании лежит  правильный треугольник, у которого все стороны равны 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3717" y="188913"/>
            <a:ext cx="5184775" cy="431800"/>
          </a:xfrm>
          <a:prstGeom prst="roundRect">
            <a:avLst/>
          </a:prstGeom>
          <a:solidFill>
            <a:srgbClr val="00B0F0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Левая фигурная скобка 21"/>
          <p:cNvSpPr/>
          <p:nvPr/>
        </p:nvSpPr>
        <p:spPr>
          <a:xfrm rot="14152057">
            <a:off x="2016919" y="4320381"/>
            <a:ext cx="342900" cy="1525588"/>
          </a:xfrm>
          <a:prstGeom prst="leftBrace">
            <a:avLst>
              <a:gd name="adj1" fmla="val 12602"/>
              <a:gd name="adj2" fmla="val 5148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268541" y="5157789"/>
            <a:ext cx="30161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3132139" y="4365625"/>
          <a:ext cx="1574800" cy="558800"/>
        </p:xfrm>
        <a:graphic>
          <a:graphicData uri="http://schemas.openxmlformats.org/presentationml/2006/ole">
            <p:oleObj spid="_x0000_s26627" name="Формула" r:id="rId6" imgW="1574640" imgH="558720" progId="Equation.3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3348042" y="1268413"/>
            <a:ext cx="55451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547813" y="1268413"/>
            <a:ext cx="576262" cy="431800"/>
          </a:xfrm>
          <a:prstGeom prst="roundRect">
            <a:avLst/>
          </a:prstGeom>
          <a:solidFill>
            <a:srgbClr val="00CC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563940" y="5013325"/>
            <a:ext cx="3812253" cy="3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4" tIns="45701" rIns="91404" bIns="45701">
            <a:spAutoFit/>
          </a:bodyPr>
          <a:lstStyle/>
          <a:p>
            <a:r>
              <a:rPr lang="ru-RU" b="1">
                <a:latin typeface="Calibri" pitchFamily="34" charset="0"/>
              </a:rPr>
              <a:t>Можно воспользоваться формулой:</a:t>
            </a:r>
            <a:endParaRPr lang="ru-RU" b="1" baseline="-25000">
              <a:latin typeface="Calibri" pitchFamily="34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2811463" y="3068638"/>
          <a:ext cx="2413000" cy="304800"/>
        </p:xfrm>
        <a:graphic>
          <a:graphicData uri="http://schemas.openxmlformats.org/presentationml/2006/ole">
            <p:oleObj spid="_x0000_s26628" name="Формула" r:id="rId7" imgW="2412720" imgH="30456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586413" y="2941638"/>
          <a:ext cx="1117600" cy="558800"/>
        </p:xfrm>
        <a:graphic>
          <a:graphicData uri="http://schemas.openxmlformats.org/presentationml/2006/ole">
            <p:oleObj spid="_x0000_s26629" name="Формула" r:id="rId8" imgW="1117440" imgH="55872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7092950" y="3068638"/>
          <a:ext cx="965200" cy="304800"/>
        </p:xfrm>
        <a:graphic>
          <a:graphicData uri="http://schemas.openxmlformats.org/presentationml/2006/ole">
            <p:oleObj spid="_x0000_s26630" name="Формула" r:id="rId9" imgW="965160" imgH="304560" progId="Equation.3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580063" y="4292600"/>
          <a:ext cx="1181100" cy="558800"/>
        </p:xfrm>
        <a:graphic>
          <a:graphicData uri="http://schemas.openxmlformats.org/presentationml/2006/ole">
            <p:oleObj spid="_x0000_s26631" name="Формула" r:id="rId10" imgW="1180800" imgH="55872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380288" y="4221163"/>
          <a:ext cx="1384300" cy="266700"/>
        </p:xfrm>
        <a:graphic>
          <a:graphicData uri="http://schemas.openxmlformats.org/presentationml/2006/ole">
            <p:oleObj spid="_x0000_s26632" name="Формула" r:id="rId11" imgW="1384200" imgH="266400" progId="Equation.3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7667625" y="4581525"/>
          <a:ext cx="876300" cy="228600"/>
        </p:xfrm>
        <a:graphic>
          <a:graphicData uri="http://schemas.openxmlformats.org/presentationml/2006/ole">
            <p:oleObj spid="_x0000_s26633" name="Формула" r:id="rId12" imgW="876240" imgH="228600" progId="Equation.3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924300" y="5805488"/>
          <a:ext cx="1562100" cy="558800"/>
        </p:xfrm>
        <a:graphic>
          <a:graphicData uri="http://schemas.openxmlformats.org/presentationml/2006/ole">
            <p:oleObj spid="_x0000_s26634" name="Формула" r:id="rId13" imgW="1562040" imgH="55872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5651500" y="5949950"/>
          <a:ext cx="927100" cy="228600"/>
        </p:xfrm>
        <a:graphic>
          <a:graphicData uri="http://schemas.openxmlformats.org/presentationml/2006/ole">
            <p:oleObj spid="_x0000_s26635" name="Формула" r:id="rId14" imgW="927000" imgH="228600" progId="Equation.3">
              <p:embed/>
            </p:oleObj>
          </a:graphicData>
        </a:graphic>
      </p:graphicFrame>
      <p:cxnSp>
        <p:nvCxnSpPr>
          <p:cNvPr id="33" name="Прямая со стрелкой 32"/>
          <p:cNvCxnSpPr>
            <a:endCxn id="23" idx="3"/>
          </p:cNvCxnSpPr>
          <p:nvPr/>
        </p:nvCxnSpPr>
        <p:spPr>
          <a:xfrm flipH="1" flipV="1">
            <a:off x="2570154" y="5342436"/>
            <a:ext cx="2217750" cy="39003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50" y="6524629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7" grpId="0"/>
      <p:bldP spid="7" grpId="1"/>
      <p:bldP spid="6" grpId="0"/>
      <p:bldP spid="6" grpId="1"/>
      <p:bldP spid="12" grpId="0"/>
      <p:bldP spid="17" grpId="0" animBg="1"/>
      <p:bldP spid="17" grpId="1" animBg="1"/>
      <p:bldP spid="18" grpId="0"/>
      <p:bldP spid="19" grpId="0"/>
      <p:bldP spid="21" grpId="0" animBg="1"/>
      <p:bldP spid="22" grpId="0" animBg="1"/>
      <p:bldP spid="23" grpId="0" build="allAtOnce"/>
      <p:bldP spid="26" grpId="0" animBg="1"/>
      <p:bldP spid="26" grpId="1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кругленный прямоугольник 89"/>
          <p:cNvSpPr/>
          <p:nvPr/>
        </p:nvSpPr>
        <p:spPr>
          <a:xfrm>
            <a:off x="4877069" y="960060"/>
            <a:ext cx="1462180" cy="34320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6382371" flipH="1">
            <a:off x="258958" y="3557092"/>
            <a:ext cx="1833941" cy="416614"/>
          </a:xfrm>
          <a:prstGeom prst="triangle">
            <a:avLst>
              <a:gd name="adj" fmla="val 1343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3251" y="616857"/>
            <a:ext cx="7133503" cy="411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6156" name="Заголовок 1"/>
          <p:cNvSpPr>
            <a:spLocks noGrp="1"/>
          </p:cNvSpPr>
          <p:nvPr>
            <p:ph type="title"/>
          </p:nvPr>
        </p:nvSpPr>
        <p:spPr>
          <a:xfrm>
            <a:off x="487845" y="3"/>
            <a:ext cx="8199227" cy="754441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В9</a:t>
            </a:r>
          </a:p>
        </p:txBody>
      </p:sp>
      <p:sp>
        <p:nvSpPr>
          <p:cNvPr id="6157" name="Содержимое 2"/>
          <p:cNvSpPr>
            <a:spLocks noGrp="1"/>
          </p:cNvSpPr>
          <p:nvPr>
            <p:ph idx="1"/>
          </p:nvPr>
        </p:nvSpPr>
        <p:spPr>
          <a:xfrm>
            <a:off x="182772" y="616857"/>
            <a:ext cx="8961228" cy="102960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Гранью параллелепипеда является ромб со стороной 1 и острым углом 60</a:t>
            </a:r>
            <a:r>
              <a:rPr lang="ru-RU" sz="1800" b="1" dirty="0" smtClean="0">
                <a:cs typeface="Arial" charset="0"/>
              </a:rPr>
              <a:t>˚ . Одно из ребер параллелепипеда составляет с этой гранью угол в 60˚ и равно 3 . Найдите объём параллелепипеда</a:t>
            </a:r>
            <a:r>
              <a:rPr lang="ru-RU" sz="1800" b="1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ru-RU" sz="1800" b="1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96" y="31754"/>
            <a:ext cx="9119810" cy="6796011"/>
            <a:chOff x="168" y="176"/>
            <a:chExt cx="5408" cy="3928"/>
          </a:xfrm>
        </p:grpSpPr>
        <p:sp>
          <p:nvSpPr>
            <p:cNvPr id="620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985548" y="6309179"/>
            <a:ext cx="548317" cy="343202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0" tIns="40620" rIns="81240" bIns="40620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401069" y="6309181"/>
            <a:ext cx="1279407" cy="3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40" tIns="40620" rIns="81240" bIns="40620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,25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Блок-схема: данные 15"/>
          <p:cNvSpPr/>
          <p:nvPr/>
        </p:nvSpPr>
        <p:spPr>
          <a:xfrm>
            <a:off x="1218935" y="2263326"/>
            <a:ext cx="1646296" cy="479273"/>
          </a:xfrm>
          <a:prstGeom prst="flowChartInputOut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731092" y="4115405"/>
            <a:ext cx="1646297" cy="479274"/>
          </a:xfrm>
          <a:prstGeom prst="flowChartInputOutpu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cxnSp>
        <p:nvCxnSpPr>
          <p:cNvPr id="19" name="Прямая соединительная линия 18"/>
          <p:cNvCxnSpPr>
            <a:endCxn id="84" idx="2"/>
          </p:cNvCxnSpPr>
          <p:nvPr/>
        </p:nvCxnSpPr>
        <p:spPr>
          <a:xfrm flipH="1">
            <a:off x="747220" y="2742599"/>
            <a:ext cx="471715" cy="1836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036162" y="2263325"/>
            <a:ext cx="487841" cy="18520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377387" y="2263325"/>
            <a:ext cx="487841" cy="1852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072319" y="2742595"/>
            <a:ext cx="487842" cy="1852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1093" y="4594679"/>
            <a:ext cx="1220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072321" y="4115405"/>
            <a:ext cx="305069" cy="4792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данные 32"/>
          <p:cNvSpPr/>
          <p:nvPr/>
        </p:nvSpPr>
        <p:spPr>
          <a:xfrm>
            <a:off x="1218935" y="2263326"/>
            <a:ext cx="1646296" cy="479273"/>
          </a:xfrm>
          <a:prstGeom prst="flowChartInputOutp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097981" y="2195289"/>
            <a:ext cx="334001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1 </a:t>
            </a:r>
            <a:endParaRPr lang="ru-RU"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951368" y="1920122"/>
            <a:ext cx="334001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1 </a:t>
            </a:r>
            <a:endParaRPr lang="ru-RU">
              <a:latin typeface="Calibri" pitchFamily="34" charset="0"/>
            </a:endParaRPr>
          </a:p>
        </p:txBody>
      </p:sp>
      <p:sp>
        <p:nvSpPr>
          <p:cNvPr id="37" name="Дуга 36"/>
          <p:cNvSpPr/>
          <p:nvPr/>
        </p:nvSpPr>
        <p:spPr>
          <a:xfrm>
            <a:off x="975685" y="2468944"/>
            <a:ext cx="487842" cy="548821"/>
          </a:xfrm>
          <a:prstGeom prst="arc">
            <a:avLst>
              <a:gd name="adj1" fmla="val 18291428"/>
              <a:gd name="adj2" fmla="val 0"/>
            </a:avLst>
          </a:prstGeom>
          <a:solidFill>
            <a:srgbClr val="72F868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1341228" y="2468945"/>
            <a:ext cx="406137" cy="2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60˚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31090" y="4183441"/>
            <a:ext cx="1585820" cy="41123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36159" y="4115405"/>
            <a:ext cx="1036158" cy="4792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7" idx="1"/>
          </p:cNvCxnSpPr>
          <p:nvPr/>
        </p:nvCxnSpPr>
        <p:spPr>
          <a:xfrm>
            <a:off x="1218932" y="2742595"/>
            <a:ext cx="0" cy="1784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Прямоугольник 51"/>
          <p:cNvSpPr>
            <a:spLocks noChangeArrowheads="1"/>
          </p:cNvSpPr>
          <p:nvPr/>
        </p:nvSpPr>
        <p:spPr bwMode="auto">
          <a:xfrm>
            <a:off x="427367" y="4389063"/>
            <a:ext cx="289117" cy="3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А</a:t>
            </a:r>
          </a:p>
        </p:txBody>
      </p:sp>
      <p:sp>
        <p:nvSpPr>
          <p:cNvPr id="6178" name="Прямоугольник 52"/>
          <p:cNvSpPr>
            <a:spLocks noChangeArrowheads="1"/>
          </p:cNvSpPr>
          <p:nvPr/>
        </p:nvSpPr>
        <p:spPr bwMode="auto">
          <a:xfrm>
            <a:off x="792912" y="3840241"/>
            <a:ext cx="29392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В</a:t>
            </a:r>
          </a:p>
        </p:txBody>
      </p:sp>
      <p:sp>
        <p:nvSpPr>
          <p:cNvPr id="6179" name="Прямоугольник 53"/>
          <p:cNvSpPr>
            <a:spLocks noChangeArrowheads="1"/>
          </p:cNvSpPr>
          <p:nvPr/>
        </p:nvSpPr>
        <p:spPr bwMode="auto">
          <a:xfrm>
            <a:off x="2011845" y="4526645"/>
            <a:ext cx="30995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D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0" name="Прямоугольник 54"/>
          <p:cNvSpPr>
            <a:spLocks noChangeArrowheads="1"/>
          </p:cNvSpPr>
          <p:nvPr/>
        </p:nvSpPr>
        <p:spPr bwMode="auto">
          <a:xfrm>
            <a:off x="2377389" y="3977825"/>
            <a:ext cx="285911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С</a:t>
            </a:r>
          </a:p>
        </p:txBody>
      </p:sp>
      <p:sp>
        <p:nvSpPr>
          <p:cNvPr id="6181" name="Прямоугольник 55"/>
          <p:cNvSpPr>
            <a:spLocks noChangeArrowheads="1"/>
          </p:cNvSpPr>
          <p:nvPr/>
        </p:nvSpPr>
        <p:spPr bwMode="auto">
          <a:xfrm>
            <a:off x="2437864" y="2606527"/>
            <a:ext cx="35964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D</a:t>
            </a:r>
            <a:r>
              <a:rPr lang="en-US" b="1"/>
              <a:t>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2" name="Прямоугольник 56"/>
          <p:cNvSpPr>
            <a:spLocks noChangeArrowheads="1"/>
          </p:cNvSpPr>
          <p:nvPr/>
        </p:nvSpPr>
        <p:spPr bwMode="auto">
          <a:xfrm>
            <a:off x="975683" y="2468944"/>
            <a:ext cx="35323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A</a:t>
            </a:r>
            <a:r>
              <a:rPr lang="en-US" b="1"/>
              <a:t>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3" name="Прямоугольник 57"/>
          <p:cNvSpPr>
            <a:spLocks noChangeArrowheads="1"/>
          </p:cNvSpPr>
          <p:nvPr/>
        </p:nvSpPr>
        <p:spPr bwMode="auto">
          <a:xfrm>
            <a:off x="1341228" y="1852087"/>
            <a:ext cx="34361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B</a:t>
            </a:r>
            <a:r>
              <a:rPr lang="en-US" b="1"/>
              <a:t>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84" name="Прямоугольник 58"/>
          <p:cNvSpPr>
            <a:spLocks noChangeArrowheads="1"/>
          </p:cNvSpPr>
          <p:nvPr/>
        </p:nvSpPr>
        <p:spPr bwMode="auto">
          <a:xfrm>
            <a:off x="2804755" y="2057705"/>
            <a:ext cx="335605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C</a:t>
            </a:r>
            <a:r>
              <a:rPr lang="en-US" b="1"/>
              <a:t>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1097982" y="4389063"/>
            <a:ext cx="31636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N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731092" y="3223384"/>
            <a:ext cx="281103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3596319" y="1646468"/>
            <a:ext cx="1369541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V = S</a:t>
            </a:r>
            <a:r>
              <a:rPr lang="ru-RU" b="1" baseline="-25000">
                <a:latin typeface="Calibri" pitchFamily="34" charset="0"/>
              </a:rPr>
              <a:t>основ </a:t>
            </a:r>
            <a:r>
              <a:rPr lang="ru-RU" b="1">
                <a:latin typeface="Calibri" pitchFamily="34" charset="0"/>
              </a:rPr>
              <a:t> · Н</a:t>
            </a:r>
            <a:endParaRPr lang="ru-RU">
              <a:latin typeface="Calibri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2560163" y="2400905"/>
            <a:ext cx="1463523" cy="6803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4023685" y="2125742"/>
            <a:ext cx="791567" cy="63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S</a:t>
            </a:r>
            <a:r>
              <a:rPr lang="ru-RU" b="1" baseline="-25000">
                <a:latin typeface="Calibri" pitchFamily="34" charset="0"/>
              </a:rPr>
              <a:t>основ </a:t>
            </a:r>
            <a:r>
              <a:rPr lang="ru-RU" b="1">
                <a:latin typeface="Calibri" pitchFamily="34" charset="0"/>
              </a:rPr>
              <a:t>=  </a:t>
            </a:r>
            <a:endParaRPr lang="ru-RU">
              <a:latin typeface="Calibri" pitchFamily="34" charset="0"/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4877069" y="2125741"/>
            <a:ext cx="285911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 i="1">
                <a:latin typeface="Calibri" pitchFamily="34" charset="0"/>
              </a:rPr>
              <a:t>а</a:t>
            </a:r>
            <a:endParaRPr lang="ru-RU" i="1">
              <a:latin typeface="Calibri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5059844" y="2125741"/>
            <a:ext cx="27949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· </a:t>
            </a:r>
            <a:endParaRPr lang="ru-RU">
              <a:latin typeface="Calibri" pitchFamily="34" charset="0"/>
            </a:endParaRP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5182141" y="2125741"/>
            <a:ext cx="27789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 i="1">
                <a:latin typeface="Calibri" pitchFamily="34" charset="0"/>
              </a:rPr>
              <a:t>в</a:t>
            </a:r>
            <a:endParaRPr lang="ru-RU" i="1">
              <a:latin typeface="Calibri" pitchFamily="34" charset="0"/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5364913" y="2125741"/>
            <a:ext cx="27949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· </a:t>
            </a:r>
            <a:endParaRPr lang="ru-RU">
              <a:latin typeface="Calibri" pitchFamily="34" charset="0"/>
            </a:endParaRP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5547682" y="2125741"/>
            <a:ext cx="44941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 i="1">
                <a:latin typeface="Calibri" pitchFamily="34" charset="0"/>
              </a:rPr>
              <a:t>Sin</a:t>
            </a:r>
            <a:endParaRPr lang="ru-RU" i="1">
              <a:latin typeface="Calibri" pitchFamily="34" charset="0"/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5913228" y="2125741"/>
            <a:ext cx="298735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l-GR" b="1" i="1">
                <a:latin typeface="Calibri" pitchFamily="34" charset="0"/>
              </a:rPr>
              <a:t>α</a:t>
            </a:r>
            <a:endParaRPr lang="ru-RU">
              <a:latin typeface="Calibri" pitchFamily="34" charset="0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1951368" y="1920122"/>
            <a:ext cx="281103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1097981" y="2195289"/>
            <a:ext cx="281103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3658140" y="3017765"/>
            <a:ext cx="4567148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Найдем высоту параллелепипеда из ∆ </a:t>
            </a:r>
            <a:r>
              <a:rPr lang="en-US" b="1">
                <a:latin typeface="Calibri" pitchFamily="34" charset="0"/>
              </a:rPr>
              <a:t>ANA</a:t>
            </a:r>
            <a:r>
              <a:rPr lang="en-US" b="1"/>
              <a:t>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1341227" y="2468945"/>
            <a:ext cx="439799" cy="3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60˚</a:t>
            </a:r>
            <a:endParaRPr lang="ru-RU" sz="1600" dirty="0">
              <a:latin typeface="Calibri" pitchFamily="34" charset="0"/>
            </a:endParaRPr>
          </a:p>
        </p:txBody>
      </p:sp>
      <p:graphicFrame>
        <p:nvGraphicFramePr>
          <p:cNvPr id="83" name="Object 2"/>
          <p:cNvGraphicFramePr>
            <a:graphicFrameLocks noChangeAspect="1"/>
          </p:cNvGraphicFramePr>
          <p:nvPr/>
        </p:nvGraphicFramePr>
        <p:xfrm>
          <a:off x="7192638" y="1988155"/>
          <a:ext cx="912519" cy="621392"/>
        </p:xfrm>
        <a:graphic>
          <a:graphicData uri="http://schemas.openxmlformats.org/presentationml/2006/ole">
            <p:oleObj spid="_x0000_s27650" name="Формула" r:id="rId3" imgW="965160" imgH="583920" progId="Equation.3">
              <p:embed/>
            </p:oleObj>
          </a:graphicData>
        </a:graphic>
      </p:graphicFrame>
      <p:graphicFrame>
        <p:nvGraphicFramePr>
          <p:cNvPr id="85" name="Object 3"/>
          <p:cNvGraphicFramePr>
            <a:graphicFrameLocks noChangeAspect="1"/>
          </p:cNvGraphicFramePr>
          <p:nvPr/>
        </p:nvGraphicFramePr>
        <p:xfrm>
          <a:off x="2987524" y="3566587"/>
          <a:ext cx="1401703" cy="548821"/>
        </p:xfrm>
        <a:graphic>
          <a:graphicData uri="http://schemas.openxmlformats.org/presentationml/2006/ole">
            <p:oleObj spid="_x0000_s27651" name="Формула" r:id="rId4" imgW="1384200" imgH="54576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32477" y="3634622"/>
          <a:ext cx="1829068" cy="275167"/>
        </p:xfrm>
        <a:graphic>
          <a:graphicData uri="http://schemas.openxmlformats.org/presentationml/2006/ole">
            <p:oleObj spid="_x0000_s27652" name="Формула" r:id="rId5" imgW="1879560" imgH="26640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6927884" y="3477381"/>
          <a:ext cx="1302254" cy="598714"/>
        </p:xfrm>
        <a:graphic>
          <a:graphicData uri="http://schemas.openxmlformats.org/presentationml/2006/ole">
            <p:oleObj spid="_x0000_s27653" name="Формула" r:id="rId6" imgW="1295280" imgH="583920" progId="Equation.3">
              <p:embed/>
            </p:oleObj>
          </a:graphicData>
        </a:graphic>
      </p:graphicFrame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1218935" y="3429003"/>
            <a:ext cx="30995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87" name="Дуга 86"/>
          <p:cNvSpPr/>
          <p:nvPr/>
        </p:nvSpPr>
        <p:spPr>
          <a:xfrm rot="20716371">
            <a:off x="353450" y="4073075"/>
            <a:ext cx="791566" cy="1079500"/>
          </a:xfrm>
          <a:prstGeom prst="arc">
            <a:avLst>
              <a:gd name="adj1" fmla="val 18160574"/>
              <a:gd name="adj2" fmla="val 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1248" tIns="40624" rIns="81248" bIns="40624" anchor="ctr"/>
          <a:lstStyle/>
          <a:p>
            <a:pPr algn="ctr" defTabSz="913943">
              <a:defRPr/>
            </a:pPr>
            <a:endParaRPr lang="ru-RU" dirty="0"/>
          </a:p>
        </p:txBody>
      </p:sp>
      <p:sp>
        <p:nvSpPr>
          <p:cNvPr id="88" name="Прямоугольник 87"/>
          <p:cNvSpPr>
            <a:spLocks noChangeArrowheads="1"/>
          </p:cNvSpPr>
          <p:nvPr/>
        </p:nvSpPr>
        <p:spPr bwMode="auto">
          <a:xfrm>
            <a:off x="670614" y="4869848"/>
            <a:ext cx="487841" cy="3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48" tIns="40624" rIns="81248" bIns="40624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60˚</a:t>
            </a:r>
            <a:endParaRPr lang="ru-RU" sz="1600" dirty="0">
              <a:latin typeface="Calibri" pitchFamily="34" charset="0"/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7863252" y="3497036"/>
          <a:ext cx="397799" cy="556381"/>
        </p:xfrm>
        <a:graphic>
          <a:graphicData uri="http://schemas.openxmlformats.org/presentationml/2006/ole">
            <p:oleObj spid="_x0000_s27654" name="Формула" r:id="rId7" imgW="469800" imgH="583920" progId="Equation.3">
              <p:embed/>
            </p:oleObj>
          </a:graphicData>
        </a:graphic>
      </p:graphicFrame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4266935" y="4457098"/>
            <a:ext cx="30033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V</a:t>
            </a:r>
            <a:endParaRPr lang="ru-RU">
              <a:latin typeface="Calibri" pitchFamily="34" charset="0"/>
            </a:endParaRPr>
          </a:p>
        </p:txBody>
      </p:sp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4815249" y="4457098"/>
            <a:ext cx="670613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S</a:t>
            </a:r>
            <a:r>
              <a:rPr lang="ru-RU" b="1" baseline="-25000">
                <a:latin typeface="Calibri" pitchFamily="34" charset="0"/>
              </a:rPr>
              <a:t>основ</a:t>
            </a:r>
            <a:endParaRPr lang="ru-RU">
              <a:latin typeface="Calibri" pitchFamily="34" charset="0"/>
            </a:endParaRPr>
          </a:p>
        </p:txBody>
      </p:sp>
      <p:sp>
        <p:nvSpPr>
          <p:cNvPr id="92" name="Прямоугольник 91"/>
          <p:cNvSpPr>
            <a:spLocks noChangeArrowheads="1"/>
          </p:cNvSpPr>
          <p:nvPr/>
        </p:nvSpPr>
        <p:spPr bwMode="auto">
          <a:xfrm>
            <a:off x="4572002" y="4457098"/>
            <a:ext cx="279499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en-US" b="1">
                <a:latin typeface="Calibri" pitchFamily="34" charset="0"/>
              </a:rPr>
              <a:t>=</a:t>
            </a:r>
            <a:endParaRPr lang="ru-RU">
              <a:latin typeface="Calibri" pitchFamily="34" charset="0"/>
            </a:endParaRPr>
          </a:p>
        </p:txBody>
      </p:sp>
      <p:sp>
        <p:nvSpPr>
          <p:cNvPr id="93" name="Прямоугольник 92"/>
          <p:cNvSpPr>
            <a:spLocks noChangeArrowheads="1"/>
          </p:cNvSpPr>
          <p:nvPr/>
        </p:nvSpPr>
        <p:spPr bwMode="auto">
          <a:xfrm>
            <a:off x="5425390" y="4457098"/>
            <a:ext cx="226600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·</a:t>
            </a:r>
            <a:endParaRPr lang="ru-RU">
              <a:latin typeface="Calibri" pitchFamily="34" charset="0"/>
            </a:endParaRPr>
          </a:p>
        </p:txBody>
      </p:sp>
      <p:sp>
        <p:nvSpPr>
          <p:cNvPr id="94" name="Прямоугольник 93"/>
          <p:cNvSpPr>
            <a:spLocks noChangeArrowheads="1"/>
          </p:cNvSpPr>
          <p:nvPr/>
        </p:nvSpPr>
        <p:spPr bwMode="auto">
          <a:xfrm>
            <a:off x="5608162" y="4457098"/>
            <a:ext cx="309957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Н</a:t>
            </a:r>
            <a:endParaRPr lang="ru-RU">
              <a:latin typeface="Calibri" pitchFamily="34" charset="0"/>
            </a:endParaRPr>
          </a:p>
        </p:txBody>
      </p:sp>
      <p:sp>
        <p:nvSpPr>
          <p:cNvPr id="95" name="Прямоугольник 94"/>
          <p:cNvSpPr>
            <a:spLocks noChangeArrowheads="1"/>
          </p:cNvSpPr>
          <p:nvPr/>
        </p:nvSpPr>
        <p:spPr bwMode="auto">
          <a:xfrm>
            <a:off x="3170298" y="4457098"/>
            <a:ext cx="696280" cy="3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48" tIns="40624" rIns="81248" bIns="40624">
            <a:spAutoFit/>
          </a:bodyPr>
          <a:lstStyle/>
          <a:p>
            <a:r>
              <a:rPr lang="ru-RU" b="1">
                <a:latin typeface="Calibri" pitchFamily="34" charset="0"/>
              </a:rPr>
              <a:t>Итак: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7802773" y="2057706"/>
          <a:ext cx="301037" cy="556381"/>
        </p:xfrm>
        <a:graphic>
          <a:graphicData uri="http://schemas.openxmlformats.org/presentationml/2006/ole">
            <p:oleObj spid="_x0000_s27655" name="Формула" r:id="rId8" imgW="355320" imgH="583920" progId="Equation.3">
              <p:embed/>
            </p:oleObj>
          </a:graphicData>
        </a:graphic>
      </p:graphicFrame>
      <p:graphicFrame>
        <p:nvGraphicFramePr>
          <p:cNvPr id="96" name="Object 8"/>
          <p:cNvGraphicFramePr>
            <a:graphicFrameLocks noChangeAspect="1"/>
          </p:cNvGraphicFramePr>
          <p:nvPr/>
        </p:nvGraphicFramePr>
        <p:xfrm>
          <a:off x="3568096" y="5143500"/>
          <a:ext cx="1623450" cy="520095"/>
        </p:xfrm>
        <a:graphic>
          <a:graphicData uri="http://schemas.openxmlformats.org/presentationml/2006/ole">
            <p:oleObj spid="_x0000_s27656" name="Формула" r:id="rId9" imgW="191736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4717E-6 -1.41093E-7 L 0.32515 0.0321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919E-6 -3.59788E-6 L 0.45175 -0.0079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407E-6 -2.01058E-6 L 0.49685 -0.045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2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736E-7 4.99118E-6 L -0.7211 -0.0304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029E-6 1.53439E-6 L -0.3228 0.3293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1 -0.03043 L -0.2482 0.11948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4" grpId="0" animBg="1"/>
      <p:bldP spid="32" grpId="0" animBg="1"/>
      <p:bldP spid="32" grpId="1" animBg="1"/>
      <p:bldP spid="14" grpId="0"/>
      <p:bldP spid="33" grpId="0" animBg="1"/>
      <p:bldP spid="33" grpId="1" animBg="1"/>
      <p:bldP spid="35" grpId="0"/>
      <p:bldP spid="36" grpId="0"/>
      <p:bldP spid="38" grpId="0"/>
      <p:bldP spid="60" grpId="0"/>
      <p:bldP spid="61" grpId="0"/>
      <p:bldP spid="61" grpId="1"/>
      <p:bldP spid="62" grpId="0"/>
      <p:bldP spid="65" grpId="0"/>
      <p:bldP spid="68" grpId="0"/>
      <p:bldP spid="68" grpId="1"/>
      <p:bldP spid="69" grpId="0"/>
      <p:bldP spid="70" grpId="0"/>
      <p:bldP spid="70" grpId="1"/>
      <p:bldP spid="71" grpId="0"/>
      <p:bldP spid="72" grpId="0"/>
      <p:bldP spid="73" grpId="0"/>
      <p:bldP spid="73" grpId="1"/>
      <p:bldP spid="79" grpId="0"/>
      <p:bldP spid="79" grpId="1"/>
      <p:bldP spid="80" grpId="0"/>
      <p:bldP spid="80" grpId="1"/>
      <p:bldP spid="81" grpId="0"/>
      <p:bldP spid="82" grpId="0"/>
      <p:bldP spid="82" grpId="1"/>
      <p:bldP spid="86" grpId="0"/>
      <p:bldP spid="86" grpId="1"/>
      <p:bldP spid="89" grpId="0"/>
      <p:bldP spid="91" grpId="0"/>
      <p:bldP spid="91" grpId="1"/>
      <p:bldP spid="92" grpId="0"/>
      <p:bldP spid="93" grpId="0"/>
      <p:bldP spid="94" grpId="0"/>
      <p:bldP spid="94" grpId="1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50828" y="274641"/>
            <a:ext cx="8435975" cy="1138237"/>
          </a:xfrm>
        </p:spPr>
        <p:txBody>
          <a:bodyPr/>
          <a:lstStyle/>
          <a:p>
            <a:pPr algn="l" eaLnBrk="1" hangingPunct="1"/>
            <a:r>
              <a:rPr dirty="0" smtClean="0"/>
              <a:t>В10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50" y="6524628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58741"/>
            <a:ext cx="70564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740653" y="5949952"/>
            <a:ext cx="115866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0,1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0" y="5013325"/>
            <a:ext cx="8208963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Число благоприятных исходов – это </a:t>
            </a:r>
            <a:r>
              <a:rPr lang="en-US">
                <a:latin typeface="Calibri" pitchFamily="34" charset="0"/>
              </a:rPr>
              <a:t> N(A) = </a:t>
            </a:r>
            <a:r>
              <a:rPr lang="ru-RU">
                <a:latin typeface="Calibri" pitchFamily="34" charset="0"/>
              </a:rPr>
              <a:t>1 (по вызову придет желтое такси).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4652964"/>
            <a:ext cx="838835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libri" pitchFamily="34" charset="0"/>
              </a:rPr>
              <a:t>Число всех возможных исходов – это </a:t>
            </a:r>
            <a:r>
              <a:rPr lang="en-US">
                <a:latin typeface="Calibri" pitchFamily="34" charset="0"/>
              </a:rPr>
              <a:t>N =</a:t>
            </a:r>
            <a:r>
              <a:rPr lang="ru-RU">
                <a:latin typeface="Calibri" pitchFamily="34" charset="0"/>
              </a:rPr>
              <a:t> 10 (все свободных машин).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373688"/>
            <a:ext cx="9144000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Вероятность находим, как отношение благоприятных исходов эксперимента   </a:t>
            </a:r>
            <a:r>
              <a:rPr lang="en-US">
                <a:latin typeface="Calibri" pitchFamily="34" charset="0"/>
              </a:rPr>
              <a:t>N(A) = </a:t>
            </a:r>
            <a:r>
              <a:rPr lang="ru-RU">
                <a:latin typeface="Calibri" pitchFamily="34" charset="0"/>
              </a:rPr>
              <a:t>1  к числу всех возможных исходов  </a:t>
            </a:r>
            <a:r>
              <a:rPr lang="en-US">
                <a:latin typeface="Calibri" pitchFamily="34" charset="0"/>
              </a:rPr>
              <a:t> N =</a:t>
            </a:r>
            <a:r>
              <a:rPr lang="ru-RU">
                <a:latin typeface="Calibri" pitchFamily="34" charset="0"/>
              </a:rPr>
              <a:t> 10.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251" y="333375"/>
            <a:ext cx="1657350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16464" y="333375"/>
            <a:ext cx="1655762" cy="431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6146" name="Rectangle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8674" name="Формула" r:id="rId4" imgW="0" imgH="0" progId="Equation.3">
              <p:embed/>
            </p:oleObj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5978" y="2133603"/>
            <a:ext cx="7058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116013" y="6092825"/>
          <a:ext cx="2336800" cy="558800"/>
        </p:xfrm>
        <a:graphic>
          <a:graphicData uri="http://schemas.openxmlformats.org/presentationml/2006/ole">
            <p:oleObj spid="_x0000_s28675" name="Формула" r:id="rId6" imgW="233676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404813"/>
            <a:ext cx="7378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3"/>
            <a:ext cx="39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7988" y="6453188"/>
            <a:ext cx="86518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92278" y="1412877"/>
            <a:ext cx="417512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mbria" pitchFamily="18" charset="0"/>
              </a:rPr>
              <a:t>Всего 150 возможных исходов.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7700" y="1916116"/>
            <a:ext cx="849630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mbria" pitchFamily="18" charset="0"/>
              </a:rPr>
              <a:t>Благоприятен исход, когда купленный фонарик  окажется исправным.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42990" y="2565401"/>
            <a:ext cx="7021512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mbria" pitchFamily="18" charset="0"/>
              </a:rPr>
              <a:t>Таких 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благоприятных 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исходов 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150 – 3 = 147. </a:t>
            </a:r>
            <a:br>
              <a:rPr lang="ru-RU" b="1">
                <a:latin typeface="Cambria" pitchFamily="18" charset="0"/>
              </a:rPr>
            </a:br>
            <a:endParaRPr lang="ru-RU" b="1">
              <a:latin typeface="Cambr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3644902"/>
            <a:ext cx="8748712" cy="9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как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 отношение 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благоприятных исходов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 147 к числу всех возможных </a:t>
            </a:r>
          </a:p>
          <a:p>
            <a:r>
              <a:rPr lang="ru-RU" b="1">
                <a:latin typeface="Cambria" pitchFamily="18" charset="0"/>
              </a:rPr>
              <a:t>                                                       исходов 150. </a:t>
            </a:r>
            <a:br>
              <a:rPr lang="ru-RU" b="1">
                <a:latin typeface="Cambria" pitchFamily="18" charset="0"/>
              </a:rPr>
            </a:br>
            <a:endParaRPr lang="ru-RU" b="1">
              <a:latin typeface="Cambr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32140" y="4724401"/>
            <a:ext cx="187097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147/150 = 0,98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87675" y="3141663"/>
            <a:ext cx="424815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mbria" pitchFamily="18" charset="0"/>
              </a:rPr>
              <a:t>Находи   вероятность,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867403" y="5013325"/>
            <a:ext cx="1412512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Ответ: 0,98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932366" y="2852738"/>
            <a:ext cx="287337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11641" y="3429003"/>
            <a:ext cx="288925" cy="3603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B10</a:t>
            </a:r>
            <a:endParaRPr dirty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60350"/>
            <a:ext cx="7169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24753" y="6021390"/>
            <a:ext cx="115866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Ответ: 0,4</a:t>
            </a: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1" y="43949"/>
            <a:ext cx="184676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 anchor="ctr">
            <a:spAutoFit/>
          </a:bodyPr>
          <a:lstStyle/>
          <a:p>
            <a:endParaRPr lang="ru-RU"/>
          </a:p>
        </p:txBody>
      </p: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2" y="43949"/>
            <a:ext cx="639864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 anchor="ctr">
            <a:spAutoFit/>
          </a:bodyPr>
          <a:lstStyle/>
          <a:p>
            <a:pPr indent="450715"/>
            <a:endParaRPr lang="ru-RU" dirty="0"/>
          </a:p>
        </p:txBody>
      </p:sp>
      <p:sp>
        <p:nvSpPr>
          <p:cNvPr id="8202" name="Rectangle 3"/>
          <p:cNvSpPr>
            <a:spLocks noChangeArrowheads="1"/>
          </p:cNvSpPr>
          <p:nvPr/>
        </p:nvSpPr>
        <p:spPr bwMode="auto">
          <a:xfrm>
            <a:off x="1" y="43949"/>
            <a:ext cx="184676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 anchor="ctr"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42988" y="1989139"/>
            <a:ext cx="768350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При двукратном бросания игрального  кубика может выпасть: 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843215" y="2349501"/>
            <a:ext cx="2935364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(5,1); (1,5); (2,4); (4,2); (3,3)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042990" y="2852740"/>
            <a:ext cx="4287529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Итак : число всех возможных исходов -5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042988" y="3429001"/>
            <a:ext cx="3598623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Число благоприятных исходов -2 :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900113" y="3933825"/>
            <a:ext cx="712787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бросок – выпало 1очко,  или  1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бросок – выпал 2 очка.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779838" y="1341438"/>
            <a:ext cx="5040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92278" y="1773238"/>
            <a:ext cx="792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39750" y="4437064"/>
            <a:ext cx="685800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Найдем отношение благоприятных исходов эксперимента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2 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39751" y="4797425"/>
            <a:ext cx="4248150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>
            <a:spAutoFit/>
          </a:bodyPr>
          <a:lstStyle/>
          <a:p>
            <a:r>
              <a:rPr lang="ru-RU" b="1">
                <a:latin typeface="Calibri" pitchFamily="34" charset="0"/>
              </a:rPr>
              <a:t>к числу всех возможных исходов 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b="1">
                <a:latin typeface="Calibri" pitchFamily="34" charset="0"/>
              </a:rPr>
              <a:t> </a:t>
            </a:r>
          </a:p>
        </p:txBody>
      </p:sp>
      <p:graphicFrame>
        <p:nvGraphicFramePr>
          <p:cNvPr id="33" name="Object 1"/>
          <p:cNvGraphicFramePr>
            <a:graphicFrameLocks noChangeAspect="1"/>
          </p:cNvGraphicFramePr>
          <p:nvPr/>
        </p:nvGraphicFramePr>
        <p:xfrm>
          <a:off x="3563939" y="5300663"/>
          <a:ext cx="711200" cy="558800"/>
        </p:xfrm>
        <a:graphic>
          <a:graphicData uri="http://schemas.openxmlformats.org/presentationml/2006/ole">
            <p:oleObj spid="_x0000_s29698" name="Формула" r:id="rId5" imgW="711000" imgH="558720" progId="Equation.3">
              <p:embed/>
            </p:oleObj>
          </a:graphicData>
        </a:graphic>
      </p:graphicFrame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72450" y="6524628"/>
            <a:ext cx="647700" cy="333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5" grpId="0"/>
      <p:bldP spid="22" grpId="0"/>
      <p:bldP spid="23" grpId="0"/>
      <p:bldP spid="24" grpId="0"/>
      <p:bldP spid="2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4284666" y="2708275"/>
            <a:ext cx="287337" cy="936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43440" y="2852741"/>
            <a:ext cx="1081087" cy="720725"/>
          </a:xfrm>
          <a:prstGeom prst="rect">
            <a:avLst/>
          </a:prstGeom>
          <a:solidFill>
            <a:srgbClr val="21C5FF"/>
          </a:solidFill>
          <a:ln>
            <a:solidFill>
              <a:srgbClr val="21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27765" y="4941891"/>
            <a:ext cx="1081087" cy="719137"/>
          </a:xfrm>
          <a:prstGeom prst="rect">
            <a:avLst/>
          </a:prstGeom>
          <a:solidFill>
            <a:srgbClr val="21C5FF"/>
          </a:solidFill>
          <a:ln>
            <a:solidFill>
              <a:srgbClr val="21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97600" y="2136778"/>
            <a:ext cx="390525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76828" y="2133603"/>
            <a:ext cx="358775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88916"/>
            <a:ext cx="7343775" cy="1414462"/>
          </a:xfrm>
        </p:spPr>
      </p:pic>
      <p:pic>
        <p:nvPicPr>
          <p:cNvPr id="7187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3"/>
            <a:ext cx="39528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7988" y="6453188"/>
            <a:ext cx="865187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189" name="Picture 2" descr="C:\Users\zenalla\Documents\математика\геометрия\чертежи из открытлого банка\i34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492375"/>
            <a:ext cx="14414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zenalla\Documents\математика\геометрия\чертежи из открытлого банка\i34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221166"/>
            <a:ext cx="2419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Прямоугольник 6"/>
          <p:cNvSpPr>
            <a:spLocks noChangeArrowheads="1"/>
          </p:cNvSpPr>
          <p:nvPr/>
        </p:nvSpPr>
        <p:spPr bwMode="auto">
          <a:xfrm>
            <a:off x="1331913" y="3500440"/>
            <a:ext cx="31605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а</a:t>
            </a:r>
            <a:endParaRPr lang="ru-RU" i="1">
              <a:latin typeface="Cambria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059113" y="2133600"/>
          <a:ext cx="1117600" cy="558800"/>
        </p:xfrm>
        <a:graphic>
          <a:graphicData uri="http://schemas.openxmlformats.org/presentationml/2006/ole">
            <p:oleObj spid="_x0000_s32770" name="Формула" r:id="rId6" imgW="1117440" imgH="558720" progId="Equation.3">
              <p:embed/>
            </p:oleObj>
          </a:graphicData>
        </a:graphic>
      </p:graphicFrame>
      <p:sp>
        <p:nvSpPr>
          <p:cNvPr id="7192" name="Прямоугольник 8"/>
          <p:cNvSpPr>
            <a:spLocks noChangeArrowheads="1"/>
          </p:cNvSpPr>
          <p:nvPr/>
        </p:nvSpPr>
        <p:spPr bwMode="auto">
          <a:xfrm>
            <a:off x="2195515" y="3357563"/>
            <a:ext cx="31605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а</a:t>
            </a:r>
            <a:endParaRPr lang="ru-RU" i="1">
              <a:latin typeface="Cambria" pitchFamily="18" charset="0"/>
            </a:endParaRPr>
          </a:p>
        </p:txBody>
      </p:sp>
      <p:sp>
        <p:nvSpPr>
          <p:cNvPr id="7193" name="Прямоугольник 9"/>
          <p:cNvSpPr>
            <a:spLocks noChangeArrowheads="1"/>
          </p:cNvSpPr>
          <p:nvPr/>
        </p:nvSpPr>
        <p:spPr bwMode="auto">
          <a:xfrm>
            <a:off x="2124077" y="2636840"/>
            <a:ext cx="31605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а</a:t>
            </a:r>
            <a:endParaRPr lang="ru-RU" i="1">
              <a:latin typeface="Cambria" pitchFamily="18" charset="0"/>
            </a:endParaRPr>
          </a:p>
        </p:txBody>
      </p:sp>
      <p:sp>
        <p:nvSpPr>
          <p:cNvPr id="7194" name="Прямоугольник 10"/>
          <p:cNvSpPr>
            <a:spLocks noChangeArrowheads="1"/>
          </p:cNvSpPr>
          <p:nvPr/>
        </p:nvSpPr>
        <p:spPr bwMode="auto">
          <a:xfrm>
            <a:off x="1258888" y="2636840"/>
            <a:ext cx="31605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а</a:t>
            </a:r>
            <a:endParaRPr lang="ru-RU" i="1">
              <a:latin typeface="Cambr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35153" y="2492375"/>
            <a:ext cx="73025" cy="936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6" name="Прямоугольник 18"/>
          <p:cNvSpPr>
            <a:spLocks noChangeArrowheads="1"/>
          </p:cNvSpPr>
          <p:nvPr/>
        </p:nvSpPr>
        <p:spPr bwMode="auto">
          <a:xfrm>
            <a:off x="1619251" y="2852740"/>
            <a:ext cx="343309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Н</a:t>
            </a:r>
            <a:endParaRPr lang="ru-RU" i="1"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00341" y="260350"/>
            <a:ext cx="2376487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572000" y="2133600"/>
          <a:ext cx="1066800" cy="558800"/>
        </p:xfrm>
        <a:graphic>
          <a:graphicData uri="http://schemas.openxmlformats.org/presentationml/2006/ole">
            <p:oleObj spid="_x0000_s32771" name="Формула" r:id="rId7" imgW="1066680" imgH="558720" progId="Equation.3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651503" y="188916"/>
            <a:ext cx="360363" cy="5032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6227763" y="2133600"/>
          <a:ext cx="1092200" cy="584200"/>
        </p:xfrm>
        <a:graphic>
          <a:graphicData uri="http://schemas.openxmlformats.org/presentationml/2006/ole">
            <p:oleObj spid="_x0000_s32772" name="Формула" r:id="rId8" imgW="1091880" imgH="58392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563939" y="2924175"/>
          <a:ext cx="2120900" cy="584200"/>
        </p:xfrm>
        <a:graphic>
          <a:graphicData uri="http://schemas.openxmlformats.org/presentationml/2006/ole">
            <p:oleObj spid="_x0000_s32773" name="Формула" r:id="rId9" imgW="2120760" imgH="583920" progId="Equation.3">
              <p:embed/>
            </p:oleObj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3563938" y="620713"/>
            <a:ext cx="3384550" cy="504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547814" y="5949952"/>
            <a:ext cx="447504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3а</a:t>
            </a:r>
            <a:endParaRPr lang="ru-RU" i="1">
              <a:latin typeface="Cambria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547814" y="4652964"/>
            <a:ext cx="447504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3а</a:t>
            </a:r>
            <a:endParaRPr lang="ru-RU" i="1">
              <a:latin typeface="Cambria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987676" y="4652964"/>
            <a:ext cx="447504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3а</a:t>
            </a:r>
            <a:endParaRPr lang="ru-RU" i="1">
              <a:latin typeface="Cambria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059115" y="5732464"/>
            <a:ext cx="447504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3а</a:t>
            </a:r>
            <a:endParaRPr lang="ru-RU" i="1">
              <a:latin typeface="Cambria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051050" y="4941888"/>
            <a:ext cx="474755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 i="1">
                <a:latin typeface="Cambria" pitchFamily="18" charset="0"/>
              </a:rPr>
              <a:t>3Н</a:t>
            </a:r>
            <a:endParaRPr lang="ru-RU" i="1">
              <a:latin typeface="Cambria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484438" y="4292603"/>
            <a:ext cx="0" cy="14398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563940" y="3716338"/>
          <a:ext cx="1143000" cy="558800"/>
        </p:xfrm>
        <a:graphic>
          <a:graphicData uri="http://schemas.openxmlformats.org/presentationml/2006/ole">
            <p:oleObj spid="_x0000_s32774" name="Формула" r:id="rId10" imgW="1143000" imgH="558720" progId="Equation.3">
              <p:embed/>
            </p:oleObj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5508625" y="3644900"/>
          <a:ext cx="1778000" cy="584200"/>
        </p:xfrm>
        <a:graphic>
          <a:graphicData uri="http://schemas.openxmlformats.org/presentationml/2006/ole">
            <p:oleObj spid="_x0000_s32775" name="Формула" r:id="rId11" imgW="1777680" imgH="583920" progId="Equation.3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3995738" y="5013325"/>
          <a:ext cx="3276600" cy="584200"/>
        </p:xfrm>
        <a:graphic>
          <a:graphicData uri="http://schemas.openxmlformats.org/presentationml/2006/ole">
            <p:oleObj spid="_x0000_s32776" name="Формула" r:id="rId12" imgW="3276360" imgH="583920" progId="Equation.3">
              <p:embed/>
            </p:oleObj>
          </a:graphicData>
        </a:graphic>
      </p:graphicFrame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779839" y="4292601"/>
            <a:ext cx="4436801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mbria" pitchFamily="18" charset="0"/>
              </a:rPr>
              <a:t>От перестановки  мест  сомножителей</a:t>
            </a:r>
          </a:p>
          <a:p>
            <a:r>
              <a:rPr lang="ru-RU" b="1">
                <a:latin typeface="Cambria" pitchFamily="18" charset="0"/>
              </a:rPr>
              <a:t>произведение не меняется.</a:t>
            </a:r>
            <a:endParaRPr lang="ru-RU">
              <a:latin typeface="Cambria" pitchFamily="18" charset="0"/>
            </a:endParaRP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4067175" y="5876925"/>
          <a:ext cx="1422400" cy="304800"/>
        </p:xfrm>
        <a:graphic>
          <a:graphicData uri="http://schemas.openxmlformats.org/presentationml/2006/ole">
            <p:oleObj spid="_x0000_s32777" name="Формула" r:id="rId13" imgW="1422360" imgH="304560" progId="Equation.3">
              <p:embed/>
            </p:oleObj>
          </a:graphicData>
        </a:graphic>
      </p:graphicFrame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6516691" y="5805490"/>
            <a:ext cx="122335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mbria" pitchFamily="18" charset="0"/>
              </a:rPr>
              <a:t>Ответ: 54</a:t>
            </a:r>
            <a:endParaRPr lang="ru-RU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339978" y="2060575"/>
            <a:ext cx="6465049" cy="6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06" rIns="91413" bIns="45706">
            <a:spAutoFit/>
          </a:bodyPr>
          <a:lstStyle/>
          <a:p>
            <a:r>
              <a:rPr lang="ru-RU" b="1">
                <a:latin typeface="Cambria" pitchFamily="18" charset="0"/>
              </a:rPr>
              <a:t>Объемы подобных многогранников относятся как кубы </a:t>
            </a:r>
          </a:p>
          <a:p>
            <a:r>
              <a:rPr lang="ru-RU" b="1">
                <a:latin typeface="Cambria" pitchFamily="18" charset="0"/>
              </a:rPr>
              <a:t>сходственных линейных элементов  многогранников.</a:t>
            </a:r>
            <a:endParaRPr lang="ru-RU">
              <a:latin typeface="Cambria" pitchFamily="18" charset="0"/>
            </a:endParaRPr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6084888" y="2852740"/>
          <a:ext cx="1447800" cy="622300"/>
        </p:xfrm>
        <a:graphic>
          <a:graphicData uri="http://schemas.openxmlformats.org/presentationml/2006/ole">
            <p:oleObj spid="_x0000_s32778" name="Формула" r:id="rId14" imgW="1447560" imgH="622080" progId="Equation.3">
              <p:embed/>
            </p:oleObj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6372228" y="3716340"/>
          <a:ext cx="965200" cy="622300"/>
        </p:xfrm>
        <a:graphic>
          <a:graphicData uri="http://schemas.openxmlformats.org/presentationml/2006/ole">
            <p:oleObj spid="_x0000_s32779" name="Формула" r:id="rId15" imgW="965160" imgH="622080" progId="Equation.3">
              <p:embed/>
            </p:oleObj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/>
        </p:nvGraphicFramePr>
        <p:xfrm>
          <a:off x="6011863" y="4724400"/>
          <a:ext cx="1422400" cy="304800"/>
        </p:xfrm>
        <a:graphic>
          <a:graphicData uri="http://schemas.openxmlformats.org/presentationml/2006/ole">
            <p:oleObj spid="_x0000_s32780" name="Формула" r:id="rId16" imgW="14223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3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0" grpId="0" animBg="1"/>
      <p:bldP spid="40" grpId="1" animBg="1"/>
      <p:bldP spid="39" grpId="0" animBg="1"/>
      <p:bldP spid="39" grpId="1" animBg="1"/>
      <p:bldP spid="25" grpId="0" animBg="1"/>
      <p:bldP spid="25" grpId="1" animBg="1"/>
      <p:bldP spid="24" grpId="0" animBg="1"/>
      <p:bldP spid="24" grpId="1" animBg="1"/>
      <p:bldP spid="20" grpId="0" animBg="1"/>
      <p:bldP spid="20" grpId="1" animBg="1"/>
      <p:bldP spid="22" grpId="0" animBg="1"/>
      <p:bldP spid="22" grpId="1" animBg="1"/>
      <p:bldP spid="27" grpId="0" animBg="1"/>
      <p:bldP spid="28" grpId="0"/>
      <p:bldP spid="29" grpId="0"/>
      <p:bldP spid="30" grpId="0"/>
      <p:bldP spid="31" grpId="0"/>
      <p:bldP spid="32" grpId="0"/>
      <p:bldP spid="38" grpId="0"/>
      <p:bldP spid="38" grpId="1"/>
      <p:bldP spid="43" grpId="0"/>
      <p:bldP spid="43" grpId="1"/>
      <p:bldP spid="43" grpId="2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786</Words>
  <Application>Microsoft Office PowerPoint</Application>
  <PresentationFormat>Экран (4:3)</PresentationFormat>
  <Paragraphs>176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Тренинговая работа №3</vt:lpstr>
      <vt:lpstr>В9</vt:lpstr>
      <vt:lpstr>Слайд 3</vt:lpstr>
      <vt:lpstr>B9</vt:lpstr>
      <vt:lpstr>В9</vt:lpstr>
      <vt:lpstr>В10</vt:lpstr>
      <vt:lpstr>Слайд 7</vt:lpstr>
      <vt:lpstr>B10</vt:lpstr>
      <vt:lpstr>Слайд 9</vt:lpstr>
      <vt:lpstr>B11</vt:lpstr>
      <vt:lpstr>В11</vt:lpstr>
      <vt:lpstr>В11</vt:lpstr>
      <vt:lpstr>В11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Ивановна</dc:creator>
  <cp:lastModifiedBy>Нина Ивановна</cp:lastModifiedBy>
  <cp:revision>11</cp:revision>
  <dcterms:created xsi:type="dcterms:W3CDTF">2013-08-06T08:37:34Z</dcterms:created>
  <dcterms:modified xsi:type="dcterms:W3CDTF">2013-08-06T10:37:19Z</dcterms:modified>
</cp:coreProperties>
</file>