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6"/>
  </p:notesMasterIdLst>
  <p:handoutMasterIdLst>
    <p:handoutMasterId r:id="rId17"/>
  </p:handoutMasterIdLst>
  <p:sldIdLst>
    <p:sldId id="256" r:id="rId3"/>
    <p:sldId id="281" r:id="rId4"/>
    <p:sldId id="257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87" r:id="rId14"/>
    <p:sldId id="28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83" autoAdjust="0"/>
    <p:restoredTop sz="88360" autoAdjust="0"/>
  </p:normalViewPr>
  <p:slideViewPr>
    <p:cSldViewPr snapToGrid="0">
      <p:cViewPr varScale="1">
        <p:scale>
          <a:sx n="65" d="100"/>
          <a:sy n="65" d="100"/>
        </p:scale>
        <p:origin x="-330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1458" y="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Полилиния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" name="Полилиния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" name="Полилиния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" name="Полилиния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" name="Полилиния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" name="Полилиния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Полилиния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Полилиния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Полилиния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Полилиния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Полилиния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Полилиния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Полилиния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49" name="Полилиния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Полилиния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Полилиния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Полилиния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59" name="Полилиния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0" name="Полилиния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61" name="Группа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Полилиния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Полилиния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Полилиния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" name="Полилиния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" name="Полилиния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" name="Полилиния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81" name="Группа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Полилиния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3" name="Полилиния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4" name="Полилиния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5" name="Полилиния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87" name="Группа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Полилиния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7" name="Полилиния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8" name="Полилиния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9" name="Группа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06" name="Группа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" name="Полилиния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6" name="Полилиния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17" name="Группа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Полилиния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" name="Полилиния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" name="Полилиния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" name="Полилиния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" name="Полилиния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" name="Полилиния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" name="Полилиния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" name="Полилиния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" name="Полилиния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" name="Полилиния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" name="Полилиния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" name="Полилиния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" name="Полилиния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" name="Полилиния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" name="Полилиния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" name="Полилиния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" name="Полилиния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" name="Полилиния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" name="Полилиния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" name="Полилиния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" name="Полилиния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" name="Полилиния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46" name="Группа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Полилиния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" name="Полилиния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" name="Полилиния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" name="Полилиния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" name="Полилиния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" name="Полилиния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" name="Полилиния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" name="Полилиния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" name="Полилиния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" name="Полилиния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" name="Полилиния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" name="Полилиния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" name="Полилиния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" name="Полилиния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" name="Полилиния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" name="Полилиния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" name="Полилиния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" name="Полилиния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" name="Полилиния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" name="Полилиния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" name="Полилиния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" name="Полилиния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" name="Полилиния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" name="Полилиния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71" name="Группа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anchor="b">
            <a:normAutofit/>
          </a:bodyPr>
          <a:lstStyle>
            <a:lvl1pPr algn="l">
              <a:defRPr sz="5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Полилиния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" name="Группа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Полилиния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2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3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4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5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3" name="Группа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Полилиния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Полилиния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Полилиния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7" name="Полилиния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8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9" name="Полилиния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Полилиния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Полилиния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Полилиния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Полилиния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Полилиния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Полилиния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77" name="Группа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" name="Полилиния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6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7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8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9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0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1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2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3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4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5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6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7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8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9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0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1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2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3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4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5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6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7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8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9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0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1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2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3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4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5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6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7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8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9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0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1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2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3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4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5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6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7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8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9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0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1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2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3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4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5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6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7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8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9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0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1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2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3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4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5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6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7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8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9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60" name="Группа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Полилиния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2" name="Полилиния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3" name="Полилиния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4" name="Полилиния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5" name="Полилиния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6" name="Полилиния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7" name="Полилиния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8" name="Полилиния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9" name="Полилиния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0" name="Полилиния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1" name="Полилиния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2" name="Полилиния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3" name="Полилиния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Полилиния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5" name="Полилиния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6" name="Полилиния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7" name="Полилиния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Полилиния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9" name="Полилиния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0" name="Полилиния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1" name="Полилиния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2" name="Полилиния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3" name="Полилиния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4" name="Полилиния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Полилиния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Полилиния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7" name="Полилиния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8" name="Полилиния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89" name="Группа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Полилиния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1" name="Овал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2" name="Полилиния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3" name="Полилиния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4" name="Полилиния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5" name="Полилиния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6" name="Полилиния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7" name="Полилиния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8" name="Полилиния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9" name="Полилиния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0" name="Полилиния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1" name="Полилиния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2" name="Полилиния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3" name="Полилиния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4" name="Полилиния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5" name="Полилиния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6" name="Полилиния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7" name="Полилиния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8" name="Полилиния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9" name="Полилиния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10" name="Полилиния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311" name="Группа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Полилиния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3" name="Полилиния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4" name="Полилиния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5" name="Полилиния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6" name="Полилиния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7" name="Полилиния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8" name="Полилиния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9" name="Полилиния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0" name="Полилиния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1" name="Полилиния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2" name="Полилиния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3" name="Полилиния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4" name="Полилиния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5" name="Полилиния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6" name="Полилиния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7" name="Полилиния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8" name="Полилиния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9" name="Полилиния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0" name="Полилиния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1" name="Полилиния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2" name="Полилиния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3" name="Полилиния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4" name="Полилиния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5" name="Полилиния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6" name="Полилиния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7" name="Полилиния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8" name="Полилиния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9" name="Полилиния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0" name="Полилиния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1" name="Полилиния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2" name="Полилиния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3" name="Полилиния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4" name="Полилиния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5" name="Полилиния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6" name="Полилиния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7" name="Полилиния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348" name="Группа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Группа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Полилиния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6" name="Полилиния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7" name="Полилиния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8" name="Полилиния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9" name="Полилиния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0" name="Полилиния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1" name="Полилиния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2" name="Полилиния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3" name="Полилиния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4" name="Полилиния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5" name="Полилиния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6" name="Полилиния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7" name="Полилиния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8" name="Полилиния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89" name="Полилиния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0" name="Полилиния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1" name="Полилиния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2" name="Полилиния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3" name="Полилиния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4" name="Полилиния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5" name="Полилиния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6" name="Полилиния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7" name="Полилиния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8" name="Полилиния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99" name="Полилиния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0" name="Полилиния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1" name="Полилиния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2" name="Полилиния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3" name="Полилиния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4" name="Полилиния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5" name="Полилиния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6" name="Полилиния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7" name="Полилиния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8" name="Полилиния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09" name="Полилиния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0" name="Полилиния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1" name="Полилиния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2" name="Полилиния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3" name="Полилиния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4" name="Полилиния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5" name="Полилиния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6" name="Полилиния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7" name="Полилиния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8" name="Полилиния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19" name="Полилиния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20" name="Полилиния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421" name="Полилиния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350" name="Группа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Полилиния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7" name="Полилиния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8" name="Полилиния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9" name="Полилиния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0" name="Полилиния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1" name="Полилиния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2" name="Полилиния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3" name="Полилиния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74" name="Полилиния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351" name="Группа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Полилиния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0" name="Полилиния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1" name="Полилиния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2" name="Полилиния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3" name="Полилиния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4" name="Полилиния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5" name="Полилиния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  <p:grpSp>
          <p:nvGrpSpPr>
            <p:cNvPr id="352" name="Группа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Полилиния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4" name="Полилиния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5" name="Полилиния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6" name="Полилиния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7" name="Полилиния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58" name="Полилиния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</p:grpSp>
      </p:grpSp>
      <p:grpSp>
        <p:nvGrpSpPr>
          <p:cNvPr id="422" name="Группа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31" name="Группа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3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4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5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6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7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8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9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40" name="Группа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" name="Полилиния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0" name="Группа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Полилиния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Полилиния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Полилиния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Полилиния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Полилиния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Полилиния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6" name="Группа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Полилиния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Полилиния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Полилиния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Полилиния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Полилиния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Полилиния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Полилиния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34" name="Группа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Полилиния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Полилиния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Полилиния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Полилиния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Полилиния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Полилиния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Полилиния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Полилиния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3" name="Группа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Полилиния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Полилиния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Полилиния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Полилиния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Полилиния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Полилиния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Полилиния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52" name="Группа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1" name="Группа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E583DDF-CA54-461A-A486-592D2374C532}" type="datetimeFigureOut">
              <a:rPr lang="ru-RU" smtClean="0"/>
              <a:pPr/>
              <a:t>22.12.2012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none" baseline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936">
          <p15:clr>
            <a:srgbClr val="F26B43"/>
          </p15:clr>
        </p15:guide>
        <p15:guide id="3" pos="3840">
          <p15:clr>
            <a:srgbClr val="F26B43"/>
          </p15:clr>
        </p15:guide>
        <p15:guide id="4" orient="horz" pos="3552">
          <p15:clr>
            <a:srgbClr val="F26B43"/>
          </p15:clr>
        </p15:guide>
        <p15:guide id="5" pos="6720">
          <p15:clr>
            <a:srgbClr val="F26B43"/>
          </p15:clr>
        </p15:guide>
        <p15:guide id="6" pos="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 txBox="1">
            <a:spLocks noGrp="1"/>
          </p:cNvSpPr>
          <p:nvPr>
            <p:ph type="subTitle" idx="1"/>
          </p:nvPr>
        </p:nvSpPr>
        <p:spPr>
          <a:xfrm>
            <a:off x="1203324" y="362367"/>
            <a:ext cx="9627235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Муниципальное общеобразовательное  бюджетное учреждение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Гостинопольская основная  общеобразовательная школа</a:t>
            </a:r>
          </a:p>
        </p:txBody>
      </p:sp>
      <p:sp>
        <p:nvSpPr>
          <p:cNvPr id="6" name="Заголовок 5"/>
          <p:cNvSpPr txBox="1">
            <a:spLocks noGrp="1"/>
          </p:cNvSpPr>
          <p:nvPr>
            <p:ph type="ctrTitle"/>
          </p:nvPr>
        </p:nvSpPr>
        <p:spPr>
          <a:xfrm>
            <a:off x="3942080" y="2045125"/>
            <a:ext cx="6217920" cy="7571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Проект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«Наблюдение за развитием растения»</a:t>
            </a:r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5445760" y="3352800"/>
            <a:ext cx="4165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</a:rPr>
              <a:t>Работа учащихся </a:t>
            </a:r>
            <a:r>
              <a:rPr lang="ru-RU" sz="2400" dirty="0" smtClean="0">
                <a:solidFill>
                  <a:prstClr val="black"/>
                </a:solidFill>
              </a:rPr>
              <a:t> 1 </a:t>
            </a:r>
            <a:r>
              <a:rPr lang="ru-RU" sz="2400" dirty="0">
                <a:solidFill>
                  <a:prstClr val="black"/>
                </a:solidFill>
              </a:rPr>
              <a:t>класса</a:t>
            </a:r>
          </a:p>
          <a:p>
            <a:pPr lvl="0" algn="ctr"/>
            <a:r>
              <a:rPr lang="ru-RU" sz="2400" dirty="0">
                <a:solidFill>
                  <a:prstClr val="black"/>
                </a:solidFill>
              </a:rPr>
              <a:t>учитель </a:t>
            </a:r>
            <a:r>
              <a:rPr lang="ru-RU" sz="2400" dirty="0" smtClean="0">
                <a:solidFill>
                  <a:prstClr val="black"/>
                </a:solidFill>
              </a:rPr>
              <a:t> Чубова Валентина Михайловна 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3400" b="0" i="0" dirty="0" smtClean="0">
                <a:solidFill>
                  <a:schemeClr val="tx1"/>
                </a:solidFill>
                <a:latin typeface="Cambria"/>
                <a:ea typeface="+mj-ea"/>
                <a:cs typeface="+mj-cs"/>
              </a:rPr>
              <a:t>Наши выводы</a:t>
            </a: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При благоприятных условиях растение развивается хорошо, соответствуя образцу.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При недостатке влаги растение отстает в развитии и засыхает.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При недостатке света (освещения) у растения развивается  очень тонкий стебель, окраска его желтеет.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При недостатке тепла растение развивается очень медленно.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Чем плодороднее почва, тем лучше развиваются части растения.</a:t>
            </a:r>
          </a:p>
          <a:p>
            <a:pPr marL="274320" indent="-228600" algn="l" defTabSz="914400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</a:schemeClr>
              </a:buClr>
              <a:buSzPct val="100000"/>
              <a:buFont typeface="Arial"/>
              <a:buChar char="•"/>
            </a:pPr>
            <a:endParaRPr lang="ru-RU" sz="2000" b="0" i="0" dirty="0">
              <a:solidFill>
                <a:schemeClr val="tx1"/>
              </a:solidFill>
              <a:latin typeface="Cambria"/>
              <a:ea typeface="+mn-ea"/>
              <a:cs typeface="+mn-cs"/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 defTabSz="914400">
              <a:lnSpc>
                <a:spcPct val="90000"/>
              </a:lnSpc>
              <a:spcBef>
                <a:spcPts val="0"/>
              </a:spcBef>
              <a:buNone/>
            </a:pP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9582" y="1508759"/>
            <a:ext cx="4270738" cy="389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2019" y="1525215"/>
            <a:ext cx="4509581" cy="3818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/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5788" y="2048268"/>
            <a:ext cx="2221172" cy="442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7821" y="1388507"/>
            <a:ext cx="6804979" cy="510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3520" y="243840"/>
            <a:ext cx="1781387" cy="133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 defTabSz="914400">
              <a:lnSpc>
                <a:spcPct val="90000"/>
              </a:lnSpc>
              <a:spcBef>
                <a:spcPts val="0"/>
              </a:spcBef>
              <a:buNone/>
            </a:pPr>
            <a:endParaRPr lang="ru-RU" sz="60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5280" y="513080"/>
            <a:ext cx="6522720" cy="4892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871726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600" y="589280"/>
            <a:ext cx="2926080" cy="270256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Цели проекта: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1) Доказать, что растения относятся к живой природе;</a:t>
            </a:r>
            <a:br>
              <a:rPr lang="ru-RU" sz="2200" dirty="0" smtClean="0"/>
            </a:br>
            <a:r>
              <a:rPr lang="ru-RU" sz="2200" dirty="0" smtClean="0"/>
              <a:t>2) Изучить и проверить опытным путем условия,  необходимые для развития растений.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37920" y="3190240"/>
            <a:ext cx="3068320" cy="249936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ru-RU" sz="2000" b="1" dirty="0" smtClean="0"/>
              <a:t>Предмет исследования:</a:t>
            </a:r>
          </a:p>
          <a:p>
            <a:pPr>
              <a:spcBef>
                <a:spcPts val="1800"/>
              </a:spcBef>
            </a:pPr>
            <a:r>
              <a:rPr lang="ru-RU" sz="2000" dirty="0" smtClean="0"/>
              <a:t>Выгонка репчатого лука на перо при соблюдении необходимых условий и последствия возможных нарушений. </a:t>
            </a:r>
          </a:p>
          <a:p>
            <a:pPr>
              <a:spcBef>
                <a:spcPts val="1800"/>
              </a:spcBef>
            </a:pPr>
            <a:endParaRPr lang="ru-RU" sz="1600" b="0" i="0" dirty="0">
              <a:solidFill>
                <a:schemeClr val="tx1"/>
              </a:solidFill>
              <a:latin typeface="Cambria"/>
              <a:ea typeface="+mn-ea"/>
              <a:cs typeface="+mn-cs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Задачи:</a:t>
            </a:r>
          </a:p>
          <a:p>
            <a:r>
              <a:rPr lang="ru-RU" dirty="0" smtClean="0"/>
              <a:t> На уроках окружающего мира узнать: какие условия необходимы для развития растений.</a:t>
            </a:r>
          </a:p>
          <a:p>
            <a:r>
              <a:rPr lang="ru-RU" dirty="0" smtClean="0"/>
              <a:t> Провести эксперименты по выгонке  репчатого  лука на перо  с соблюдением и нарушением условий благоприятного развития (количество света, тепла, влаги).</a:t>
            </a:r>
          </a:p>
          <a:p>
            <a:r>
              <a:rPr lang="ru-RU" dirty="0" smtClean="0"/>
              <a:t> Вести наблюдение во время экспериментов.</a:t>
            </a:r>
          </a:p>
          <a:p>
            <a:r>
              <a:rPr lang="ru-RU" dirty="0" smtClean="0"/>
              <a:t> Заполнить таблицу наблюдения за развитием  лука.</a:t>
            </a:r>
          </a:p>
          <a:p>
            <a:r>
              <a:rPr lang="ru-RU" dirty="0" smtClean="0"/>
              <a:t> Сделать выводы.</a:t>
            </a:r>
          </a:p>
          <a:p>
            <a:pPr>
              <a:buNone/>
            </a:pPr>
            <a:r>
              <a:rPr lang="ru-RU" dirty="0" smtClean="0"/>
              <a:t>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72073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363390"/>
            <a:ext cx="9133730" cy="1233424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sz="3600" dirty="0" smtClean="0"/>
              <a:t>Условия, необходимые для благоприятного развития растения</a:t>
            </a:r>
            <a:br>
              <a:rPr lang="ru-RU" sz="3600" dirty="0" smtClean="0"/>
            </a:b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pic>
        <p:nvPicPr>
          <p:cNvPr id="21506" name="Picture 2" descr="http://im7-tub-ru.yandex.net/i?id=400341399-0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1254" y="1407160"/>
            <a:ext cx="3034666" cy="2332998"/>
          </a:xfrm>
          <a:prstGeom prst="rect">
            <a:avLst/>
          </a:prstGeom>
          <a:noFill/>
        </p:spPr>
      </p:pic>
      <p:pic>
        <p:nvPicPr>
          <p:cNvPr id="21508" name="Picture 4" descr="http://im3-tub-ru.yandex.net/i?id=203670802-68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840" y="3901440"/>
            <a:ext cx="3515360" cy="2653030"/>
          </a:xfrm>
          <a:prstGeom prst="rect">
            <a:avLst/>
          </a:prstGeom>
          <a:noFill/>
        </p:spPr>
      </p:pic>
      <p:pic>
        <p:nvPicPr>
          <p:cNvPr id="21510" name="Picture 6" descr="http://im0-tub-ru.yandex.net/i?id=13670830-37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880" y="1254760"/>
            <a:ext cx="3515360" cy="2602500"/>
          </a:xfrm>
          <a:prstGeom prst="rect">
            <a:avLst/>
          </a:prstGeom>
          <a:noFill/>
        </p:spPr>
      </p:pic>
      <p:pic>
        <p:nvPicPr>
          <p:cNvPr id="21512" name="Picture 8" descr="http://im0-tub-ru.yandex.net/i?id=67552749-30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7600" y="3779520"/>
            <a:ext cx="3095063" cy="2722880"/>
          </a:xfrm>
          <a:prstGeom prst="rect">
            <a:avLst/>
          </a:prstGeom>
          <a:noFill/>
        </p:spPr>
      </p:pic>
      <p:pic>
        <p:nvPicPr>
          <p:cNvPr id="21516" name="Picture 12" descr="http://im7-tub-ru.yandex.net/i?id=475316485-48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67080" y="3129280"/>
            <a:ext cx="4611160" cy="3728720"/>
          </a:xfrm>
          <a:prstGeom prst="rect">
            <a:avLst/>
          </a:prstGeom>
          <a:noFill/>
        </p:spPr>
      </p:pic>
      <p:sp>
        <p:nvSpPr>
          <p:cNvPr id="20" name="Овал 4"/>
          <p:cNvSpPr/>
          <p:nvPr/>
        </p:nvSpPr>
        <p:spPr>
          <a:xfrm>
            <a:off x="7071360" y="3413760"/>
            <a:ext cx="1097280" cy="97536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5560" tIns="35560" rIns="35560" bIns="3556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kern="1200" dirty="0" smtClean="0">
                <a:solidFill>
                  <a:schemeClr val="tx1"/>
                </a:solidFill>
              </a:rPr>
              <a:t>Тепло</a:t>
            </a:r>
            <a:endParaRPr lang="ru-RU" sz="2800" kern="1200" dirty="0">
              <a:solidFill>
                <a:schemeClr val="tx1"/>
              </a:solidFill>
            </a:endParaRPr>
          </a:p>
        </p:txBody>
      </p:sp>
      <p:sp>
        <p:nvSpPr>
          <p:cNvPr id="18" name="Овал 6"/>
          <p:cNvSpPr/>
          <p:nvPr/>
        </p:nvSpPr>
        <p:spPr>
          <a:xfrm>
            <a:off x="4917440" y="3657600"/>
            <a:ext cx="2092960" cy="14020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algn="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dirty="0" smtClean="0">
                <a:solidFill>
                  <a:schemeClr val="tx1"/>
                </a:solidFill>
              </a:rPr>
              <a:t>Воздух</a:t>
            </a:r>
          </a:p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kern="1200" dirty="0" smtClean="0">
                <a:solidFill>
                  <a:schemeClr val="tx1"/>
                </a:solidFill>
              </a:rPr>
              <a:t>Влага</a:t>
            </a:r>
          </a:p>
        </p:txBody>
      </p:sp>
      <p:sp>
        <p:nvSpPr>
          <p:cNvPr id="16" name="Овал 8"/>
          <p:cNvSpPr/>
          <p:nvPr/>
        </p:nvSpPr>
        <p:spPr>
          <a:xfrm>
            <a:off x="5445760" y="5068370"/>
            <a:ext cx="2580640" cy="68320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dirty="0" smtClean="0">
                <a:solidFill>
                  <a:schemeClr val="tx1"/>
                </a:solidFill>
              </a:rPr>
              <a:t>Питательные вещества</a:t>
            </a:r>
            <a:endParaRPr lang="ru-RU" sz="2800" kern="1200" dirty="0">
              <a:solidFill>
                <a:schemeClr val="tx1"/>
              </a:solidFill>
            </a:endParaRPr>
          </a:p>
        </p:txBody>
      </p:sp>
      <p:sp>
        <p:nvSpPr>
          <p:cNvPr id="25" name="Овал 8"/>
          <p:cNvSpPr/>
          <p:nvPr/>
        </p:nvSpPr>
        <p:spPr>
          <a:xfrm>
            <a:off x="4470400" y="3190240"/>
            <a:ext cx="1158240" cy="85344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kern="1200" dirty="0" smtClean="0">
                <a:solidFill>
                  <a:schemeClr val="tx1"/>
                </a:solidFill>
              </a:rPr>
              <a:t>Свет</a:t>
            </a:r>
            <a:endParaRPr lang="ru-RU" sz="2800" kern="1200" dirty="0">
              <a:solidFill>
                <a:schemeClr val="tx1"/>
              </a:solidFill>
            </a:endParaRPr>
          </a:p>
        </p:txBody>
      </p:sp>
      <p:pic>
        <p:nvPicPr>
          <p:cNvPr id="21518" name="Picture 14" descr="http://im5-tub-ru.yandex.net/i?id=153602249-31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95520" y="1427480"/>
            <a:ext cx="3352799" cy="1620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10090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3840" y="873760"/>
            <a:ext cx="487680" cy="548640"/>
          </a:xfrm>
        </p:spPr>
        <p:txBody>
          <a:bodyPr/>
          <a:lstStyle/>
          <a:p>
            <a:pPr marL="0" indent="0" algn="l" defTabSz="914400">
              <a:lnSpc>
                <a:spcPct val="100000"/>
              </a:lnSpc>
              <a:spcBef>
                <a:spcPts val="1800"/>
              </a:spcBef>
              <a:buNone/>
            </a:pPr>
            <a:r>
              <a:rPr lang="ru-RU" sz="2000" b="1" i="0" dirty="0" smtClean="0">
                <a:solidFill>
                  <a:schemeClr val="tx1"/>
                </a:solidFill>
                <a:latin typeface="Cambria"/>
                <a:ea typeface="+mn-ea"/>
                <a:cs typeface="+mn-cs"/>
              </a:rPr>
              <a:t>1.</a:t>
            </a:r>
            <a:endParaRPr lang="ru-RU" sz="2000" b="1" i="0" dirty="0">
              <a:solidFill>
                <a:schemeClr val="tx1"/>
              </a:solidFill>
              <a:latin typeface="Cambria"/>
              <a:ea typeface="+mn-ea"/>
              <a:cs typeface="+mn-cs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950972" y="742034"/>
            <a:ext cx="544068" cy="436526"/>
          </a:xfrm>
        </p:spPr>
        <p:txBody>
          <a:bodyPr/>
          <a:lstStyle/>
          <a:p>
            <a:pPr marL="274320" indent="-228600" algn="l" defTabSz="914400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</a:schemeClr>
              </a:buClr>
              <a:buSzPct val="100000"/>
              <a:buNone/>
            </a:pPr>
            <a:r>
              <a:rPr lang="ru-RU" sz="2000" b="1" i="0" dirty="0" smtClean="0">
                <a:solidFill>
                  <a:schemeClr val="tx1"/>
                </a:solidFill>
                <a:latin typeface="Cambria"/>
                <a:ea typeface="+mn-ea"/>
                <a:cs typeface="+mn-cs"/>
              </a:rPr>
              <a:t>2.</a:t>
            </a:r>
            <a:endParaRPr lang="ru-RU" sz="2000" b="1" i="0" dirty="0">
              <a:solidFill>
                <a:schemeClr val="tx1"/>
              </a:solidFill>
              <a:latin typeface="Cambria"/>
              <a:ea typeface="+mn-ea"/>
              <a:cs typeface="+mn-cs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25329" y="725778"/>
            <a:ext cx="934831" cy="493422"/>
          </a:xfrm>
        </p:spPr>
        <p:txBody>
          <a:bodyPr>
            <a:normAutofit/>
          </a:bodyPr>
          <a:lstStyle/>
          <a:p>
            <a:pPr marL="0" indent="0" algn="l" defTabSz="914400">
              <a:lnSpc>
                <a:spcPct val="100000"/>
              </a:lnSpc>
              <a:spcBef>
                <a:spcPts val="1800"/>
              </a:spcBef>
              <a:buNone/>
            </a:pPr>
            <a:r>
              <a:rPr lang="ru-RU" sz="2000" b="1" i="0" dirty="0" smtClean="0">
                <a:solidFill>
                  <a:schemeClr val="tx1"/>
                </a:solidFill>
                <a:latin typeface="Cambria"/>
                <a:ea typeface="+mn-ea"/>
                <a:cs typeface="+mn-cs"/>
              </a:rPr>
              <a:t>3.</a:t>
            </a:r>
            <a:endParaRPr lang="ru-RU" sz="2000" b="1" i="0" dirty="0">
              <a:solidFill>
                <a:schemeClr val="tx1"/>
              </a:solidFill>
              <a:latin typeface="Cambria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7520" y="78910"/>
            <a:ext cx="8910210" cy="632290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                    План проведения опыта</a:t>
            </a: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pic>
        <p:nvPicPr>
          <p:cNvPr id="20486" name="Picture 6" descr="http://im3-tub-ru.yandex.net/i?id=210552826-5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7095" y="711200"/>
            <a:ext cx="2465705" cy="1584960"/>
          </a:xfrm>
          <a:prstGeom prst="rect">
            <a:avLst/>
          </a:prstGeom>
          <a:noFill/>
        </p:spPr>
      </p:pic>
      <p:pic>
        <p:nvPicPr>
          <p:cNvPr id="20490" name="Picture 10" descr="http://im3-tub-ru.yandex.net/i?id=115085555-29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55735" y="775970"/>
            <a:ext cx="2262505" cy="1621790"/>
          </a:xfrm>
          <a:prstGeom prst="rect">
            <a:avLst/>
          </a:prstGeom>
          <a:noFill/>
        </p:spPr>
      </p:pic>
      <p:pic>
        <p:nvPicPr>
          <p:cNvPr id="20492" name="Picture 12" descr="http://im0-tub-ru.yandex.net/i?id=115325036-37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6455" y="695960"/>
            <a:ext cx="2018665" cy="1620520"/>
          </a:xfrm>
          <a:prstGeom prst="rect">
            <a:avLst/>
          </a:prstGeom>
          <a:noFill/>
        </p:spPr>
      </p:pic>
      <p:pic>
        <p:nvPicPr>
          <p:cNvPr id="13" name="Picture 4" descr="http://im0-tub-ru.yandex.net/i?id=435368672-03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9112" y="4399424"/>
            <a:ext cx="1883048" cy="1428750"/>
          </a:xfrm>
          <a:prstGeom prst="rect">
            <a:avLst/>
          </a:prstGeom>
          <a:noFill/>
        </p:spPr>
      </p:pic>
      <p:sp>
        <p:nvSpPr>
          <p:cNvPr id="14" name="Объект 5"/>
          <p:cNvSpPr txBox="1">
            <a:spLocks/>
          </p:cNvSpPr>
          <p:nvPr/>
        </p:nvSpPr>
        <p:spPr>
          <a:xfrm>
            <a:off x="1523999" y="2926080"/>
            <a:ext cx="6421121" cy="1016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432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</a:schemeClr>
              </a:buClr>
              <a:buSzPct val="100000"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5.  Записывай  результаты наблюдений в тетрадь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604410" y="734983"/>
            <a:ext cx="4263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28600">
              <a:spcBef>
                <a:spcPts val="1800"/>
              </a:spcBef>
              <a:buClr>
                <a:prstClr val="black">
                  <a:lumMod val="75000"/>
                </a:prstClr>
              </a:buClr>
              <a:buSzPct val="100000"/>
            </a:pPr>
            <a:r>
              <a:rPr lang="ru-RU" sz="2000" dirty="0" smtClean="0">
                <a:solidFill>
                  <a:prstClr val="black"/>
                </a:solidFill>
              </a:rPr>
              <a:t>4.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20494" name="Picture 14" descr="http://im8-tub-ru.yandex.net/i?id=317202367-23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7094" y="817880"/>
            <a:ext cx="1856105" cy="1428750"/>
          </a:xfrm>
          <a:prstGeom prst="rect">
            <a:avLst/>
          </a:prstGeom>
          <a:noFill/>
        </p:spPr>
      </p:pic>
      <p:pic>
        <p:nvPicPr>
          <p:cNvPr id="20496" name="Picture 16" descr="http://im4-tub-ru.yandex.net/i?id=238867571-05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43415" y="4028440"/>
            <a:ext cx="1743075" cy="1428750"/>
          </a:xfrm>
          <a:prstGeom prst="rect">
            <a:avLst/>
          </a:prstGeom>
          <a:noFill/>
        </p:spPr>
      </p:pic>
      <p:sp>
        <p:nvSpPr>
          <p:cNvPr id="21" name="Текст 2"/>
          <p:cNvSpPr txBox="1">
            <a:spLocks/>
          </p:cNvSpPr>
          <p:nvPr/>
        </p:nvSpPr>
        <p:spPr>
          <a:xfrm>
            <a:off x="8981440" y="3962400"/>
            <a:ext cx="48768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z="2000" b="1" dirty="0" smtClean="0">
                <a:latin typeface="Cambria"/>
              </a:rPr>
              <a:t>6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pic>
        <p:nvPicPr>
          <p:cNvPr id="20498" name="Picture 18" descr="http://cs5279.userapi.com/u86004955/-14/x_f193f58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2295" y="3093403"/>
            <a:ext cx="860425" cy="645840"/>
          </a:xfrm>
          <a:prstGeom prst="rect">
            <a:avLst/>
          </a:prstGeom>
          <a:noFill/>
        </p:spPr>
      </p:pic>
      <p:pic>
        <p:nvPicPr>
          <p:cNvPr id="1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89120" y="4004787"/>
            <a:ext cx="2915708" cy="218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481970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spcBef>
                <a:spcPts val="0"/>
              </a:spcBef>
            </a:pPr>
            <a:r>
              <a:rPr lang="ru-RU" sz="3400" b="0" i="0" dirty="0" smtClean="0">
                <a:solidFill>
                  <a:schemeClr val="tx1"/>
                </a:solidFill>
                <a:latin typeface="Cambria"/>
                <a:ea typeface="+mj-ea"/>
                <a:cs typeface="+mj-cs"/>
              </a:rPr>
              <a:t>Проведение наблюдений за развитием растения</a:t>
            </a: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28763" y="1485901"/>
          <a:ext cx="9134476" cy="40233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356677"/>
                <a:gridCol w="7777799"/>
              </a:tblGrid>
              <a:tr h="40142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Число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Развитие растения</a:t>
                      </a:r>
                      <a:endParaRPr lang="ru-RU" sz="2400" dirty="0"/>
                    </a:p>
                  </a:txBody>
                  <a:tcPr/>
                </a:tc>
              </a:tr>
              <a:tr h="40883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Подбор посадочного материала, срезание верхушек</a:t>
                      </a:r>
                      <a:endParaRPr lang="ru-RU" sz="2400" dirty="0"/>
                    </a:p>
                  </a:txBody>
                  <a:tcPr/>
                </a:tc>
              </a:tr>
              <a:tr h="401429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Намачивание лука в теплой воде</a:t>
                      </a:r>
                      <a:endParaRPr lang="ru-RU" sz="2400" dirty="0"/>
                    </a:p>
                  </a:txBody>
                  <a:tcPr/>
                </a:tc>
              </a:tr>
              <a:tr h="401429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Высадка лука в грунт</a:t>
                      </a:r>
                      <a:endParaRPr lang="ru-RU" sz="2400" dirty="0"/>
                    </a:p>
                  </a:txBody>
                  <a:tcPr/>
                </a:tc>
              </a:tr>
              <a:tr h="401429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Образование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 корней</a:t>
                      </a:r>
                      <a:endParaRPr lang="ru-RU" sz="2400" dirty="0"/>
                    </a:p>
                  </a:txBody>
                  <a:tcPr/>
                </a:tc>
              </a:tr>
              <a:tr h="401429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Появление первых листиков</a:t>
                      </a:r>
                      <a:endParaRPr lang="ru-RU" sz="2400" dirty="0"/>
                    </a:p>
                  </a:txBody>
                  <a:tcPr/>
                </a:tc>
              </a:tr>
              <a:tr h="401429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Полив, подкормка</a:t>
                      </a:r>
                    </a:p>
                  </a:txBody>
                  <a:tcPr/>
                </a:tc>
              </a:tr>
              <a:tr h="401429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Уборка урожая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9458" name="Picture 2" descr="http://im7-tub-ru.yandex.net/i?id=302933506-4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1681" y="3486150"/>
            <a:ext cx="2844574" cy="2133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951766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5920" y="404030"/>
            <a:ext cx="9133730" cy="1709250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Результаты наблюдений при изменении условий выращивания</a:t>
            </a:r>
            <a:br>
              <a:rPr lang="ru-RU" sz="3600" dirty="0" smtClean="0"/>
            </a:b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1889759" y="2386965"/>
          <a:ext cx="5984241" cy="232219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94747"/>
                <a:gridCol w="1994747"/>
                <a:gridCol w="199474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Влияние</a:t>
                      </a:r>
                      <a:r>
                        <a:rPr lang="ru-RU" sz="2000" baseline="0" dirty="0" smtClean="0"/>
                        <a:t> на растения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</a:t>
                      </a:r>
                      <a:r>
                        <a:rPr lang="ru-RU" sz="2000" baseline="0" dirty="0" smtClean="0"/>
                        <a:t> достаточном количестве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Не</a:t>
                      </a:r>
                      <a:r>
                        <a:rPr lang="ru-RU" sz="2000" baseline="0" dirty="0" smtClean="0"/>
                        <a:t> хватает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Света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Тепла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83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Влаги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9920" y="1800380"/>
            <a:ext cx="1957829" cy="1729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1200" y="3921760"/>
            <a:ext cx="1949219" cy="1749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/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3400" b="0" i="0" dirty="0" smtClean="0">
                <a:solidFill>
                  <a:schemeClr val="tx1"/>
                </a:solidFill>
                <a:latin typeface="Cambria"/>
                <a:ea typeface="+mj-ea"/>
                <a:cs typeface="+mj-cs"/>
              </a:rPr>
              <a:t>Задания для детей</a:t>
            </a: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524001" y="1533526"/>
            <a:ext cx="9144000" cy="4068763"/>
          </a:xfrm>
          <a:prstGeom prst="rect">
            <a:avLst/>
          </a:prstGeom>
        </p:spPr>
        <p:txBody>
          <a:bodyPr/>
          <a:lstStyle/>
          <a:p>
            <a:pPr>
              <a:buClr>
                <a:schemeClr val="tx1">
                  <a:lumMod val="75000"/>
                </a:schemeClr>
              </a:buClr>
              <a:buFont typeface="Arial"/>
              <a:buChar char="•"/>
            </a:pPr>
            <a:r>
              <a:rPr lang="ru-RU" sz="2800" dirty="0" smtClean="0"/>
              <a:t>1. Можно ли назвать растения живыми существами?</a:t>
            </a:r>
          </a:p>
          <a:p>
            <a:pPr>
              <a:buClr>
                <a:schemeClr val="tx1">
                  <a:lumMod val="75000"/>
                </a:schemeClr>
              </a:buClr>
              <a:buFont typeface="Arial"/>
              <a:buChar char="•"/>
            </a:pPr>
            <a:r>
              <a:rPr lang="ru-RU" sz="2800" dirty="0" smtClean="0"/>
              <a:t>2. Что необходимо для жизни растений?</a:t>
            </a:r>
          </a:p>
          <a:p>
            <a:pPr>
              <a:buClr>
                <a:schemeClr val="tx1">
                  <a:lumMod val="75000"/>
                </a:schemeClr>
              </a:buClr>
              <a:buFont typeface="Arial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3. Как приспосабливаются растения  к разным условиям жизни?</a:t>
            </a:r>
          </a:p>
          <a:p>
            <a:pPr>
              <a:buClr>
                <a:schemeClr val="tx1">
                  <a:lumMod val="75000"/>
                </a:schemeClr>
              </a:buClr>
              <a:buFont typeface="Arial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4.Найди части растения,  назови их. </a:t>
            </a:r>
          </a:p>
          <a:p>
            <a:pPr>
              <a:buClr>
                <a:schemeClr val="tx1">
                  <a:lumMod val="75000"/>
                </a:schemeClr>
              </a:buClr>
              <a:buFont typeface="Arial"/>
              <a:buChar char="•"/>
            </a:pPr>
            <a:r>
              <a:rPr lang="ru-RU" sz="2800" dirty="0" smtClean="0"/>
              <a:t>5.Сделай вывод, используя результаты своих опытов и наблюдений.</a:t>
            </a:r>
          </a:p>
          <a:p>
            <a:pPr lvl="0">
              <a:buClr>
                <a:schemeClr val="tx1">
                  <a:lumMod val="75000"/>
                </a:schemeClr>
              </a:buClr>
              <a:buNone/>
            </a:pPr>
            <a:endParaRPr lang="ru-RU" dirty="0" smtClean="0">
              <a:solidFill>
                <a:prstClr val="black"/>
              </a:solidFill>
            </a:endParaRPr>
          </a:p>
          <a:p>
            <a:pPr marL="274320" indent="-228600" algn="l" defTabSz="914400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</a:schemeClr>
              </a:buClr>
              <a:buSzPct val="100000"/>
              <a:buFont typeface="Arial"/>
              <a:buChar char="•"/>
            </a:pPr>
            <a:endParaRPr lang="ru-RU" sz="2000" b="0" i="0" dirty="0">
              <a:solidFill>
                <a:schemeClr val="tx1"/>
              </a:solidFill>
              <a:latin typeface="Cambria"/>
              <a:ea typeface="+mn-ea"/>
              <a:cs typeface="+mn-cs"/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64640" y="304800"/>
            <a:ext cx="9133730" cy="540174"/>
          </a:xfrm>
        </p:spPr>
        <p:txBody>
          <a:bodyPr>
            <a:normAutofit fontScale="90000"/>
          </a:bodyPr>
          <a:lstStyle/>
          <a:p>
            <a:pPr marL="0" indent="0"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3400" b="0" i="0" dirty="0" smtClean="0">
                <a:solidFill>
                  <a:schemeClr val="tx1"/>
                </a:solidFill>
                <a:latin typeface="Cambria"/>
                <a:ea typeface="+mj-ea"/>
                <a:cs typeface="+mj-cs"/>
              </a:rPr>
              <a:t>Результаты деятельности по проекту</a:t>
            </a: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483361" y="1452246"/>
            <a:ext cx="9144000" cy="4068763"/>
          </a:xfrm>
          <a:prstGeom prst="rect">
            <a:avLst/>
          </a:prstGeom>
        </p:spPr>
        <p:txBody>
          <a:bodyPr/>
          <a:lstStyle/>
          <a:p>
            <a:r>
              <a:rPr lang="ru-RU" sz="2400" dirty="0" smtClean="0">
                <a:solidFill>
                  <a:srgbClr val="0000FF"/>
                </a:solidFill>
              </a:rPr>
              <a:t>За растениями  надо тщательно ухаживать : 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поливать и рыхлить землю.</a:t>
            </a:r>
          </a:p>
          <a:p>
            <a:r>
              <a:rPr lang="ru-RU" sz="2400" dirty="0" smtClean="0">
                <a:solidFill>
                  <a:srgbClr val="0000FF"/>
                </a:solidFill>
              </a:rPr>
              <a:t> Особое внимание следует обратить на полив почвы . Запомните важнейшие правила полива: поливать надо сырой водой комнатной температуры (в кипяченой воде нет растворенного в ней воздуха); лучшая вода - дождевая или речная; поливать надо так, чтобы вся земля промокла, при поливе носик лейки надо держать у самой земли, чтобы струя воды не размывала землю.</a:t>
            </a:r>
          </a:p>
          <a:p>
            <a:pPr>
              <a:buClr>
                <a:schemeClr val="tx1">
                  <a:lumMod val="75000"/>
                </a:schemeClr>
              </a:buClr>
              <a:buNone/>
            </a:pPr>
            <a:endParaRPr lang="ru-RU" sz="2000" b="0" i="0" dirty="0">
              <a:solidFill>
                <a:schemeClr val="tx1"/>
              </a:solidFill>
              <a:latin typeface="Cambria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0438" y="1076961"/>
            <a:ext cx="2469162" cy="16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/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63040" y="325120"/>
            <a:ext cx="9133730" cy="580814"/>
          </a:xfrm>
        </p:spPr>
        <p:txBody>
          <a:bodyPr/>
          <a:lstStyle/>
          <a:p>
            <a:pPr marL="0" indent="0"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3400" b="0" i="0" dirty="0" smtClean="0">
                <a:solidFill>
                  <a:schemeClr val="tx1"/>
                </a:solidFill>
                <a:latin typeface="Cambria"/>
                <a:ea typeface="+mj-ea"/>
                <a:cs typeface="+mj-cs"/>
              </a:rPr>
              <a:t>Защита проектов</a:t>
            </a:r>
            <a:endParaRPr lang="ru-RU" sz="3400" b="0" i="0" dirty="0">
              <a:solidFill>
                <a:schemeClr val="tx1"/>
              </a:solidFill>
              <a:latin typeface="Cambria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0320" y="1078707"/>
            <a:ext cx="6888479" cy="516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/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2895270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D64CD94-A904-4C61-980C-7A548526CB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TS102895270</Template>
  <TotalTime>0</TotalTime>
  <Words>361</Words>
  <Application>Microsoft Office PowerPoint</Application>
  <PresentationFormat>Произвольный</PresentationFormat>
  <Paragraphs>63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TS102895270</vt:lpstr>
      <vt:lpstr>Проект «Наблюдение за развитием растения»</vt:lpstr>
      <vt:lpstr>Цели проекта: 1) Доказать, что растения относятся к живой природе; 2) Изучить и проверить опытным путем условия,  необходимые для развития растений.  </vt:lpstr>
      <vt:lpstr>Условия, необходимые для благоприятного развития растения </vt:lpstr>
      <vt:lpstr>                        План проведения опыта</vt:lpstr>
      <vt:lpstr>Проведение наблюдений за развитием растения</vt:lpstr>
      <vt:lpstr> Результаты наблюдений при изменении условий выращивания </vt:lpstr>
      <vt:lpstr>Задания для детей</vt:lpstr>
      <vt:lpstr>Результаты деятельности по проекту</vt:lpstr>
      <vt:lpstr>Защита проектов</vt:lpstr>
      <vt:lpstr>Наши выводы</vt:lpstr>
      <vt:lpstr>Слайд 11</vt:lpstr>
      <vt:lpstr>Слайд 12</vt:lpstr>
      <vt:lpstr>Слайд 13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2012-12-13T18:33:44Z</dcterms:created>
  <dcterms:modified xsi:type="dcterms:W3CDTF">2012-12-22T08:57:24Z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TC028952709991</vt:lpwstr>
  </property>
</Properties>
</file>