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1"/>
  </p:notesMasterIdLst>
  <p:handoutMasterIdLst>
    <p:handoutMasterId r:id="rId22"/>
  </p:handoutMasterIdLst>
  <p:sldIdLst>
    <p:sldId id="309" r:id="rId2"/>
    <p:sldId id="305" r:id="rId3"/>
    <p:sldId id="299" r:id="rId4"/>
    <p:sldId id="298" r:id="rId5"/>
    <p:sldId id="301" r:id="rId6"/>
    <p:sldId id="302" r:id="rId7"/>
    <p:sldId id="303" r:id="rId8"/>
    <p:sldId id="304" r:id="rId9"/>
    <p:sldId id="300" r:id="rId10"/>
    <p:sldId id="266" r:id="rId11"/>
    <p:sldId id="267" r:id="rId12"/>
    <p:sldId id="263" r:id="rId13"/>
    <p:sldId id="294" r:id="rId14"/>
    <p:sldId id="306" r:id="rId15"/>
    <p:sldId id="307" r:id="rId16"/>
    <p:sldId id="308" r:id="rId17"/>
    <p:sldId id="295" r:id="rId18"/>
    <p:sldId id="311" r:id="rId19"/>
    <p:sldId id="278" r:id="rId20"/>
  </p:sldIdLst>
  <p:sldSz cx="9144000" cy="6858000" type="screen4x3"/>
  <p:notesSz cx="6858000" cy="96377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CC"/>
    <a:srgbClr val="FF0066"/>
    <a:srgbClr val="FF33CC"/>
    <a:srgbClr val="FF0000"/>
    <a:srgbClr val="FF9966"/>
    <a:srgbClr val="CCE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>
        <p:scale>
          <a:sx n="75" d="100"/>
          <a:sy n="75" d="100"/>
        </p:scale>
        <p:origin x="-1014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947DA24-C4BE-4088-B5F0-FEABC9DCFC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59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78350"/>
            <a:ext cx="548640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AE2BD8A-6A8E-47C9-B49F-6269BF108A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B205EF-D5CB-4838-94F1-8B21141B8D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8CAC1-DF77-4D60-8128-03EF0167B9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230F-74AE-4556-8E4E-836872CC0C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F7F3F2-D3D6-4A05-BE42-239C8EC2A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6F69F-AFA4-400E-8077-5B3738A3D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DABE4-BF74-4552-AC21-8F68A6B537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0326C-F442-42F8-9DA4-A3841D382A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18413-58AC-4109-97FD-39B098232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683C-DF59-4CA1-8EC7-2D2C1BB15E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26D18-CD3B-4FF6-91BE-9C6F4A8B27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1F75-3ADA-4732-9E69-0B57B93A23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A2487-6742-4B91-AC05-DF35DBD59D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55915-AD89-4CAA-8A25-69682D82F2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14%20&#1076;&#1077;&#1082;&#1072;&#1073;&#1088;&#1103;\&#1060;&#1080;&#1083;&#1100;&#1084;222.wmv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B205EF-D5CB-4838-94F1-8B21141B8D9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6A7-3AD9-48E1-BBF4-E2237F290DB6}" type="slidenum">
              <a:rPr lang="ru-RU"/>
              <a:pPr/>
              <a:t>10</a:t>
            </a:fld>
            <a:endParaRPr lang="ru-RU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sz="5400" dirty="0">
                <a:solidFill>
                  <a:srgbClr val="CC3300"/>
                </a:solidFill>
                <a:latin typeface="Cambria" pitchFamily="18" charset="0"/>
              </a:rPr>
              <a:t>Нас объединяет то, что</a:t>
            </a:r>
            <a:endParaRPr lang="ru-RU" sz="5400" dirty="0">
              <a:latin typeface="Cambria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все </a:t>
            </a:r>
            <a:r>
              <a:rPr lang="ru-RU" sz="4400" b="1" dirty="0">
                <a:solidFill>
                  <a:srgbClr val="0033CC"/>
                </a:solidFill>
                <a:latin typeface="Times New Roman" pitchFamily="18" charset="0"/>
              </a:rPr>
              <a:t>мы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люди</a:t>
            </a:r>
            <a:endParaRPr lang="ru-RU" sz="44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живем </a:t>
            </a:r>
            <a:r>
              <a:rPr lang="ru-RU" sz="4400" b="1" dirty="0">
                <a:solidFill>
                  <a:srgbClr val="0033CC"/>
                </a:solidFill>
                <a:latin typeface="Times New Roman" pitchFamily="18" charset="0"/>
              </a:rPr>
              <a:t>в одном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городе </a:t>
            </a:r>
            <a:endParaRPr lang="ru-RU" sz="44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учимся </a:t>
            </a:r>
            <a:r>
              <a:rPr lang="ru-RU" sz="4400" b="1" dirty="0">
                <a:solidFill>
                  <a:srgbClr val="0033CC"/>
                </a:solidFill>
                <a:latin typeface="Times New Roman" pitchFamily="18" charset="0"/>
              </a:rPr>
              <a:t>в одной школе, в одном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классе</a:t>
            </a:r>
          </a:p>
          <a:p>
            <a:pPr>
              <a:lnSpc>
                <a:spcPct val="90000"/>
              </a:lnSpc>
            </a:pP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одного возраста</a:t>
            </a:r>
          </a:p>
        </p:txBody>
      </p:sp>
    </p:spTree>
  </p:cSld>
  <p:clrMapOvr>
    <a:masterClrMapping/>
  </p:clrMapOvr>
  <p:transition advTm="26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43EC-007D-4F69-8830-8ED3585B850B}" type="slidenum">
              <a:rPr lang="ru-RU"/>
              <a:pPr/>
              <a:t>11</a:t>
            </a:fld>
            <a:endParaRPr lang="ru-RU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5400" dirty="0">
                <a:solidFill>
                  <a:srgbClr val="CC3300"/>
                </a:solidFill>
                <a:latin typeface="Cambria" pitchFamily="18" charset="0"/>
              </a:rPr>
              <a:t>Нас различает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Рост</a:t>
            </a:r>
          </a:p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Цвет волос и глаз</a:t>
            </a:r>
          </a:p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Одежда</a:t>
            </a:r>
          </a:p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Знания</a:t>
            </a:r>
          </a:p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Национальность</a:t>
            </a:r>
          </a:p>
          <a:p>
            <a:pPr lvl="2">
              <a:lnSpc>
                <a:spcPct val="80000"/>
              </a:lnSpc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</a:rPr>
              <a:t>Фигура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Характер</a:t>
            </a:r>
          </a:p>
          <a:p>
            <a:pPr lvl="2">
              <a:lnSpc>
                <a:spcPct val="80000"/>
              </a:lnSpc>
            </a:pP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</a:rPr>
              <a:t>Культура</a:t>
            </a:r>
          </a:p>
        </p:txBody>
      </p:sp>
    </p:spTree>
  </p:cSld>
  <p:clrMapOvr>
    <a:masterClrMapping/>
  </p:clrMapOvr>
  <p:transition advTm="10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1885-C5FF-4B1A-BA6A-F329058946C3}" type="slidenum">
              <a:rPr lang="ru-RU"/>
              <a:pPr/>
              <a:t>12</a:t>
            </a:fld>
            <a:endParaRPr lang="ru-RU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685800" y="838200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Мы разные</a:t>
            </a:r>
            <a:r>
              <a:rPr lang="ru-RU" sz="8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ru-RU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но </a:t>
            </a:r>
            <a:r>
              <a:rPr lang="ru-RU" sz="8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должны жить в </a:t>
            </a:r>
            <a:r>
              <a:rPr lang="ru-RU" sz="8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мире.</a:t>
            </a:r>
            <a:endParaRPr lang="ru-RU" sz="8000" b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Tm="4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F69F-AFA4-400E-8077-5B3738A3DCD5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Фильм222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2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362950" cy="2362200"/>
          </a:xfrm>
        </p:spPr>
        <p:txBody>
          <a:bodyPr/>
          <a:lstStyle/>
          <a:p>
            <a:pPr marL="838200" indent="-838200" algn="l" eaLnBrk="1" hangingPunct="1"/>
            <a:r>
              <a:rPr lang="ru-RU" sz="2800">
                <a:solidFill>
                  <a:srgbClr val="0000CC"/>
                </a:solidFill>
              </a:rPr>
              <a:t>             Посмотрите на картинку: вороны черные и только одна белая, но им хорошо вместе. </a:t>
            </a:r>
            <a:br>
              <a:rPr lang="ru-RU" sz="2800">
                <a:solidFill>
                  <a:srgbClr val="0000CC"/>
                </a:solidFill>
              </a:rPr>
            </a:br>
            <a:r>
              <a:rPr lang="ru-RU" sz="2800">
                <a:solidFill>
                  <a:srgbClr val="0000CC"/>
                </a:solidFill>
              </a:rPr>
              <a:t>    Они весело танцуют и поют, и совсем неважно кто и какого цвета.</a:t>
            </a:r>
            <a:br>
              <a:rPr lang="ru-RU" sz="2800">
                <a:solidFill>
                  <a:srgbClr val="0000CC"/>
                </a:solidFill>
              </a:rPr>
            </a:br>
            <a:endParaRPr lang="ru-RU" sz="2800">
              <a:solidFill>
                <a:srgbClr val="0000CC"/>
              </a:solidFill>
            </a:endParaRPr>
          </a:p>
        </p:txBody>
      </p:sp>
      <p:pic>
        <p:nvPicPr>
          <p:cNvPr id="28675" name="Picture 3" descr="tol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133600"/>
            <a:ext cx="63500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0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4691062" cy="5184775"/>
          </a:xfrm>
        </p:spPr>
        <p:txBody>
          <a:bodyPr/>
          <a:lstStyle/>
          <a:p>
            <a:pPr marL="838200" indent="-838200" algn="l" eaLnBrk="1" hangingPunct="1"/>
            <a:r>
              <a:rPr lang="ru-RU" sz="2000">
                <a:solidFill>
                  <a:srgbClr val="0000CC"/>
                </a:solidFill>
              </a:rPr>
              <a:t>              </a:t>
            </a:r>
            <a:r>
              <a:rPr lang="ru-RU" sz="2800">
                <a:solidFill>
                  <a:srgbClr val="0000CC"/>
                </a:solidFill>
              </a:rPr>
              <a:t>Посмотрите: какой большой слон и какая маленькая мышка,  они общаются, дружат. </a:t>
            </a:r>
            <a:br>
              <a:rPr lang="ru-RU" sz="2800">
                <a:solidFill>
                  <a:srgbClr val="0000CC"/>
                </a:solidFill>
              </a:rPr>
            </a:br>
            <a:r>
              <a:rPr lang="ru-RU" sz="2800">
                <a:solidFill>
                  <a:srgbClr val="0000CC"/>
                </a:solidFill>
              </a:rPr>
              <a:t>  Большой слон не обижает маленькую мышку. Они равны, несмотря на разницу в размерах.</a:t>
            </a:r>
            <a:br>
              <a:rPr lang="ru-RU" sz="2800">
                <a:solidFill>
                  <a:srgbClr val="0000CC"/>
                </a:solidFill>
              </a:rPr>
            </a:br>
            <a:endParaRPr lang="ru-RU" sz="2800">
              <a:solidFill>
                <a:srgbClr val="0000CC"/>
              </a:solidFill>
            </a:endParaRPr>
          </a:p>
        </p:txBody>
      </p:sp>
      <p:pic>
        <p:nvPicPr>
          <p:cNvPr id="31747" name="Picture 3" descr="tole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4351338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26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1052513"/>
            <a:ext cx="4114800" cy="5073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/>
              <a:t>          </a:t>
            </a:r>
            <a:r>
              <a:rPr lang="ru-RU" sz="3600" dirty="0">
                <a:solidFill>
                  <a:srgbClr val="0000CC"/>
                </a:solidFill>
              </a:rPr>
              <a:t>Мы все разные: кто-то любит читать, кто-то заниматься спортом.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3600" dirty="0">
                <a:solidFill>
                  <a:srgbClr val="0000CC"/>
                </a:solidFill>
              </a:rPr>
              <a:t>          Кто-то играет в футбол, а кто-то разводит цветы, но нам хорошо </a:t>
            </a:r>
            <a:r>
              <a:rPr lang="ru-RU" sz="3600" dirty="0" smtClean="0">
                <a:solidFill>
                  <a:srgbClr val="0000CC"/>
                </a:solidFill>
              </a:rPr>
              <a:t>вместе</a:t>
            </a:r>
            <a:endParaRPr lang="ru-RU" sz="3600" dirty="0">
              <a:solidFill>
                <a:srgbClr val="0000CC"/>
              </a:solidFill>
            </a:endParaRPr>
          </a:p>
        </p:txBody>
      </p:sp>
      <p:pic>
        <p:nvPicPr>
          <p:cNvPr id="32771" name="Picture 3" descr="tole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4122737" cy="585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506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0A0E-E1FD-4823-9724-CC9C03FAA5C7}" type="slidenum">
              <a:rPr lang="ru-RU"/>
              <a:pPr/>
              <a:t>17</a:t>
            </a:fld>
            <a:endParaRPr lang="ru-RU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ru-RU" sz="4800" kern="1200" dirty="0">
                <a:solidFill>
                  <a:srgbClr val="CC3300"/>
                </a:solidFill>
                <a:latin typeface="Cambria" pitchFamily="18" charset="0"/>
              </a:rPr>
              <a:t>Правила толерантного общения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609600" indent="-609600"/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</a:rPr>
              <a:t>Уважай собеседника</a:t>
            </a:r>
          </a:p>
          <a:p>
            <a:pPr marL="609600" indent="-609600"/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</a:rPr>
              <a:t>Старайся понять то, о чем говорят другие</a:t>
            </a:r>
          </a:p>
          <a:p>
            <a:pPr marL="609600" indent="-609600"/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</a:rPr>
              <a:t>Отстаивай свое мнение тактично</a:t>
            </a:r>
          </a:p>
          <a:p>
            <a:pPr marL="609600" indent="-609600"/>
            <a:r>
              <a:rPr lang="ru-RU" sz="3600" b="1" smtClean="0">
                <a:solidFill>
                  <a:srgbClr val="0033CC"/>
                </a:solidFill>
                <a:latin typeface="Times New Roman" pitchFamily="18" charset="0"/>
              </a:rPr>
              <a:t>Будь </a:t>
            </a:r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</a:rPr>
              <a:t>справедливым, готовым признать правоту другого</a:t>
            </a:r>
          </a:p>
          <a:p>
            <a:pPr marL="609600" indent="-609600"/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</a:rPr>
              <a:t>Стремись учитывать интересы других</a:t>
            </a:r>
          </a:p>
        </p:txBody>
      </p:sp>
    </p:spTree>
  </p:cSld>
  <p:clrMapOvr>
    <a:masterClrMapping/>
  </p:clrMapOvr>
  <p:transition advTm="16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5400" dirty="0">
                <a:solidFill>
                  <a:srgbClr val="CC3300"/>
                </a:solidFill>
                <a:latin typeface="Cambria" pitchFamily="18" charset="0"/>
              </a:rPr>
              <a:t>Толерантность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83C-DF59-4CA1-8EC7-2D2C1BB15E3A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412776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это терпимость к чужому мнению,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поведению, 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</a:t>
            </a:r>
            <a:r>
              <a:rPr lang="ru-RU" sz="6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бразу жизни</a:t>
            </a:r>
            <a:endParaRPr lang="ru-RU" sz="6000" b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8CEF9-1C5C-4016-8FDA-83DC872AC4B8}" type="slidenum">
              <a:rPr lang="ru-RU"/>
              <a:pPr/>
              <a:t>19</a:t>
            </a:fld>
            <a:endParaRPr lang="ru-R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762000" y="1219200"/>
            <a:ext cx="7391400" cy="5486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8" name="WordArt 6"/>
          <p:cNvSpPr>
            <a:spLocks noChangeArrowheads="1" noChangeShapeType="1" noTextEdit="1"/>
          </p:cNvSpPr>
          <p:nvPr/>
        </p:nvSpPr>
        <p:spPr bwMode="auto">
          <a:xfrm rot="-1216579">
            <a:off x="1143000" y="1752600"/>
            <a:ext cx="1985963" cy="904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CC"/>
                </a:solidFill>
                <a:latin typeface="Times New Roman"/>
                <a:cs typeface="Times New Roman"/>
              </a:rPr>
              <a:t>Дружба</a:t>
            </a:r>
          </a:p>
        </p:txBody>
      </p:sp>
      <p:sp>
        <p:nvSpPr>
          <p:cNvPr id="95239" name="WordArt 7"/>
          <p:cNvSpPr>
            <a:spLocks noChangeArrowheads="1" noChangeShapeType="1" noTextEdit="1"/>
          </p:cNvSpPr>
          <p:nvPr/>
        </p:nvSpPr>
        <p:spPr bwMode="auto">
          <a:xfrm rot="712611">
            <a:off x="5334000" y="1752600"/>
            <a:ext cx="2028825" cy="2397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Times New Roman"/>
                <a:cs typeface="Times New Roman"/>
              </a:rPr>
              <a:t>Доброта</a:t>
            </a:r>
          </a:p>
        </p:txBody>
      </p:sp>
      <p:sp>
        <p:nvSpPr>
          <p:cNvPr id="95240" name="WordArt 8"/>
          <p:cNvSpPr>
            <a:spLocks noChangeArrowheads="1" noChangeShapeType="1" noTextEdit="1"/>
          </p:cNvSpPr>
          <p:nvPr/>
        </p:nvSpPr>
        <p:spPr bwMode="auto">
          <a:xfrm>
            <a:off x="2895600" y="3581400"/>
            <a:ext cx="31146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Терпимость</a:t>
            </a:r>
          </a:p>
        </p:txBody>
      </p:sp>
      <p:sp>
        <p:nvSpPr>
          <p:cNvPr id="95241" name="WordArt 9"/>
          <p:cNvSpPr>
            <a:spLocks noChangeArrowheads="1" noChangeShapeType="1" noTextEdit="1"/>
          </p:cNvSpPr>
          <p:nvPr/>
        </p:nvSpPr>
        <p:spPr bwMode="auto">
          <a:xfrm>
            <a:off x="3429000" y="2514600"/>
            <a:ext cx="1533525" cy="78581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Times New Roman"/>
                <a:cs typeface="Times New Roman"/>
              </a:rPr>
              <a:t>Любовь</a:t>
            </a:r>
          </a:p>
        </p:txBody>
      </p:sp>
      <p:sp>
        <p:nvSpPr>
          <p:cNvPr id="95242" name="WordArt 10"/>
          <p:cNvSpPr>
            <a:spLocks noChangeArrowheads="1" noChangeShapeType="1" noTextEdit="1"/>
          </p:cNvSpPr>
          <p:nvPr/>
        </p:nvSpPr>
        <p:spPr bwMode="auto">
          <a:xfrm rot="-1586147">
            <a:off x="1524000" y="2514600"/>
            <a:ext cx="2303463" cy="415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/>
                <a:cs typeface="Times New Roman"/>
              </a:rPr>
              <a:t>Нежность</a:t>
            </a:r>
          </a:p>
        </p:txBody>
      </p:sp>
      <p:sp>
        <p:nvSpPr>
          <p:cNvPr id="95243" name="WordArt 11"/>
          <p:cNvSpPr>
            <a:spLocks noChangeArrowheads="1" noChangeShapeType="1" noTextEdit="1"/>
          </p:cNvSpPr>
          <p:nvPr/>
        </p:nvSpPr>
        <p:spPr bwMode="auto">
          <a:xfrm rot="1171573">
            <a:off x="4953000" y="2514600"/>
            <a:ext cx="2432050" cy="9128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Милосердие</a:t>
            </a:r>
          </a:p>
        </p:txBody>
      </p:sp>
      <p:sp>
        <p:nvSpPr>
          <p:cNvPr id="95244" name="WordArt 12"/>
          <p:cNvSpPr>
            <a:spLocks noChangeArrowheads="1" noChangeShapeType="1" noTextEdit="1"/>
          </p:cNvSpPr>
          <p:nvPr/>
        </p:nvSpPr>
        <p:spPr bwMode="auto">
          <a:xfrm rot="-1642826">
            <a:off x="4267200" y="4419600"/>
            <a:ext cx="2324100" cy="4667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66927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Душевность</a:t>
            </a:r>
          </a:p>
        </p:txBody>
      </p:sp>
      <p:sp>
        <p:nvSpPr>
          <p:cNvPr id="95245" name="WordArt 13"/>
          <p:cNvSpPr>
            <a:spLocks noChangeArrowheads="1" noChangeShapeType="1" noTextEdit="1"/>
          </p:cNvSpPr>
          <p:nvPr/>
        </p:nvSpPr>
        <p:spPr bwMode="auto">
          <a:xfrm rot="1644000">
            <a:off x="2743200" y="4953000"/>
            <a:ext cx="2438400" cy="4667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69501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Times New Roman"/>
                <a:cs typeface="Times New Roman"/>
              </a:rPr>
              <a:t>Искренность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-76200" y="152400"/>
            <a:ext cx="922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j-ea"/>
                <a:cs typeface="+mj-cs"/>
              </a:rPr>
              <a:t>Пусть </a:t>
            </a:r>
            <a:r>
              <a:rPr lang="ru-RU" sz="4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j-ea"/>
                <a:cs typeface="+mj-cs"/>
              </a:rPr>
              <a:t>ваши сердца </a:t>
            </a:r>
            <a:r>
              <a:rPr lang="ru-RU" sz="4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  <a:ea typeface="+mj-ea"/>
                <a:cs typeface="+mj-cs"/>
              </a:rPr>
              <a:t>наполняют</a:t>
            </a:r>
          </a:p>
        </p:txBody>
      </p:sp>
    </p:spTree>
  </p:cSld>
  <p:clrMapOvr>
    <a:masterClrMapping/>
  </p:clrMapOvr>
  <p:transition advTm="29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9523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9523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9524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952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9524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952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6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952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6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952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6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6" grpId="1" animBg="1"/>
      <p:bldP spid="95236" grpId="2" animBg="1"/>
      <p:bldP spid="95236" grpId="3" animBg="1"/>
      <p:bldP spid="95236" grpId="4" animBg="1"/>
      <p:bldP spid="95236" grpId="5" animBg="1"/>
      <p:bldP spid="95236" grpId="6" animBg="1"/>
      <p:bldP spid="95236" grpId="7" animBg="1"/>
      <p:bldP spid="95236" grpId="8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43" grpId="0" animBg="1"/>
      <p:bldP spid="95244" grpId="0" animBg="1"/>
      <p:bldP spid="95245" grpId="0" animBg="1"/>
      <p:bldP spid="95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1340768"/>
            <a:ext cx="7772400" cy="403678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1196752"/>
            <a:ext cx="6400800" cy="4442048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33CC"/>
                </a:solidFill>
                <a:latin typeface="+mj-lt"/>
              </a:rPr>
              <a:t>Общение – </a:t>
            </a:r>
          </a:p>
          <a:p>
            <a:r>
              <a:rPr lang="ru-RU" sz="6000" b="1" dirty="0" smtClean="0">
                <a:solidFill>
                  <a:srgbClr val="0033CC"/>
                </a:solidFill>
                <a:latin typeface="+mj-lt"/>
              </a:rPr>
              <a:t>форма связи между людьми</a:t>
            </a:r>
            <a:endParaRPr lang="ru-RU" sz="6000" b="1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B205EF-D5CB-4838-94F1-8B21141B8D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ru-RU" sz="7200" dirty="0" smtClean="0">
                <a:solidFill>
                  <a:srgbClr val="0033CC"/>
                </a:solidFill>
              </a:rPr>
              <a:t>Общаться – </a:t>
            </a:r>
            <a:br>
              <a:rPr lang="ru-RU" sz="7200" dirty="0" smtClean="0">
                <a:solidFill>
                  <a:srgbClr val="0033CC"/>
                </a:solidFill>
              </a:rPr>
            </a:br>
            <a:r>
              <a:rPr lang="ru-RU" sz="7200" dirty="0" smtClean="0">
                <a:solidFill>
                  <a:srgbClr val="0033CC"/>
                </a:solidFill>
              </a:rPr>
              <a:t>с кем-либо знаться, дружиться, делиться</a:t>
            </a:r>
            <a:endParaRPr lang="ru-RU" sz="7200" dirty="0">
              <a:solidFill>
                <a:srgbClr val="0033CC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683C-DF59-4CA1-8EC7-2D2C1BB15E3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17367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dirty="0" smtClean="0">
                <a:ln w="11430"/>
                <a:solidFill>
                  <a:srgbClr val="0033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толерантность ?</a:t>
            </a:r>
            <a:endParaRPr lang="ru-RU" sz="8000" dirty="0">
              <a:ln w="11430"/>
              <a:solidFill>
                <a:srgbClr val="0033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B205EF-D5CB-4838-94F1-8B21141B8D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1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76250"/>
            <a:ext cx="8785225" cy="56499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/>
              <a:t>        </a:t>
            </a:r>
            <a:endParaRPr lang="ru-RU" sz="4000" b="1" i="1" dirty="0">
              <a:solidFill>
                <a:srgbClr val="99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dirty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00CC"/>
                </a:solidFill>
              </a:rPr>
              <a:t>Одноклассник толкнул тебя на перемене</a:t>
            </a:r>
            <a:r>
              <a:rPr lang="ru-RU" b="1" dirty="0" smtClean="0">
                <a:solidFill>
                  <a:srgbClr val="0000CC"/>
                </a:solidFill>
              </a:rPr>
              <a:t>…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Ты его прощаешь, он сделал это не нарочно…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Ты ударишь его…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</a:rPr>
              <a:t>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CC"/>
                </a:solidFill>
              </a:rPr>
              <a:t>                   </a:t>
            </a:r>
            <a:r>
              <a:rPr lang="ru-RU" b="1" dirty="0">
                <a:solidFill>
                  <a:srgbClr val="0000CC"/>
                </a:solidFill>
              </a:rPr>
              <a:t>Как </a:t>
            </a:r>
            <a:r>
              <a:rPr lang="ru-RU" b="1" dirty="0" smtClean="0">
                <a:solidFill>
                  <a:srgbClr val="0000CC"/>
                </a:solidFill>
              </a:rPr>
              <a:t>бы вы хотели, чтобы с вами поступили ? </a:t>
            </a:r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dirty="0">
                <a:solidFill>
                  <a:srgbClr val="0000CC"/>
                </a:solidFill>
              </a:rPr>
              <a:t>       </a:t>
            </a:r>
            <a:r>
              <a:rPr lang="ru-RU" sz="3600" b="1" dirty="0">
                <a:solidFill>
                  <a:srgbClr val="0000CC"/>
                </a:solidFill>
              </a:rPr>
              <a:t>Ты поссорился со своим другом…</a:t>
            </a:r>
          </a:p>
          <a:p>
            <a:pPr marL="609600" indent="-609600" eaLnBrk="1" hangingPunct="1">
              <a:buFontTx/>
              <a:buNone/>
            </a:pPr>
            <a:endParaRPr lang="ru-RU" sz="3600" dirty="0">
              <a:solidFill>
                <a:srgbClr val="0000CC"/>
              </a:solidFill>
            </a:endParaRPr>
          </a:p>
          <a:p>
            <a:pPr marL="990600" lvl="1" indent="-533400" eaLnBrk="1" hangingPunct="1"/>
            <a:r>
              <a:rPr lang="ru-RU" sz="3600" dirty="0">
                <a:solidFill>
                  <a:srgbClr val="0000CC"/>
                </a:solidFill>
              </a:rPr>
              <a:t>Ты пытаешься объясниться с ним…</a:t>
            </a:r>
          </a:p>
          <a:p>
            <a:pPr marL="990600" lvl="1" indent="-533400" eaLnBrk="1" hangingPunct="1">
              <a:buFontTx/>
              <a:buNone/>
            </a:pPr>
            <a:endParaRPr lang="ru-RU" sz="3600" dirty="0" smtClean="0">
              <a:solidFill>
                <a:srgbClr val="0000CC"/>
              </a:solidFill>
            </a:endParaRPr>
          </a:p>
          <a:p>
            <a:pPr marL="990600" lvl="1" indent="-533400" eaLnBrk="1" hangingPunct="1"/>
            <a:r>
              <a:rPr lang="ru-RU" sz="3600" dirty="0">
                <a:solidFill>
                  <a:srgbClr val="0000CC"/>
                </a:solidFill>
              </a:rPr>
              <a:t>Ты обижаешься </a:t>
            </a:r>
            <a:r>
              <a:rPr lang="ru-RU" sz="3600" dirty="0" smtClean="0">
                <a:solidFill>
                  <a:srgbClr val="0000CC"/>
                </a:solidFill>
              </a:rPr>
              <a:t>и ждешь, когда он сам подойдет к тебе?</a:t>
            </a:r>
            <a:endParaRPr lang="ru-RU" sz="3600" dirty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z="3600" dirty="0">
                <a:solidFill>
                  <a:srgbClr val="0000CC"/>
                </a:solidFill>
              </a:rPr>
              <a:t>                    </a:t>
            </a:r>
            <a:endParaRPr lang="ru-RU" sz="3600" dirty="0" smtClean="0">
              <a:solidFill>
                <a:srgbClr val="0000CC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ru-RU" sz="3600" b="1" dirty="0" smtClean="0">
                <a:solidFill>
                  <a:srgbClr val="0000CC"/>
                </a:solidFill>
              </a:rPr>
              <a:t>Как </a:t>
            </a:r>
            <a:r>
              <a:rPr lang="ru-RU" sz="3600" b="1" dirty="0">
                <a:solidFill>
                  <a:srgbClr val="0000CC"/>
                </a:solidFill>
              </a:rPr>
              <a:t>вы поступите?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dirty="0">
                <a:solidFill>
                  <a:srgbClr val="0000CC"/>
                </a:solidFill>
              </a:rPr>
              <a:t>    </a:t>
            </a:r>
            <a:r>
              <a:rPr lang="ru-RU" sz="4000" b="1" dirty="0">
                <a:solidFill>
                  <a:srgbClr val="0000CC"/>
                </a:solidFill>
              </a:rPr>
              <a:t>Ты не согласен с кем-нибудь..</a:t>
            </a:r>
          </a:p>
          <a:p>
            <a:pPr marL="609600" indent="-609600" eaLnBrk="1" hangingPunct="1">
              <a:buFontTx/>
              <a:buNone/>
            </a:pPr>
            <a:endParaRPr lang="ru-RU" sz="4000" b="1" dirty="0">
              <a:solidFill>
                <a:srgbClr val="0000CC"/>
              </a:solidFill>
            </a:endParaRPr>
          </a:p>
          <a:p>
            <a:pPr marL="609600" indent="-609600" eaLnBrk="1" hangingPunct="1"/>
            <a:r>
              <a:rPr lang="ru-RU" sz="4000" dirty="0">
                <a:solidFill>
                  <a:srgbClr val="0000CC"/>
                </a:solidFill>
              </a:rPr>
              <a:t>Ты все-таки выслушаешь его…</a:t>
            </a:r>
          </a:p>
          <a:p>
            <a:pPr marL="609600" indent="-609600" eaLnBrk="1" hangingPunct="1">
              <a:buFontTx/>
              <a:buNone/>
            </a:pPr>
            <a:endParaRPr lang="ru-RU" sz="4000" dirty="0">
              <a:solidFill>
                <a:srgbClr val="0000CC"/>
              </a:solidFill>
            </a:endParaRPr>
          </a:p>
          <a:p>
            <a:pPr marL="609600" indent="-609600" eaLnBrk="1" hangingPunct="1"/>
            <a:r>
              <a:rPr lang="ru-RU" sz="4000" dirty="0">
                <a:solidFill>
                  <a:srgbClr val="0000CC"/>
                </a:solidFill>
              </a:rPr>
              <a:t>Ты не даешь ему говорить, отстаивая свою позицию…</a:t>
            </a:r>
          </a:p>
          <a:p>
            <a:pPr marL="609600" indent="-609600" eaLnBrk="1" hangingPunct="1">
              <a:buFontTx/>
              <a:buNone/>
            </a:pPr>
            <a:endParaRPr lang="ru-RU" sz="4000" dirty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z="4000" dirty="0">
                <a:solidFill>
                  <a:srgbClr val="0000CC"/>
                </a:solidFill>
              </a:rPr>
              <a:t>                   </a:t>
            </a:r>
            <a:r>
              <a:rPr lang="ru-RU" sz="4000" b="1" dirty="0">
                <a:solidFill>
                  <a:srgbClr val="0000CC"/>
                </a:solidFill>
              </a:rPr>
              <a:t>Как вы поступите?</a:t>
            </a:r>
            <a:r>
              <a:rPr lang="ru-RU" sz="4000" dirty="0">
                <a:solidFill>
                  <a:srgbClr val="0000CC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dirty="0"/>
              <a:t>         </a:t>
            </a:r>
            <a:r>
              <a:rPr lang="ru-RU" sz="4000" b="1" dirty="0">
                <a:solidFill>
                  <a:srgbClr val="0000CC"/>
                </a:solidFill>
              </a:rPr>
              <a:t>В классе ты уже ответил…</a:t>
            </a:r>
          </a:p>
          <a:p>
            <a:pPr marL="609600" indent="-609600" eaLnBrk="1" hangingPunct="1">
              <a:buFontTx/>
              <a:buNone/>
            </a:pPr>
            <a:endParaRPr lang="ru-RU" sz="4000" dirty="0">
              <a:solidFill>
                <a:srgbClr val="0000CC"/>
              </a:solidFill>
            </a:endParaRPr>
          </a:p>
          <a:p>
            <a:pPr marL="609600" indent="-609600" eaLnBrk="1" hangingPunct="1"/>
            <a:r>
              <a:rPr lang="ru-RU" sz="4000" dirty="0">
                <a:solidFill>
                  <a:srgbClr val="0000CC"/>
                </a:solidFill>
              </a:rPr>
              <a:t>Тебе хочется ответить </a:t>
            </a:r>
            <a:r>
              <a:rPr lang="ru-RU" sz="4000" dirty="0" smtClean="0">
                <a:solidFill>
                  <a:srgbClr val="0000CC"/>
                </a:solidFill>
              </a:rPr>
              <a:t>еще, ты тянешь руку, а спрашивают другого</a:t>
            </a:r>
          </a:p>
          <a:p>
            <a:pPr marL="609600" indent="-609600" eaLnBrk="1" hangingPunct="1"/>
            <a:r>
              <a:rPr lang="ru-RU" sz="4000" dirty="0" smtClean="0">
                <a:solidFill>
                  <a:srgbClr val="0000CC"/>
                </a:solidFill>
              </a:rPr>
              <a:t>Какие чувства ты испытываешь….</a:t>
            </a:r>
            <a:endParaRPr lang="ru-RU" sz="4000" dirty="0">
              <a:solidFill>
                <a:srgbClr val="0000CC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CC"/>
                </a:solidFill>
              </a:rPr>
              <a:t>Как бы хотел, чтобы поступали с тобой?</a:t>
            </a:r>
            <a:endParaRPr lang="ru-RU" sz="4000" b="1" dirty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ru-RU" sz="4000" dirty="0">
              <a:solidFill>
                <a:srgbClr val="0000CC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ru-RU" sz="4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07AD-E5D7-4944-8F83-A5091F4572BC}" type="slidenum">
              <a:rPr lang="ru-RU"/>
              <a:pPr/>
              <a:t>9</a:t>
            </a:fld>
            <a:endParaRPr lang="ru-RU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</a:pPr>
            <a:r>
              <a:rPr lang="ru-RU" sz="4000" dirty="0" smtClean="0">
                <a:solidFill>
                  <a:srgbClr val="CC3300"/>
                </a:solidFill>
                <a:latin typeface="Cambria" pitchFamily="18" charset="0"/>
              </a:rPr>
              <a:t> толерантный человек</a:t>
            </a:r>
            <a:endParaRPr lang="ru-RU" sz="4000" dirty="0">
              <a:solidFill>
                <a:srgbClr val="CC3300"/>
              </a:solidFill>
              <a:latin typeface="Cambria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86400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ru-RU" sz="4600" b="1" dirty="0" smtClean="0">
                <a:solidFill>
                  <a:srgbClr val="0033CC"/>
                </a:solidFill>
                <a:latin typeface="Times New Roman" pitchFamily="18" charset="0"/>
              </a:rPr>
              <a:t> добрый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4600" b="1" dirty="0" smtClean="0">
                <a:solidFill>
                  <a:srgbClr val="0033CC"/>
                </a:solidFill>
                <a:latin typeface="Times New Roman" pitchFamily="18" charset="0"/>
              </a:rPr>
              <a:t>справедливый</a:t>
            </a:r>
          </a:p>
          <a:p>
            <a:pPr marL="0" indent="0">
              <a:spcBef>
                <a:spcPts val="600"/>
              </a:spcBef>
            </a:pPr>
            <a:r>
              <a:rPr lang="ru-RU" sz="4600" b="1" dirty="0" smtClean="0">
                <a:solidFill>
                  <a:srgbClr val="0033CC"/>
                </a:solidFill>
                <a:latin typeface="Times New Roman" pitchFamily="18" charset="0"/>
              </a:rPr>
              <a:t> ответственный</a:t>
            </a:r>
          </a:p>
          <a:p>
            <a:pPr marL="0" indent="0">
              <a:spcBef>
                <a:spcPts val="600"/>
              </a:spcBef>
            </a:pPr>
            <a:r>
              <a:rPr lang="ru-RU" sz="4600" b="1" dirty="0" smtClean="0">
                <a:solidFill>
                  <a:srgbClr val="0033CC"/>
                </a:solidFill>
                <a:latin typeface="Times New Roman" pitchFamily="18" charset="0"/>
              </a:rPr>
              <a:t> доброжелательный</a:t>
            </a:r>
          </a:p>
          <a:p>
            <a:pPr marL="0" indent="0">
              <a:spcBef>
                <a:spcPts val="600"/>
              </a:spcBef>
            </a:pPr>
            <a:r>
              <a:rPr lang="ru-RU" sz="4600" b="1" dirty="0" smtClean="0">
                <a:solidFill>
                  <a:srgbClr val="0033CC"/>
                </a:solidFill>
                <a:latin typeface="Times New Roman" pitchFamily="18" charset="0"/>
              </a:rPr>
              <a:t> уступчивый</a:t>
            </a:r>
            <a:endParaRPr lang="ru-RU" sz="46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0">
              <a:spcBef>
                <a:spcPts val="600"/>
              </a:spcBef>
            </a:pPr>
            <a:r>
              <a:rPr lang="ru-RU" sz="4600" b="1" dirty="0" smtClean="0">
                <a:solidFill>
                  <a:srgbClr val="0033CC"/>
                </a:solidFill>
                <a:latin typeface="Times New Roman" pitchFamily="18" charset="0"/>
              </a:rPr>
              <a:t> терпимый… </a:t>
            </a:r>
            <a:endParaRPr lang="ru-RU" sz="46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66038"/>
      </p:ext>
    </p:extLst>
  </p:cSld>
  <p:clrMapOvr>
    <a:masterClrMapping/>
  </p:clrMapOvr>
  <p:transition advTm="108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theme/theme1.xml><?xml version="1.0" encoding="utf-8"?>
<a:theme xmlns:a="http://schemas.openxmlformats.org/drawingml/2006/main" name="Сотрудниче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2755</TotalTime>
  <Words>312</Words>
  <Application>Microsoft Office PowerPoint</Application>
  <PresentationFormat>Экран (4:3)</PresentationFormat>
  <Paragraphs>90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Сотрудничество</vt:lpstr>
      <vt:lpstr>Презентация PowerPoint</vt:lpstr>
      <vt:lpstr>  </vt:lpstr>
      <vt:lpstr>Общаться –  с кем-либо знаться, дружиться, делиться</vt:lpstr>
      <vt:lpstr>Что такое толерантность ?</vt:lpstr>
      <vt:lpstr>Презентация PowerPoint</vt:lpstr>
      <vt:lpstr>Презентация PowerPoint</vt:lpstr>
      <vt:lpstr>Презентация PowerPoint</vt:lpstr>
      <vt:lpstr>Презентация PowerPoint</vt:lpstr>
      <vt:lpstr> толерантный человек</vt:lpstr>
      <vt:lpstr>Нас объединяет то, что</vt:lpstr>
      <vt:lpstr>Нас различает</vt:lpstr>
      <vt:lpstr>Презентация PowerPoint</vt:lpstr>
      <vt:lpstr>Презентация PowerPoint</vt:lpstr>
      <vt:lpstr>             Посмотрите на картинку: вороны черные и только одна белая, но им хорошо вместе.      Они весело танцуют и поют, и совсем неважно кто и какого цвета. </vt:lpstr>
      <vt:lpstr>              Посмотрите: какой большой слон и какая маленькая мышка,  они общаются, дружат.    Большой слон не обижает маленькую мышку. Они равны, несмотря на разницу в размерах. </vt:lpstr>
      <vt:lpstr>Презентация PowerPoint</vt:lpstr>
      <vt:lpstr>Правила толерантного общения</vt:lpstr>
      <vt:lpstr>Толерантность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Толерантность</dc:subject>
  <dc:creator>Мамонова Н.И.</dc:creator>
  <cp:lastModifiedBy>HOME</cp:lastModifiedBy>
  <cp:revision>391</cp:revision>
  <cp:lastPrinted>1601-01-01T00:00:00Z</cp:lastPrinted>
  <dcterms:created xsi:type="dcterms:W3CDTF">1601-01-01T00:00:00Z</dcterms:created>
  <dcterms:modified xsi:type="dcterms:W3CDTF">2013-02-20T03:02:13Z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