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5"/>
  </p:notesMasterIdLst>
  <p:sldIdLst>
    <p:sldId id="279" r:id="rId3"/>
    <p:sldId id="260" r:id="rId4"/>
    <p:sldId id="261" r:id="rId5"/>
    <p:sldId id="266" r:id="rId6"/>
    <p:sldId id="276" r:id="rId7"/>
    <p:sldId id="267" r:id="rId8"/>
    <p:sldId id="268" r:id="rId9"/>
    <p:sldId id="270" r:id="rId10"/>
    <p:sldId id="271" r:id="rId11"/>
    <p:sldId id="259" r:id="rId12"/>
    <p:sldId id="265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4" autoAdjust="0"/>
    <p:restoredTop sz="94718" autoAdjust="0"/>
  </p:normalViewPr>
  <p:slideViewPr>
    <p:cSldViewPr>
      <p:cViewPr varScale="1">
        <p:scale>
          <a:sx n="45" d="100"/>
          <a:sy n="45" d="100"/>
        </p:scale>
        <p:origin x="-105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BBDF1D-8453-4A91-BFCF-C25A18D96407}" type="datetimeFigureOut">
              <a:rPr lang="ru-RU" smtClean="0"/>
              <a:pPr/>
              <a:t>16.02.2012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735576-F3D8-4DDF-85FE-5C6446FC73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35576-F3D8-4DDF-85FE-5C6446FC73B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35576-F3D8-4DDF-85FE-5C6446FC73BA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87C59-65F5-4A28-AF19-C2C01544344A}" type="datetimeFigureOut">
              <a:rPr lang="ru-RU" smtClean="0"/>
              <a:pPr/>
              <a:t>16.02.2012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53F4D-B4A5-4280-804D-0EA22262C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87C59-65F5-4A28-AF19-C2C01544344A}" type="datetimeFigureOut">
              <a:rPr lang="ru-RU" smtClean="0"/>
              <a:pPr/>
              <a:t>16.02.2012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53F4D-B4A5-4280-804D-0EA22262C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87C59-65F5-4A28-AF19-C2C01544344A}" type="datetimeFigureOut">
              <a:rPr lang="ru-RU" smtClean="0"/>
              <a:pPr/>
              <a:t>16.02.2012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53F4D-B4A5-4280-804D-0EA22262C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500188" y="228600"/>
            <a:ext cx="7491412" cy="6010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1447800" y="6324600"/>
            <a:ext cx="1409700" cy="490538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733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2390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1D7F8F1-8320-4C28-A3DA-6BC6E9F5106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1C89F-F121-4DCE-AA85-8CD8E162D0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1C11A-39EC-41D8-8329-78D8FF9C46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38D66-A4ED-4BC5-960A-085C5D82C4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543B2-1CC8-48ED-932C-83EB1D044D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4901C-D802-4BF8-8223-E53DBDDB32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B1A05-50C4-477C-9E89-C124428068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45B29-8ADD-427A-92DE-6E3872A626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87C59-65F5-4A28-AF19-C2C01544344A}" type="datetimeFigureOut">
              <a:rPr lang="ru-RU" smtClean="0"/>
              <a:pPr/>
              <a:t>16.02.2012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53F4D-B4A5-4280-804D-0EA22262C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C5AE6-0215-4CA0-AA9C-F6638EFCE2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CCB7F-13EE-4A16-BD0C-981CA99BEE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C0727-4F3A-4EAB-B7AB-395DA3B51F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01119-197B-401F-95DC-9316A85290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11DA8-7820-4097-B6B9-0113D6F4F8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87C59-65F5-4A28-AF19-C2C01544344A}" type="datetimeFigureOut">
              <a:rPr lang="ru-RU" smtClean="0"/>
              <a:pPr/>
              <a:t>16.02.2012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53F4D-B4A5-4280-804D-0EA22262C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87C59-65F5-4A28-AF19-C2C01544344A}" type="datetimeFigureOut">
              <a:rPr lang="ru-RU" smtClean="0"/>
              <a:pPr/>
              <a:t>16.02.2012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53F4D-B4A5-4280-804D-0EA22262C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87C59-65F5-4A28-AF19-C2C01544344A}" type="datetimeFigureOut">
              <a:rPr lang="ru-RU" smtClean="0"/>
              <a:pPr/>
              <a:t>16.02.2012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53F4D-B4A5-4280-804D-0EA22262C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87C59-65F5-4A28-AF19-C2C01544344A}" type="datetimeFigureOut">
              <a:rPr lang="ru-RU" smtClean="0"/>
              <a:pPr/>
              <a:t>16.02.2012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53F4D-B4A5-4280-804D-0EA22262C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87C59-65F5-4A28-AF19-C2C01544344A}" type="datetimeFigureOut">
              <a:rPr lang="ru-RU" smtClean="0"/>
              <a:pPr/>
              <a:t>16.02.2012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53F4D-B4A5-4280-804D-0EA22262C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87C59-65F5-4A28-AF19-C2C01544344A}" type="datetimeFigureOut">
              <a:rPr lang="ru-RU" smtClean="0"/>
              <a:pPr/>
              <a:t>16.02.2012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53F4D-B4A5-4280-804D-0EA22262C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87C59-65F5-4A28-AF19-C2C01544344A}" type="datetimeFigureOut">
              <a:rPr lang="ru-RU" smtClean="0"/>
              <a:pPr/>
              <a:t>16.02.2012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53F4D-B4A5-4280-804D-0EA22262C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87C59-65F5-4A28-AF19-C2C01544344A}" type="datetimeFigureOut">
              <a:rPr lang="ru-RU" smtClean="0"/>
              <a:pPr/>
              <a:t>16.02.2012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53F4D-B4A5-4280-804D-0EA22262C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fld id="{223AC79F-C76F-430E-B2C2-30420F3652F6}" type="slidenum">
              <a:rPr lang="ru-RU"/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Public\Music\Sample%20Music\bukva_ts\bukva_ts.wmv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928688" y="571500"/>
            <a:ext cx="7772400" cy="1470025"/>
          </a:xfrm>
        </p:spPr>
        <p:txBody>
          <a:bodyPr/>
          <a:lstStyle/>
          <a:p>
            <a:pPr eaLnBrk="1" hangingPunct="1"/>
            <a:r>
              <a:rPr lang="ru-RU" sz="3200" dirty="0" smtClean="0"/>
              <a:t>1 класс УМК «Гармония»</a:t>
            </a: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313" y="2143125"/>
            <a:ext cx="6400800" cy="1214438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chemeClr val="tx1"/>
                </a:solidFill>
              </a:rPr>
              <a:t>Тема: </a:t>
            </a:r>
            <a:r>
              <a:rPr lang="ru-RU" sz="3600" b="1" dirty="0" smtClean="0">
                <a:solidFill>
                  <a:schemeClr val="accent2"/>
                </a:solidFill>
              </a:rPr>
              <a:t>Буквы Щ </a:t>
            </a:r>
            <a:r>
              <a:rPr lang="ru-RU" sz="3600" b="1" dirty="0" err="1" smtClean="0">
                <a:solidFill>
                  <a:schemeClr val="accent2"/>
                </a:solidFill>
              </a:rPr>
              <a:t>щ</a:t>
            </a:r>
            <a:r>
              <a:rPr lang="ru-RU" sz="3600" b="1" dirty="0" smtClean="0">
                <a:solidFill>
                  <a:schemeClr val="accent2"/>
                </a:solidFill>
              </a:rPr>
              <a:t>, звук [</a:t>
            </a:r>
            <a:r>
              <a:rPr lang="ru-RU" sz="3600" b="1" dirty="0" err="1" smtClean="0">
                <a:solidFill>
                  <a:schemeClr val="accent2"/>
                </a:solidFill>
              </a:rPr>
              <a:t>щ</a:t>
            </a:r>
            <a:r>
              <a:rPr lang="ru-RU" sz="3600" b="1" dirty="0" smtClean="0">
                <a:solidFill>
                  <a:schemeClr val="accent2"/>
                </a:solidFill>
              </a:rPr>
              <a:t>].</a:t>
            </a:r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  <a:p>
            <a:pPr algn="r" eaLnBrk="1" hangingPunct="1"/>
            <a:r>
              <a:rPr lang="ru-RU" sz="2400" dirty="0" smtClean="0"/>
              <a:t>Холмогорова Елена Андреевна,</a:t>
            </a:r>
          </a:p>
          <a:p>
            <a:pPr algn="r" eaLnBrk="1" hangingPunct="1"/>
            <a:r>
              <a:rPr lang="ru-RU" sz="2400" dirty="0" smtClean="0"/>
              <a:t>МОУ СОШ с. Беклемишево</a:t>
            </a:r>
            <a:endParaRPr lang="en-US" sz="2400" dirty="0" smtClean="0"/>
          </a:p>
          <a:p>
            <a:pPr algn="r" eaLnBrk="1" hangingPunct="1"/>
            <a:r>
              <a:rPr lang="ru-RU" sz="2400" dirty="0" smtClean="0"/>
              <a:t>Читинского района Забайкальского края</a:t>
            </a:r>
          </a:p>
          <a:p>
            <a:pPr algn="r" eaLnBrk="1" hangingPunct="1"/>
            <a:endParaRPr lang="ru-RU" sz="2400" dirty="0" smtClean="0"/>
          </a:p>
          <a:p>
            <a:pPr algn="r" eaLnBrk="1" hangingPunct="1"/>
            <a:endParaRPr lang="ru-RU" sz="2400" dirty="0" smtClean="0"/>
          </a:p>
          <a:p>
            <a:pPr eaLnBrk="1" hangingPunct="1"/>
            <a:r>
              <a:rPr lang="ru-RU" sz="2400" dirty="0" smtClean="0"/>
              <a:t>2011 – 2012 </a:t>
            </a:r>
            <a:r>
              <a:rPr lang="ru-RU" sz="2400" dirty="0" err="1" smtClean="0"/>
              <a:t>уч</a:t>
            </a:r>
            <a:r>
              <a:rPr lang="ru-RU" sz="2400" dirty="0" smtClean="0"/>
              <a:t>. г.</a:t>
            </a:r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74716" y="0"/>
            <a:ext cx="5649612" cy="54784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</a:t>
            </a:r>
            <a:r>
              <a:rPr lang="ru-RU" sz="7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епка- </a:t>
            </a:r>
            <a:r>
              <a:rPr lang="ru-RU" sz="7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_епка</a:t>
            </a:r>
            <a:endParaRPr lang="ru-RU" sz="7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7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венок- </a:t>
            </a:r>
            <a:r>
              <a:rPr lang="ru-RU" sz="7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_енок</a:t>
            </a:r>
            <a:endParaRPr lang="ru-RU" sz="7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7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r>
              <a:rPr lang="ru-RU" sz="7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ека- </a:t>
            </a:r>
            <a:r>
              <a:rPr lang="ru-RU" sz="7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_ека</a:t>
            </a:r>
            <a:endParaRPr lang="ru-RU" sz="7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7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мель- </a:t>
            </a:r>
            <a:r>
              <a:rPr lang="ru-RU" sz="7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_ель</a:t>
            </a:r>
            <a:endParaRPr lang="ru-RU" sz="7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7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</a:t>
            </a:r>
            <a:r>
              <a:rPr lang="ru-RU" sz="7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учка- </a:t>
            </a:r>
            <a:r>
              <a:rPr lang="ru-RU" sz="7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_учка</a:t>
            </a:r>
            <a:endParaRPr lang="ru-RU" sz="7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0"/>
            <a:ext cx="899605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щ</a:t>
            </a:r>
            <a:endParaRPr lang="ru-RU" sz="7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052736"/>
            <a:ext cx="899605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щ</a:t>
            </a:r>
            <a:endParaRPr lang="ru-RU" sz="7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204864"/>
            <a:ext cx="899605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щ</a:t>
            </a:r>
            <a:endParaRPr lang="ru-RU" sz="7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3284984"/>
            <a:ext cx="899605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щ</a:t>
            </a:r>
            <a:endParaRPr lang="ru-RU" sz="7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4293096"/>
            <a:ext cx="899605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щ</a:t>
            </a:r>
            <a:endParaRPr lang="ru-RU" sz="7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56376" y="62068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10" name="Скругленная соединительная линия 9"/>
          <p:cNvCxnSpPr/>
          <p:nvPr/>
        </p:nvCxnSpPr>
        <p:spPr>
          <a:xfrm>
            <a:off x="1331640" y="764704"/>
            <a:ext cx="3528392" cy="288032"/>
          </a:xfrm>
          <a:prstGeom prst="curvedConnector3">
            <a:avLst>
              <a:gd name="adj1" fmla="val 11320"/>
            </a:avLst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28545"/>
            <a:ext cx="87484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Замени первую букву в словах на Щ и прочитай новые слова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13599E-6 C 0.00764 0.04464 0.01562 0.08997 0.06302 0.10384 C 0.11041 0.11818 0.22482 0.09182 0.28402 0.08395 C 0.34323 0.07609 0.38559 0.071 0.41857 0.05643 C 0.45104 0.04209 0.46961 0.0081 0.48038 -0.00138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" y="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0.00116 C 0.01302 0.0178 0.02639 0.03746 0.08472 0.05411 C 0.14306 0.07076 0.28247 0.10569 0.34948 0.09782 C 0.41632 0.09065 0.46441 0.02382 0.48646 0.00971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" y="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0.00324 C 0.0533 3.27475E-6 0.10677 0.00323 0.15208 0.00647 C 0.19757 0.00948 0.2401 0.0141 0.2724 0.01549 C 0.30469 0.01688 0.31667 0.01804 0.34635 0.01549 C 0.37622 0.01341 0.4283 0.00763 0.45087 0.00277 C 0.47344 -0.00208 0.47639 -0.01018 0.48125 -0.01457 C 0.48646 -0.01874 0.48125 -0.02128 0.48125 -0.0222 " pathEditMode="relative" rAng="0" ptsTypes="aaaaa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0.0148 C 0.04115 0.02844 0.08264 0.04232 0.14045 0.05342 C 0.19844 0.06475 0.29479 0.08279 0.3474 0.08164 C 0.39965 0.08094 0.43177 0.06568 0.45469 0.0481 C 0.47813 0.03076 0.48212 -0.0111 0.48646 -0.0222 " pathEditMode="relative" rAng="0" ptsTypes="aaa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" y="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0.00255 C 0.03282 0.08072 0.06736 0.15912 0.12084 0.19566 C 0.17431 0.2322 0.2632 0.22295 0.31945 0.22202 C 0.3757 0.22109 0.43542 0.20722 0.45886 0.19011 C 0.48229 0.17299 0.46077 0.14408 0.46025 0.11887 C 0.45972 0.09367 0.45625 0.05805 0.45608 0.03816 C 0.45591 0.01827 0.45729 0.00856 0.45886 -0.00115 " pathEditMode="relative" rAng="0" ptsTypes="aaaaa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" y="1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/>
                </a:solidFill>
              </a:rPr>
              <a:t>Разгадай и подпиши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29699" name="Text Box 39"/>
          <p:cNvSpPr txBox="1">
            <a:spLocks noChangeArrowheads="1"/>
          </p:cNvSpPr>
          <p:nvPr/>
        </p:nvSpPr>
        <p:spPr bwMode="auto">
          <a:xfrm>
            <a:off x="228600" y="1143000"/>
            <a:ext cx="89154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solidFill>
                  <a:srgbClr val="009900"/>
                </a:solidFill>
                <a:latin typeface="Lucida Sans Unicode" pitchFamily="34" charset="0"/>
              </a:rPr>
              <a:t>Щ</a:t>
            </a:r>
            <a:r>
              <a:rPr lang="ru-RU" sz="2800" dirty="0">
                <a:latin typeface="Lucida Sans Unicode" pitchFamily="34" charset="0"/>
              </a:rPr>
              <a:t> И        </a:t>
            </a:r>
            <a:r>
              <a:rPr lang="ru-RU" sz="2800" dirty="0" smtClean="0">
                <a:latin typeface="Lucida Sans Unicode" pitchFamily="34" charset="0"/>
              </a:rPr>
              <a:t>      Русский </a:t>
            </a:r>
            <a:r>
              <a:rPr lang="ru-RU" sz="2800" dirty="0">
                <a:latin typeface="Lucida Sans Unicode" pitchFamily="34" charset="0"/>
              </a:rPr>
              <a:t>суп.</a:t>
            </a:r>
          </a:p>
          <a:p>
            <a:pPr>
              <a:spcBef>
                <a:spcPct val="50000"/>
              </a:spcBef>
            </a:pPr>
            <a:r>
              <a:rPr lang="ru-RU" sz="2800" dirty="0">
                <a:solidFill>
                  <a:srgbClr val="009900"/>
                </a:solidFill>
                <a:latin typeface="Lucida Sans Unicode" pitchFamily="34" charset="0"/>
              </a:rPr>
              <a:t>Щ</a:t>
            </a:r>
            <a:r>
              <a:rPr lang="ru-RU" sz="2800" dirty="0">
                <a:latin typeface="Lucida Sans Unicode" pitchFamily="34" charset="0"/>
              </a:rPr>
              <a:t> И Т    </a:t>
            </a:r>
            <a:r>
              <a:rPr lang="ru-RU" sz="2800" dirty="0" smtClean="0">
                <a:latin typeface="Lucida Sans Unicode" pitchFamily="34" charset="0"/>
              </a:rPr>
              <a:t>       Этим </a:t>
            </a:r>
            <a:r>
              <a:rPr lang="ru-RU" sz="2800" dirty="0">
                <a:latin typeface="Lucida Sans Unicode" pitchFamily="34" charset="0"/>
              </a:rPr>
              <a:t>защищались древние воины.</a:t>
            </a:r>
          </a:p>
          <a:p>
            <a:pPr>
              <a:spcBef>
                <a:spcPct val="50000"/>
              </a:spcBef>
            </a:pPr>
            <a:r>
              <a:rPr lang="ru-RU" sz="2800" dirty="0">
                <a:solidFill>
                  <a:srgbClr val="009900"/>
                </a:solidFill>
                <a:latin typeface="Lucida Sans Unicode" pitchFamily="34" charset="0"/>
              </a:rPr>
              <a:t>Щ</a:t>
            </a:r>
            <a:r>
              <a:rPr lang="ru-RU" sz="2800" dirty="0">
                <a:latin typeface="Lucida Sans Unicode" pitchFamily="34" charset="0"/>
              </a:rPr>
              <a:t> У К А  </a:t>
            </a:r>
            <a:r>
              <a:rPr lang="ru-RU" sz="2800" dirty="0" smtClean="0">
                <a:latin typeface="Lucida Sans Unicode" pitchFamily="34" charset="0"/>
              </a:rPr>
              <a:t>      </a:t>
            </a:r>
            <a:r>
              <a:rPr lang="ru-RU" sz="2800" dirty="0">
                <a:latin typeface="Lucida Sans Unicode" pitchFamily="34" charset="0"/>
              </a:rPr>
              <a:t>Зубастая рыба.</a:t>
            </a:r>
          </a:p>
          <a:p>
            <a:pPr>
              <a:spcBef>
                <a:spcPct val="50000"/>
              </a:spcBef>
            </a:pPr>
            <a:r>
              <a:rPr lang="ru-RU" sz="2800" dirty="0">
                <a:solidFill>
                  <a:srgbClr val="009900"/>
                </a:solidFill>
                <a:latin typeface="Lucida Sans Unicode" pitchFamily="34" charset="0"/>
              </a:rPr>
              <a:t>Щ</a:t>
            </a:r>
            <a:r>
              <a:rPr lang="ru-RU" sz="2800" dirty="0">
                <a:latin typeface="Lucida Sans Unicode" pitchFamily="34" charset="0"/>
              </a:rPr>
              <a:t> Е К А         Часть лица.</a:t>
            </a:r>
          </a:p>
          <a:p>
            <a:pPr>
              <a:spcBef>
                <a:spcPct val="50000"/>
              </a:spcBef>
            </a:pPr>
            <a:r>
              <a:rPr lang="ru-RU" sz="2800" dirty="0">
                <a:solidFill>
                  <a:srgbClr val="009900"/>
                </a:solidFill>
                <a:latin typeface="Lucida Sans Unicode" pitchFamily="34" charset="0"/>
              </a:rPr>
              <a:t>Щ </a:t>
            </a:r>
            <a:r>
              <a:rPr lang="ru-RU" sz="2800" dirty="0">
                <a:latin typeface="Lucida Sans Unicode" pitchFamily="34" charset="0"/>
              </a:rPr>
              <a:t>Е Л Ь         Дырочка в полу, в стене.</a:t>
            </a:r>
          </a:p>
          <a:p>
            <a:pPr>
              <a:spcBef>
                <a:spcPct val="50000"/>
              </a:spcBef>
            </a:pPr>
            <a:r>
              <a:rPr lang="ru-RU" sz="2800" dirty="0">
                <a:solidFill>
                  <a:srgbClr val="009900"/>
                </a:solidFill>
                <a:latin typeface="Lucida Sans Unicode" pitchFamily="34" charset="0"/>
              </a:rPr>
              <a:t>Щ</a:t>
            </a:r>
            <a:r>
              <a:rPr lang="ru-RU" sz="2800" dirty="0">
                <a:latin typeface="Lucida Sans Unicode" pitchFamily="34" charset="0"/>
              </a:rPr>
              <a:t> Е П К А      Осколок дерева.</a:t>
            </a:r>
          </a:p>
          <a:p>
            <a:pPr>
              <a:spcBef>
                <a:spcPct val="50000"/>
              </a:spcBef>
            </a:pPr>
            <a:r>
              <a:rPr lang="ru-RU" sz="2800" dirty="0">
                <a:solidFill>
                  <a:srgbClr val="009900"/>
                </a:solidFill>
                <a:latin typeface="Lucida Sans Unicode" pitchFamily="34" charset="0"/>
              </a:rPr>
              <a:t>Щ</a:t>
            </a:r>
            <a:r>
              <a:rPr lang="ru-RU" sz="2800" dirty="0">
                <a:latin typeface="Lucida Sans Unicode" pitchFamily="34" charset="0"/>
              </a:rPr>
              <a:t> Е Н О К      Маленькая собачка.</a:t>
            </a:r>
          </a:p>
          <a:p>
            <a:pPr>
              <a:spcBef>
                <a:spcPct val="50000"/>
              </a:spcBef>
            </a:pPr>
            <a:r>
              <a:rPr lang="ru-RU" sz="2800" dirty="0">
                <a:solidFill>
                  <a:srgbClr val="009900"/>
                </a:solidFill>
                <a:latin typeface="Lucida Sans Unicode" pitchFamily="34" charset="0"/>
              </a:rPr>
              <a:t>Щ</a:t>
            </a:r>
            <a:r>
              <a:rPr lang="ru-RU" sz="2800" dirty="0">
                <a:latin typeface="Lucida Sans Unicode" pitchFamily="34" charset="0"/>
              </a:rPr>
              <a:t> Ё Т К А      Они разные: ими чистят зубы</a:t>
            </a:r>
            <a:r>
              <a:rPr lang="ru-RU" sz="2800" dirty="0" smtClean="0">
                <a:latin typeface="Lucida Sans Unicode" pitchFamily="34" charset="0"/>
              </a:rPr>
              <a:t>,                                </a:t>
            </a:r>
          </a:p>
          <a:p>
            <a:pPr>
              <a:spcBef>
                <a:spcPct val="50000"/>
              </a:spcBef>
            </a:pPr>
            <a:r>
              <a:rPr lang="ru-RU" sz="2800" dirty="0" smtClean="0">
                <a:latin typeface="Lucida Sans Unicode" pitchFamily="34" charset="0"/>
              </a:rPr>
              <a:t>                       </a:t>
            </a:r>
            <a:r>
              <a:rPr lang="en-US" sz="2800" dirty="0" smtClean="0">
                <a:latin typeface="Lucida Sans Unicode" pitchFamily="34" charset="0"/>
              </a:rPr>
              <a:t>                </a:t>
            </a:r>
            <a:r>
              <a:rPr lang="ru-RU" sz="2800" dirty="0" smtClean="0">
                <a:latin typeface="Lucida Sans Unicode" pitchFamily="34" charset="0"/>
              </a:rPr>
              <a:t>               одежду, пол.</a:t>
            </a:r>
            <a:endParaRPr lang="ru-RU" sz="2800" dirty="0">
              <a:latin typeface="Lucida Sans Unicode" pitchFamily="34" charset="0"/>
            </a:endParaRPr>
          </a:p>
        </p:txBody>
      </p:sp>
      <p:sp>
        <p:nvSpPr>
          <p:cNvPr id="6185" name="Rectangle 41"/>
          <p:cNvSpPr>
            <a:spLocks noChangeArrowheads="1"/>
          </p:cNvSpPr>
          <p:nvPr/>
        </p:nvSpPr>
        <p:spPr bwMode="auto">
          <a:xfrm>
            <a:off x="762000" y="1143000"/>
            <a:ext cx="381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6186" name="Rectangle 42"/>
          <p:cNvSpPr>
            <a:spLocks noChangeArrowheads="1"/>
          </p:cNvSpPr>
          <p:nvPr/>
        </p:nvSpPr>
        <p:spPr bwMode="auto">
          <a:xfrm>
            <a:off x="755576" y="1772816"/>
            <a:ext cx="609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6187" name="Rectangle 43"/>
          <p:cNvSpPr>
            <a:spLocks noChangeArrowheads="1"/>
          </p:cNvSpPr>
          <p:nvPr/>
        </p:nvSpPr>
        <p:spPr bwMode="auto">
          <a:xfrm>
            <a:off x="755576" y="3717032"/>
            <a:ext cx="914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6188" name="Rectangle 44"/>
          <p:cNvSpPr>
            <a:spLocks noChangeArrowheads="1"/>
          </p:cNvSpPr>
          <p:nvPr/>
        </p:nvSpPr>
        <p:spPr bwMode="auto">
          <a:xfrm>
            <a:off x="755576" y="4365104"/>
            <a:ext cx="1296144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6189" name="Rectangle 45"/>
          <p:cNvSpPr>
            <a:spLocks noChangeArrowheads="1"/>
          </p:cNvSpPr>
          <p:nvPr/>
        </p:nvSpPr>
        <p:spPr bwMode="auto">
          <a:xfrm>
            <a:off x="755576" y="5013176"/>
            <a:ext cx="1299592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6190" name="Rectangle 46"/>
          <p:cNvSpPr>
            <a:spLocks noChangeArrowheads="1"/>
          </p:cNvSpPr>
          <p:nvPr/>
        </p:nvSpPr>
        <p:spPr bwMode="auto">
          <a:xfrm>
            <a:off x="755575" y="5643563"/>
            <a:ext cx="1330399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6191" name="Rectangle 47"/>
          <p:cNvSpPr>
            <a:spLocks noChangeArrowheads="1"/>
          </p:cNvSpPr>
          <p:nvPr/>
        </p:nvSpPr>
        <p:spPr bwMode="auto">
          <a:xfrm>
            <a:off x="755576" y="3068960"/>
            <a:ext cx="914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6192" name="Rectangle 48"/>
          <p:cNvSpPr>
            <a:spLocks noChangeArrowheads="1"/>
          </p:cNvSpPr>
          <p:nvPr/>
        </p:nvSpPr>
        <p:spPr bwMode="auto">
          <a:xfrm>
            <a:off x="755576" y="2420888"/>
            <a:ext cx="914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Lucida Sans Unicode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5" grpId="0" animBg="1"/>
      <p:bldP spid="6186" grpId="0" animBg="1"/>
      <p:bldP spid="6187" grpId="0" animBg="1"/>
      <p:bldP spid="6188" grpId="0" animBg="1"/>
      <p:bldP spid="6189" grpId="0" animBg="1"/>
      <p:bldP spid="6190" grpId="0" animBg="1"/>
      <p:bldP spid="6191" grpId="0" animBg="1"/>
      <p:bldP spid="619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2195736" y="2132856"/>
            <a:ext cx="6553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ru-RU" sz="6000" b="1" dirty="0"/>
              <a:t> </a:t>
            </a:r>
            <a:r>
              <a:rPr lang="ru-RU" sz="6000" b="1" dirty="0">
                <a:solidFill>
                  <a:srgbClr val="3366FF"/>
                </a:solidFill>
              </a:rPr>
              <a:t>Согласный</a:t>
            </a:r>
          </a:p>
        </p:txBody>
      </p:sp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1907704" y="3212976"/>
            <a:ext cx="70580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ru-RU" sz="6000" b="1" dirty="0">
                <a:solidFill>
                  <a:srgbClr val="3366FF"/>
                </a:solidFill>
              </a:rPr>
              <a:t> Глухой</a:t>
            </a:r>
          </a:p>
        </p:txBody>
      </p:sp>
      <p:sp>
        <p:nvSpPr>
          <p:cNvPr id="97287" name="Text Box 7"/>
          <p:cNvSpPr txBox="1">
            <a:spLocks noChangeArrowheads="1"/>
          </p:cNvSpPr>
          <p:nvPr/>
        </p:nvSpPr>
        <p:spPr bwMode="auto">
          <a:xfrm>
            <a:off x="1835150" y="5373688"/>
            <a:ext cx="2089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97288" name="Text Box 8"/>
          <p:cNvSpPr txBox="1">
            <a:spLocks noChangeArrowheads="1"/>
          </p:cNvSpPr>
          <p:nvPr/>
        </p:nvSpPr>
        <p:spPr bwMode="auto">
          <a:xfrm>
            <a:off x="1187624" y="5301208"/>
            <a:ext cx="745232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ru-RU" sz="6000" b="1" dirty="0"/>
              <a:t> </a:t>
            </a:r>
            <a:r>
              <a:rPr lang="ru-RU" sz="6000" b="1" dirty="0">
                <a:solidFill>
                  <a:srgbClr val="3366FF"/>
                </a:solidFill>
              </a:rPr>
              <a:t>Всегда мягкий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b="1" dirty="0" smtClean="0"/>
              <a:t>Звук </a:t>
            </a:r>
            <a:r>
              <a:rPr lang="en-US" sz="8800" b="1" dirty="0" smtClean="0"/>
              <a:t>[</a:t>
            </a:r>
            <a:r>
              <a:rPr lang="ru-RU" sz="8800" b="1" dirty="0" err="1" smtClean="0"/>
              <a:t>щ</a:t>
            </a:r>
            <a:r>
              <a:rPr lang="en-US" sz="8800" b="1" dirty="0" smtClean="0"/>
              <a:t>]</a:t>
            </a:r>
            <a:r>
              <a:rPr lang="ru-RU" sz="8800" b="1" dirty="0" smtClean="0"/>
              <a:t>:</a:t>
            </a:r>
            <a:endParaRPr lang="ru-RU" sz="8800" b="1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619672" y="4293096"/>
            <a:ext cx="70580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ru-RU" sz="6000" b="1" dirty="0">
                <a:solidFill>
                  <a:srgbClr val="3366FF"/>
                </a:solidFill>
              </a:rPr>
              <a:t> </a:t>
            </a:r>
            <a:r>
              <a:rPr lang="ru-RU" sz="6000" b="1" dirty="0" smtClean="0">
                <a:solidFill>
                  <a:srgbClr val="3366FF"/>
                </a:solidFill>
              </a:rPr>
              <a:t>Непарный</a:t>
            </a:r>
            <a:endParaRPr lang="ru-RU" sz="6000" b="1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4" grpId="0"/>
      <p:bldP spid="97285" grpId="0"/>
      <p:bldP spid="97288" grpId="0"/>
      <p:bldP spid="97288" grpId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щу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716016" cy="310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27584" y="3284984"/>
          <a:ext cx="3600400" cy="663848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720080"/>
                <a:gridCol w="720080"/>
                <a:gridCol w="720080"/>
                <a:gridCol w="720080"/>
                <a:gridCol w="720080"/>
              </a:tblGrid>
              <a:tr h="6638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827584" y="4653136"/>
            <a:ext cx="36004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7" name="Рисунок 6" descr="pik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3429000"/>
            <a:ext cx="3143250" cy="28575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27584" y="3933056"/>
            <a:ext cx="3744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Щ У Ч К А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971600" y="3717032"/>
            <a:ext cx="432048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1691680" y="3429000"/>
            <a:ext cx="432048" cy="432048"/>
          </a:xfrm>
          <a:prstGeom prst="ellipse">
            <a:avLst/>
          </a:prstGeom>
          <a:solidFill>
            <a:schemeClr val="bg1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971600" y="3573016"/>
            <a:ext cx="432048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411760" y="3573016"/>
            <a:ext cx="432048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411760" y="3717032"/>
            <a:ext cx="432048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131840" y="3717032"/>
            <a:ext cx="432048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3851920" y="3429000"/>
            <a:ext cx="432048" cy="432048"/>
          </a:xfrm>
          <a:prstGeom prst="ellipse">
            <a:avLst/>
          </a:prstGeom>
          <a:solidFill>
            <a:schemeClr val="bg1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V="1">
            <a:off x="1979712" y="3068960"/>
            <a:ext cx="216024" cy="21602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1835150" y="1412875"/>
            <a:ext cx="215900" cy="27368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3132138" y="1412875"/>
            <a:ext cx="215900" cy="27368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4356100" y="1412875"/>
            <a:ext cx="215900" cy="27368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 rot="5400000">
            <a:off x="3095625" y="2887663"/>
            <a:ext cx="215900" cy="27368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4572000" y="4148138"/>
            <a:ext cx="215900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6443663" y="2708275"/>
            <a:ext cx="215900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7019925" y="2708275"/>
            <a:ext cx="215900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7596188" y="2708275"/>
            <a:ext cx="215900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 rot="5400000">
            <a:off x="7019926" y="3500437"/>
            <a:ext cx="215900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7812088" y="4076700"/>
            <a:ext cx="28892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1763713" y="2997200"/>
            <a:ext cx="1152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1</a:t>
            </a:r>
          </a:p>
        </p:txBody>
      </p:sp>
      <p:sp>
        <p:nvSpPr>
          <p:cNvPr id="18450" name="Text Box 18"/>
          <p:cNvSpPr txBox="1">
            <a:spLocks noChangeArrowheads="1"/>
          </p:cNvSpPr>
          <p:nvPr/>
        </p:nvSpPr>
        <p:spPr bwMode="auto">
          <a:xfrm>
            <a:off x="3059113" y="2997200"/>
            <a:ext cx="1511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2</a:t>
            </a:r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4284663" y="2997200"/>
            <a:ext cx="12969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3</a:t>
            </a:r>
          </a:p>
        </p:txBody>
      </p:sp>
      <p:sp>
        <p:nvSpPr>
          <p:cNvPr id="18452" name="Text Box 20"/>
          <p:cNvSpPr txBox="1">
            <a:spLocks noChangeArrowheads="1"/>
          </p:cNvSpPr>
          <p:nvPr/>
        </p:nvSpPr>
        <p:spPr bwMode="auto">
          <a:xfrm>
            <a:off x="3059113" y="4076700"/>
            <a:ext cx="16557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4</a:t>
            </a:r>
          </a:p>
        </p:txBody>
      </p:sp>
      <p:sp>
        <p:nvSpPr>
          <p:cNvPr id="18453" name="Text Box 21"/>
          <p:cNvSpPr txBox="1">
            <a:spLocks noChangeArrowheads="1"/>
          </p:cNvSpPr>
          <p:nvPr/>
        </p:nvSpPr>
        <p:spPr bwMode="auto">
          <a:xfrm>
            <a:off x="4427538" y="4365625"/>
            <a:ext cx="18716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/>
              <a:t> 13</a:t>
            </a:r>
          </a:p>
        </p:txBody>
      </p:sp>
      <p:sp>
        <p:nvSpPr>
          <p:cNvPr id="18454" name="Text Box 22"/>
          <p:cNvSpPr txBox="1">
            <a:spLocks noChangeArrowheads="1"/>
          </p:cNvSpPr>
          <p:nvPr/>
        </p:nvSpPr>
        <p:spPr bwMode="auto">
          <a:xfrm>
            <a:off x="6372225" y="3357563"/>
            <a:ext cx="20875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5</a:t>
            </a:r>
          </a:p>
        </p:txBody>
      </p:sp>
      <p:sp>
        <p:nvSpPr>
          <p:cNvPr id="18455" name="Text Box 23"/>
          <p:cNvSpPr txBox="1">
            <a:spLocks noChangeArrowheads="1"/>
          </p:cNvSpPr>
          <p:nvPr/>
        </p:nvSpPr>
        <p:spPr bwMode="auto">
          <a:xfrm>
            <a:off x="6948488" y="3357563"/>
            <a:ext cx="24495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6</a:t>
            </a:r>
          </a:p>
        </p:txBody>
      </p:sp>
      <p:sp>
        <p:nvSpPr>
          <p:cNvPr id="18456" name="Text Box 24"/>
          <p:cNvSpPr txBox="1">
            <a:spLocks noChangeArrowheads="1"/>
          </p:cNvSpPr>
          <p:nvPr/>
        </p:nvSpPr>
        <p:spPr bwMode="auto">
          <a:xfrm>
            <a:off x="7596188" y="3357563"/>
            <a:ext cx="6492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7</a:t>
            </a:r>
          </a:p>
        </p:txBody>
      </p:sp>
      <p:sp>
        <p:nvSpPr>
          <p:cNvPr id="18457" name="Text Box 25"/>
          <p:cNvSpPr txBox="1">
            <a:spLocks noChangeArrowheads="1"/>
          </p:cNvSpPr>
          <p:nvPr/>
        </p:nvSpPr>
        <p:spPr bwMode="auto">
          <a:xfrm>
            <a:off x="6948488" y="4005263"/>
            <a:ext cx="936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8</a:t>
            </a:r>
          </a:p>
        </p:txBody>
      </p:sp>
      <p:sp>
        <p:nvSpPr>
          <p:cNvPr id="18458" name="Text Box 26"/>
          <p:cNvSpPr txBox="1">
            <a:spLocks noChangeArrowheads="1"/>
          </p:cNvSpPr>
          <p:nvPr/>
        </p:nvSpPr>
        <p:spPr bwMode="auto">
          <a:xfrm>
            <a:off x="7667625" y="4221163"/>
            <a:ext cx="6842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 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 animBg="1"/>
      <p:bldP spid="18440" grpId="0" animBg="1"/>
      <p:bldP spid="18441" grpId="0" animBg="1"/>
      <p:bldP spid="18442" grpId="0" animBg="1"/>
      <p:bldP spid="18443" grpId="0" animBg="1"/>
      <p:bldP spid="18444" grpId="0" animBg="1"/>
      <p:bldP spid="18445" grpId="0" animBg="1"/>
      <p:bldP spid="18446" grpId="0" animBg="1"/>
      <p:bldP spid="18447" grpId="0" animBg="1"/>
      <p:bldP spid="184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1692275" y="260350"/>
            <a:ext cx="7127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i="1" dirty="0">
                <a:solidFill>
                  <a:srgbClr val="996633"/>
                </a:solidFill>
              </a:rPr>
              <a:t>Определи место звука </a:t>
            </a:r>
            <a:r>
              <a:rPr lang="en-US" sz="3600" b="1" i="1" dirty="0">
                <a:solidFill>
                  <a:srgbClr val="996633"/>
                </a:solidFill>
              </a:rPr>
              <a:t>[</a:t>
            </a:r>
            <a:r>
              <a:rPr lang="ru-RU" sz="3600" b="1" i="1" dirty="0" err="1" smtClean="0">
                <a:solidFill>
                  <a:srgbClr val="996633"/>
                </a:solidFill>
              </a:rPr>
              <a:t>щ</a:t>
            </a:r>
            <a:r>
              <a:rPr lang="en-US" sz="3600" b="1" i="1" dirty="0" smtClean="0">
                <a:solidFill>
                  <a:srgbClr val="996633"/>
                </a:solidFill>
              </a:rPr>
              <a:t>]</a:t>
            </a:r>
            <a:endParaRPr lang="ru-RU" sz="3600" b="1" i="1" dirty="0">
              <a:solidFill>
                <a:srgbClr val="996633"/>
              </a:solidFill>
            </a:endParaRPr>
          </a:p>
        </p:txBody>
      </p:sp>
      <p:pic>
        <p:nvPicPr>
          <p:cNvPr id="100358" name="Picture 6" descr="img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1196975"/>
            <a:ext cx="6767513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9" name="Text Box 7"/>
          <p:cNvSpPr txBox="1">
            <a:spLocks noChangeArrowheads="1"/>
          </p:cNvSpPr>
          <p:nvPr/>
        </p:nvSpPr>
        <p:spPr bwMode="auto">
          <a:xfrm>
            <a:off x="1619672" y="5661248"/>
            <a:ext cx="676917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i="1" dirty="0">
                <a:solidFill>
                  <a:srgbClr val="996633"/>
                </a:solidFill>
              </a:rPr>
              <a:t>   </a:t>
            </a:r>
            <a:r>
              <a:rPr lang="ru-RU" sz="5400" b="1" i="1" dirty="0" smtClean="0">
                <a:solidFill>
                  <a:srgbClr val="996633"/>
                </a:solidFill>
              </a:rPr>
              <a:t>лещ</a:t>
            </a:r>
            <a:r>
              <a:rPr lang="ru-RU" sz="3600" b="1" i="1" dirty="0" smtClean="0">
                <a:solidFill>
                  <a:srgbClr val="996633"/>
                </a:solidFill>
              </a:rPr>
              <a:t>  </a:t>
            </a:r>
            <a:endParaRPr lang="ru-RU" sz="3600" b="1" i="1" dirty="0">
              <a:solidFill>
                <a:srgbClr val="996633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995936" y="6309320"/>
            <a:ext cx="1728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5220072" y="5877272"/>
            <a:ext cx="504056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5292080" y="6021288"/>
            <a:ext cx="36004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292080" y="6165304"/>
            <a:ext cx="36004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7" grpId="0"/>
      <p:bldP spid="100359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ФИЗКУЛЬТМИНУТКА</a:t>
            </a:r>
            <a:endParaRPr lang="ru-RU" dirty="0"/>
          </a:p>
        </p:txBody>
      </p:sp>
      <p:pic>
        <p:nvPicPr>
          <p:cNvPr id="7" name="bukva_ts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021391" y="1162086"/>
            <a:ext cx="7151009" cy="53632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62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260350"/>
            <a:ext cx="6624638" cy="5473700"/>
          </a:xfrm>
          <a:prstGeom prst="rect">
            <a:avLst/>
          </a:prstGeom>
          <a:noFill/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763713" y="5805264"/>
            <a:ext cx="669671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i="1" dirty="0">
                <a:solidFill>
                  <a:srgbClr val="996633"/>
                </a:solidFill>
              </a:rPr>
              <a:t>   </a:t>
            </a:r>
            <a:r>
              <a:rPr lang="ru-RU" sz="5400" b="1" i="1" dirty="0" smtClean="0">
                <a:solidFill>
                  <a:srgbClr val="996633"/>
                </a:solidFill>
              </a:rPr>
              <a:t>щенок  </a:t>
            </a:r>
            <a:endParaRPr lang="ru-RU" sz="5400" b="1" i="1" dirty="0">
              <a:solidFill>
                <a:srgbClr val="996633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076056" y="6453336"/>
            <a:ext cx="1728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5076056" y="6021288"/>
            <a:ext cx="504056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148064" y="6165304"/>
            <a:ext cx="36004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148064" y="6309320"/>
            <a:ext cx="36004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85" name="Picture 9"/>
          <p:cNvPicPr>
            <a:picLocks noChangeAspect="1" noChangeArrowheads="1"/>
          </p:cNvPicPr>
          <p:nvPr/>
        </p:nvPicPr>
        <p:blipFill>
          <a:blip r:embed="rId2" cstate="print"/>
          <a:srcRect l="12057" t="11803" r="7535" b="17639"/>
          <a:stretch>
            <a:fillRect/>
          </a:stretch>
        </p:blipFill>
        <p:spPr bwMode="auto">
          <a:xfrm>
            <a:off x="2986088" y="1628775"/>
            <a:ext cx="1727200" cy="863600"/>
          </a:xfrm>
          <a:prstGeom prst="rect">
            <a:avLst/>
          </a:prstGeom>
          <a:noFill/>
        </p:spPr>
      </p:pic>
      <p:pic>
        <p:nvPicPr>
          <p:cNvPr id="10138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1700213"/>
            <a:ext cx="1719263" cy="1071562"/>
          </a:xfrm>
          <a:prstGeom prst="rect">
            <a:avLst/>
          </a:prstGeom>
          <a:noFill/>
        </p:spPr>
      </p:pic>
      <p:pic>
        <p:nvPicPr>
          <p:cNvPr id="101388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175" y="2492375"/>
            <a:ext cx="1511300" cy="865188"/>
          </a:xfrm>
          <a:prstGeom prst="rect">
            <a:avLst/>
          </a:prstGeom>
          <a:noFill/>
        </p:spPr>
      </p:pic>
      <p:pic>
        <p:nvPicPr>
          <p:cNvPr id="101389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6088" y="2492375"/>
            <a:ext cx="935037" cy="1079500"/>
          </a:xfrm>
          <a:prstGeom prst="rect">
            <a:avLst/>
          </a:prstGeom>
          <a:noFill/>
        </p:spPr>
      </p:pic>
      <p:pic>
        <p:nvPicPr>
          <p:cNvPr id="101390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013" y="3473450"/>
            <a:ext cx="1439862" cy="819150"/>
          </a:xfrm>
          <a:prstGeom prst="rect">
            <a:avLst/>
          </a:prstGeom>
          <a:noFill/>
        </p:spPr>
      </p:pic>
      <p:pic>
        <p:nvPicPr>
          <p:cNvPr id="101391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34013" y="2636838"/>
            <a:ext cx="1439862" cy="987425"/>
          </a:xfrm>
          <a:prstGeom prst="rect">
            <a:avLst/>
          </a:prstGeom>
          <a:noFill/>
        </p:spPr>
      </p:pic>
      <p:pic>
        <p:nvPicPr>
          <p:cNvPr id="101392" name="Picture 1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1850" y="3500438"/>
            <a:ext cx="1512888" cy="1120775"/>
          </a:xfrm>
          <a:prstGeom prst="rect">
            <a:avLst/>
          </a:prstGeom>
          <a:noFill/>
        </p:spPr>
      </p:pic>
      <p:sp>
        <p:nvSpPr>
          <p:cNvPr id="101393" name="Oval 17"/>
          <p:cNvSpPr>
            <a:spLocks noChangeArrowheads="1"/>
          </p:cNvSpPr>
          <p:nvPr/>
        </p:nvSpPr>
        <p:spPr bwMode="auto">
          <a:xfrm>
            <a:off x="2195513" y="1196975"/>
            <a:ext cx="5040312" cy="39608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1394" name="Text Box 18"/>
          <p:cNvSpPr txBox="1">
            <a:spLocks noChangeArrowheads="1"/>
          </p:cNvSpPr>
          <p:nvPr/>
        </p:nvSpPr>
        <p:spPr bwMode="auto">
          <a:xfrm>
            <a:off x="2051720" y="5517232"/>
            <a:ext cx="496855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i="1" dirty="0">
                <a:solidFill>
                  <a:srgbClr val="996633"/>
                </a:solidFill>
              </a:rPr>
              <a:t>  </a:t>
            </a:r>
            <a:r>
              <a:rPr lang="ru-RU" sz="5400" b="1" i="1" dirty="0">
                <a:solidFill>
                  <a:srgbClr val="996633"/>
                </a:solidFill>
              </a:rPr>
              <a:t>овощи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5580112" y="5877272"/>
            <a:ext cx="36004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580112" y="6021288"/>
            <a:ext cx="36004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16016" y="6165304"/>
            <a:ext cx="1728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5508104" y="5661248"/>
            <a:ext cx="504056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1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1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1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1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1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1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1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1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93" grpId="0" animBg="1"/>
      <p:bldP spid="101394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087" name="Group 23"/>
          <p:cNvGraphicFramePr>
            <a:graphicFrameLocks noGrp="1"/>
          </p:cNvGraphicFramePr>
          <p:nvPr>
            <p:ph/>
          </p:nvPr>
        </p:nvGraphicFramePr>
        <p:xfrm>
          <a:off x="1652588" y="333375"/>
          <a:ext cx="7491412" cy="6172200"/>
        </p:xfrm>
        <a:graphic>
          <a:graphicData uri="http://schemas.openxmlformats.org/drawingml/2006/table">
            <a:tbl>
              <a:tblPr/>
              <a:tblGrid>
                <a:gridCol w="3746500"/>
                <a:gridCol w="3744912"/>
              </a:tblGrid>
              <a:tr h="2003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а</a:t>
                      </a:r>
                      <a:r>
                        <a:rPr kumimoji="0" lang="ru-RU" sz="12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щ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е</a:t>
                      </a:r>
                      <a:r>
                        <a:rPr kumimoji="0" lang="ru-RU" sz="12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3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о</a:t>
                      </a:r>
                      <a:r>
                        <a:rPr kumimoji="0" lang="ru-RU" sz="12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щ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ы</a:t>
                      </a:r>
                      <a:r>
                        <a:rPr kumimoji="0" lang="ru-RU" sz="12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3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у</a:t>
                      </a:r>
                      <a:r>
                        <a:rPr kumimoji="0" lang="ru-RU" sz="12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щ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и</a:t>
                      </a:r>
                      <a:r>
                        <a:rPr kumimoji="0" lang="ru-RU" sz="12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8088" name="Line 24"/>
          <p:cNvSpPr>
            <a:spLocks noChangeShapeType="1"/>
          </p:cNvSpPr>
          <p:nvPr/>
        </p:nvSpPr>
        <p:spPr bwMode="auto">
          <a:xfrm flipV="1">
            <a:off x="2124075" y="404813"/>
            <a:ext cx="1800225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8090" name="Line 26"/>
          <p:cNvSpPr>
            <a:spLocks noChangeShapeType="1"/>
          </p:cNvSpPr>
          <p:nvPr/>
        </p:nvSpPr>
        <p:spPr bwMode="auto">
          <a:xfrm>
            <a:off x="2051050" y="476250"/>
            <a:ext cx="0" cy="136842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8091" name="Text Box 27"/>
          <p:cNvSpPr txBox="1">
            <a:spLocks noChangeArrowheads="1"/>
          </p:cNvSpPr>
          <p:nvPr/>
        </p:nvSpPr>
        <p:spPr bwMode="auto">
          <a:xfrm>
            <a:off x="1835150" y="1412875"/>
            <a:ext cx="7056438" cy="302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b="1" dirty="0">
                <a:solidFill>
                  <a:srgbClr val="996600"/>
                </a:solidFill>
              </a:rPr>
              <a:t>Прочитай сначала</a:t>
            </a:r>
          </a:p>
          <a:p>
            <a:pPr>
              <a:spcBef>
                <a:spcPct val="50000"/>
              </a:spcBef>
            </a:pPr>
            <a:r>
              <a:rPr lang="ru-RU" sz="4800" b="1" dirty="0">
                <a:solidFill>
                  <a:srgbClr val="996600"/>
                </a:solidFill>
              </a:rPr>
              <a:t>слоги </a:t>
            </a:r>
            <a:r>
              <a:rPr lang="ru-RU" sz="4400" b="1" i="1" dirty="0">
                <a:solidFill>
                  <a:srgbClr val="996600"/>
                </a:solidFill>
              </a:rPr>
              <a:t>горизонтально</a:t>
            </a:r>
            <a:r>
              <a:rPr lang="ru-RU" sz="4800" b="1" dirty="0">
                <a:solidFill>
                  <a:srgbClr val="996600"/>
                </a:solidFill>
              </a:rPr>
              <a:t>, </a:t>
            </a:r>
          </a:p>
          <a:p>
            <a:pPr>
              <a:spcBef>
                <a:spcPct val="50000"/>
              </a:spcBef>
            </a:pPr>
            <a:r>
              <a:rPr lang="ru-RU" sz="4800" b="1" dirty="0">
                <a:solidFill>
                  <a:srgbClr val="996600"/>
                </a:solidFill>
              </a:rPr>
              <a:t>затем - </a:t>
            </a:r>
            <a:r>
              <a:rPr lang="ru-RU" sz="4400" b="1" i="1" dirty="0">
                <a:solidFill>
                  <a:srgbClr val="996600"/>
                </a:solidFill>
              </a:rPr>
              <a:t>вертикально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88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8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880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8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8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8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9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426" name="Group 2"/>
          <p:cNvGraphicFramePr>
            <a:graphicFrameLocks noGrp="1"/>
          </p:cNvGraphicFramePr>
          <p:nvPr>
            <p:ph/>
          </p:nvPr>
        </p:nvGraphicFramePr>
        <p:xfrm>
          <a:off x="1652588" y="333375"/>
          <a:ext cx="7491412" cy="6172200"/>
        </p:xfrm>
        <a:graphic>
          <a:graphicData uri="http://schemas.openxmlformats.org/drawingml/2006/table">
            <a:tbl>
              <a:tblPr/>
              <a:tblGrid>
                <a:gridCol w="3746500"/>
                <a:gridCol w="3744912"/>
              </a:tblGrid>
              <a:tr h="2003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щ</a:t>
                      </a:r>
                      <a:r>
                        <a:rPr kumimoji="0" lang="ru-RU" sz="12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щ</a:t>
                      </a:r>
                      <a:r>
                        <a:rPr kumimoji="0" lang="ru-RU" sz="12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3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щ</a:t>
                      </a:r>
                      <a:r>
                        <a:rPr kumimoji="0" lang="ru-RU" sz="12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щ</a:t>
                      </a:r>
                      <a:r>
                        <a:rPr kumimoji="0" lang="ru-RU" sz="12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3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щ</a:t>
                      </a:r>
                      <a:r>
                        <a:rPr kumimoji="0" lang="ru-RU" sz="12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щ</a:t>
                      </a:r>
                      <a:r>
                        <a:rPr kumimoji="0" lang="ru-RU" sz="12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3440" name="Line 16"/>
          <p:cNvSpPr>
            <a:spLocks noChangeShapeType="1"/>
          </p:cNvSpPr>
          <p:nvPr/>
        </p:nvSpPr>
        <p:spPr bwMode="auto">
          <a:xfrm flipV="1">
            <a:off x="2124075" y="404813"/>
            <a:ext cx="1800225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441" name="Line 17"/>
          <p:cNvSpPr>
            <a:spLocks noChangeShapeType="1"/>
          </p:cNvSpPr>
          <p:nvPr/>
        </p:nvSpPr>
        <p:spPr bwMode="auto">
          <a:xfrm>
            <a:off x="2051050" y="476250"/>
            <a:ext cx="0" cy="136842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442" name="Text Box 18"/>
          <p:cNvSpPr txBox="1">
            <a:spLocks noChangeArrowheads="1"/>
          </p:cNvSpPr>
          <p:nvPr/>
        </p:nvSpPr>
        <p:spPr bwMode="auto">
          <a:xfrm>
            <a:off x="1763713" y="1916113"/>
            <a:ext cx="7056437" cy="302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b="1">
                <a:solidFill>
                  <a:srgbClr val="996600"/>
                </a:solidFill>
              </a:rPr>
              <a:t>Прочитай сначала</a:t>
            </a:r>
          </a:p>
          <a:p>
            <a:pPr>
              <a:spcBef>
                <a:spcPct val="50000"/>
              </a:spcBef>
            </a:pPr>
            <a:r>
              <a:rPr lang="ru-RU" sz="4800" b="1">
                <a:solidFill>
                  <a:srgbClr val="996600"/>
                </a:solidFill>
              </a:rPr>
              <a:t>слоги </a:t>
            </a:r>
            <a:r>
              <a:rPr lang="ru-RU" sz="4400" b="1" i="1">
                <a:solidFill>
                  <a:srgbClr val="996600"/>
                </a:solidFill>
              </a:rPr>
              <a:t>горизонтально</a:t>
            </a:r>
            <a:r>
              <a:rPr lang="ru-RU" sz="4800" b="1">
                <a:solidFill>
                  <a:srgbClr val="996600"/>
                </a:solidFill>
              </a:rPr>
              <a:t>, </a:t>
            </a:r>
          </a:p>
          <a:p>
            <a:pPr>
              <a:spcBef>
                <a:spcPct val="50000"/>
              </a:spcBef>
            </a:pPr>
            <a:r>
              <a:rPr lang="ru-RU" sz="4800" b="1">
                <a:solidFill>
                  <a:srgbClr val="996600"/>
                </a:solidFill>
              </a:rPr>
              <a:t>затем - </a:t>
            </a:r>
            <a:r>
              <a:rPr lang="ru-RU" sz="4400" b="1" i="1">
                <a:solidFill>
                  <a:srgbClr val="996600"/>
                </a:solidFill>
              </a:rPr>
              <a:t>вертикально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03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4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215</Words>
  <Application>Microsoft Office PowerPoint</Application>
  <PresentationFormat>Экран (4:3)</PresentationFormat>
  <Paragraphs>74</Paragraphs>
  <Slides>12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1_Тема Office</vt:lpstr>
      <vt:lpstr>1 класс УМК «Гармония»</vt:lpstr>
      <vt:lpstr>Слайд 2</vt:lpstr>
      <vt:lpstr>Слайд 3</vt:lpstr>
      <vt:lpstr>Слайд 4</vt:lpstr>
      <vt:lpstr>ФИЗКУЛЬТМИНУТКА</vt:lpstr>
      <vt:lpstr>Слайд 6</vt:lpstr>
      <vt:lpstr>Слайд 7</vt:lpstr>
      <vt:lpstr>Слайд 8</vt:lpstr>
      <vt:lpstr>Слайд 9</vt:lpstr>
      <vt:lpstr>Слайд 10</vt:lpstr>
      <vt:lpstr>Разгадай и подпиши</vt:lpstr>
      <vt:lpstr>Звук [щ]: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Admin</cp:lastModifiedBy>
  <cp:revision>49</cp:revision>
  <dcterms:created xsi:type="dcterms:W3CDTF">2011-01-19T16:45:08Z</dcterms:created>
  <dcterms:modified xsi:type="dcterms:W3CDTF">2012-02-16T03:01:45Z</dcterms:modified>
</cp:coreProperties>
</file>