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63" r:id="rId6"/>
    <p:sldId id="267" r:id="rId7"/>
    <p:sldId id="264" r:id="rId8"/>
    <p:sldId id="266" r:id="rId9"/>
    <p:sldId id="269" r:id="rId10"/>
    <p:sldId id="262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80" r:id="rId21"/>
    <p:sldId id="279" r:id="rId22"/>
    <p:sldId id="281" r:id="rId23"/>
    <p:sldId id="282" r:id="rId24"/>
    <p:sldId id="283" r:id="rId25"/>
    <p:sldId id="284" r:id="rId26"/>
    <p:sldId id="285" r:id="rId27"/>
    <p:sldId id="287" r:id="rId28"/>
    <p:sldId id="286" r:id="rId29"/>
    <p:sldId id="288" r:id="rId30"/>
    <p:sldId id="289" r:id="rId31"/>
    <p:sldId id="290" r:id="rId32"/>
    <p:sldId id="291" r:id="rId33"/>
    <p:sldId id="293" r:id="rId34"/>
    <p:sldId id="292" r:id="rId35"/>
    <p:sldId id="294" r:id="rId36"/>
    <p:sldId id="295" r:id="rId37"/>
    <p:sldId id="296" r:id="rId38"/>
    <p:sldId id="297" r:id="rId39"/>
    <p:sldId id="300" r:id="rId40"/>
    <p:sldId id="299" r:id="rId41"/>
    <p:sldId id="301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033" autoAdjust="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illinoispip.org/projects.html" TargetMode="External"/><Relationship Id="rId2" Type="http://schemas.openxmlformats.org/officeDocument/2006/relationships/hyperlink" Target="http://smartkids.ru/metodiki-razvitiya/reggio-emilia/reggio-emilia-deti-govoryat-na-100-yazyikah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boutenglish.it/comeniusasilo2/malaguzzi.html" TargetMode="External"/><Relationship Id="rId5" Type="http://schemas.openxmlformats.org/officeDocument/2006/relationships/hyperlink" Target="http://www.catherineshafer.com/reggio.html" TargetMode="External"/><Relationship Id="rId4" Type="http://schemas.openxmlformats.org/officeDocument/2006/relationships/hyperlink" Target="http://www.ventanaschool.org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187220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4800" b="1" dirty="0" smtClean="0"/>
              <a:t>Метод проектов в саду </a:t>
            </a:r>
            <a:r>
              <a:rPr lang="ru-RU" sz="4800" b="1" dirty="0" err="1" smtClean="0"/>
              <a:t>Реджио</a:t>
            </a:r>
            <a:r>
              <a:rPr lang="ru-RU" sz="4800" b="1" dirty="0" smtClean="0"/>
              <a:t> Эмилия</a:t>
            </a: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804" y="3645024"/>
            <a:ext cx="8640960" cy="169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076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2040286"/>
            <a:ext cx="4032448" cy="454910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Проекты </a:t>
            </a:r>
            <a:r>
              <a:rPr lang="ru-RU" dirty="0"/>
              <a:t>и их маленькие авторы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410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 «Корова»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062" y="2780928"/>
            <a:ext cx="4330913" cy="2903315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 smtClean="0"/>
              <a:t>Откуда берется молоко?</a:t>
            </a:r>
          </a:p>
          <a:p>
            <a:r>
              <a:rPr lang="ru-RU" dirty="0" smtClean="0"/>
              <a:t>От коровы?</a:t>
            </a:r>
          </a:p>
          <a:p>
            <a:r>
              <a:rPr lang="ru-RU" dirty="0" smtClean="0"/>
              <a:t>Из магазина?</a:t>
            </a:r>
          </a:p>
          <a:p>
            <a:r>
              <a:rPr lang="ru-RU" dirty="0" smtClean="0"/>
              <a:t>Надо больше узнать о корове!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45167" y="1412776"/>
            <a:ext cx="33746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Этап 1: Начало Проекта</a:t>
            </a:r>
          </a:p>
        </p:txBody>
      </p:sp>
    </p:spTree>
    <p:extLst>
      <p:ext uri="{BB962C8B-B14F-4D97-AF65-F5344CB8AC3E}">
        <p14:creationId xmlns:p14="http://schemas.microsoft.com/office/powerpoint/2010/main" xmlns="" val="274500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32656"/>
            <a:ext cx="82894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Дети составили список того, что они хотели узнать о корове:</a:t>
            </a:r>
          </a:p>
          <a:p>
            <a:endParaRPr lang="ru-RU" sz="2000" b="1" dirty="0">
              <a:solidFill>
                <a:schemeClr val="bg1"/>
              </a:solidFill>
            </a:endParaRPr>
          </a:p>
          <a:p>
            <a:endParaRPr lang="ru-RU" sz="2000" b="1" dirty="0" smtClean="0">
              <a:solidFill>
                <a:schemeClr val="bg1"/>
              </a:solidFill>
            </a:endParaRPr>
          </a:p>
          <a:p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6" y="1656095"/>
            <a:ext cx="8505473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Телята </a:t>
            </a:r>
            <a:r>
              <a:rPr lang="ru-RU" sz="2000" dirty="0">
                <a:solidFill>
                  <a:schemeClr val="tx2"/>
                </a:solidFill>
              </a:rPr>
              <a:t>растут </a:t>
            </a:r>
            <a:r>
              <a:rPr lang="ru-RU" sz="2000" dirty="0" smtClean="0">
                <a:solidFill>
                  <a:schemeClr val="tx2"/>
                </a:solidFill>
              </a:rPr>
              <a:t>когда сосут коровье </a:t>
            </a:r>
            <a:r>
              <a:rPr lang="ru-RU" sz="2000" dirty="0">
                <a:solidFill>
                  <a:schemeClr val="tx2"/>
                </a:solidFill>
              </a:rPr>
              <a:t>вымя? (AP)</a:t>
            </a:r>
          </a:p>
          <a:p>
            <a:r>
              <a:rPr lang="ru-RU" sz="2000" dirty="0">
                <a:solidFill>
                  <a:schemeClr val="tx2"/>
                </a:solidFill>
              </a:rPr>
              <a:t>Когда </a:t>
            </a:r>
            <a:r>
              <a:rPr lang="ru-RU" sz="2000" dirty="0" smtClean="0">
                <a:solidFill>
                  <a:schemeClr val="tx2"/>
                </a:solidFill>
              </a:rPr>
              <a:t>телята становятся взрослыми </a:t>
            </a:r>
            <a:r>
              <a:rPr lang="ru-RU" sz="2000" dirty="0">
                <a:solidFill>
                  <a:schemeClr val="tx2"/>
                </a:solidFill>
              </a:rPr>
              <a:t>и начинают есть траву? (АХ)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Как коровы </a:t>
            </a:r>
            <a:r>
              <a:rPr lang="ru-RU" sz="2000" dirty="0">
                <a:solidFill>
                  <a:schemeClr val="tx2"/>
                </a:solidFill>
              </a:rPr>
              <a:t>и </a:t>
            </a:r>
            <a:r>
              <a:rPr lang="ru-RU" sz="2000" dirty="0" smtClean="0">
                <a:solidFill>
                  <a:schemeClr val="tx2"/>
                </a:solidFill>
              </a:rPr>
              <a:t>быки принимают </a:t>
            </a:r>
            <a:r>
              <a:rPr lang="ru-RU" sz="2000" dirty="0">
                <a:solidFill>
                  <a:schemeClr val="tx2"/>
                </a:solidFill>
              </a:rPr>
              <a:t>ванну? (NK)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Бык </a:t>
            </a:r>
            <a:r>
              <a:rPr lang="ru-RU" sz="2000" dirty="0">
                <a:solidFill>
                  <a:schemeClr val="tx2"/>
                </a:solidFill>
              </a:rPr>
              <a:t>родился с рогами? (BG)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У всех </a:t>
            </a:r>
            <a:r>
              <a:rPr lang="ru-RU" sz="2000" dirty="0">
                <a:solidFill>
                  <a:schemeClr val="tx2"/>
                </a:solidFill>
              </a:rPr>
              <a:t>коров пятна? (АХ)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Коровы </a:t>
            </a:r>
            <a:r>
              <a:rPr lang="ru-RU" sz="2000" dirty="0">
                <a:solidFill>
                  <a:schemeClr val="tx2"/>
                </a:solidFill>
              </a:rPr>
              <a:t>жуют весь день? (АХ)</a:t>
            </a:r>
          </a:p>
          <a:p>
            <a:r>
              <a:rPr lang="ru-RU" sz="2000" dirty="0">
                <a:solidFill>
                  <a:schemeClr val="tx2"/>
                </a:solidFill>
              </a:rPr>
              <a:t>Почему некоторые коровы имеют </a:t>
            </a:r>
            <a:r>
              <a:rPr lang="ru-RU" sz="2000" dirty="0" smtClean="0">
                <a:solidFill>
                  <a:schemeClr val="tx2"/>
                </a:solidFill>
              </a:rPr>
              <a:t>бирки </a:t>
            </a:r>
            <a:r>
              <a:rPr lang="ru-RU" sz="2000" dirty="0">
                <a:solidFill>
                  <a:schemeClr val="tx2"/>
                </a:solidFill>
              </a:rPr>
              <a:t>в </a:t>
            </a:r>
            <a:r>
              <a:rPr lang="ru-RU" sz="2000" dirty="0" smtClean="0">
                <a:solidFill>
                  <a:schemeClr val="tx2"/>
                </a:solidFill>
              </a:rPr>
              <a:t> ушах? </a:t>
            </a:r>
            <a:r>
              <a:rPr lang="ru-RU" sz="2000" dirty="0">
                <a:solidFill>
                  <a:schemeClr val="tx2"/>
                </a:solidFill>
              </a:rPr>
              <a:t>(AP)</a:t>
            </a:r>
          </a:p>
          <a:p>
            <a:r>
              <a:rPr lang="ru-RU" sz="2000" dirty="0">
                <a:solidFill>
                  <a:schemeClr val="tx2"/>
                </a:solidFill>
              </a:rPr>
              <a:t>Почему некоторые коровы имеют кольца в </a:t>
            </a:r>
            <a:r>
              <a:rPr lang="ru-RU" sz="2000" dirty="0" smtClean="0">
                <a:solidFill>
                  <a:schemeClr val="tx2"/>
                </a:solidFill>
              </a:rPr>
              <a:t>носу? </a:t>
            </a:r>
            <a:r>
              <a:rPr lang="ru-RU" sz="2000" dirty="0">
                <a:solidFill>
                  <a:schemeClr val="tx2"/>
                </a:solidFill>
              </a:rPr>
              <a:t>(BG)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У всех коров вымя одинаково? </a:t>
            </a:r>
            <a:r>
              <a:rPr lang="ru-RU" sz="2000" dirty="0">
                <a:solidFill>
                  <a:schemeClr val="tx2"/>
                </a:solidFill>
              </a:rPr>
              <a:t>(АХ</a:t>
            </a:r>
            <a:r>
              <a:rPr lang="ru-RU" sz="2000" dirty="0" smtClean="0">
                <a:solidFill>
                  <a:schemeClr val="tx2"/>
                </a:solidFill>
              </a:rPr>
              <a:t>)</a:t>
            </a:r>
          </a:p>
          <a:p>
            <a:r>
              <a:rPr lang="ru-RU" sz="2000" dirty="0">
                <a:solidFill>
                  <a:schemeClr val="tx2"/>
                </a:solidFill>
              </a:rPr>
              <a:t>Почему коровы </a:t>
            </a:r>
            <a:r>
              <a:rPr lang="ru-RU" sz="2000" dirty="0" smtClean="0">
                <a:solidFill>
                  <a:schemeClr val="tx2"/>
                </a:solidFill>
              </a:rPr>
              <a:t>на </a:t>
            </a:r>
            <a:r>
              <a:rPr lang="ru-RU" sz="2000" dirty="0">
                <a:solidFill>
                  <a:schemeClr val="tx2"/>
                </a:solidFill>
              </a:rPr>
              <a:t>привязи? (CE)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Все </a:t>
            </a:r>
            <a:r>
              <a:rPr lang="ru-RU" sz="2000" dirty="0">
                <a:solidFill>
                  <a:schemeClr val="tx2"/>
                </a:solidFill>
              </a:rPr>
              <a:t>коровы производят молоко? (ТЫС. Т)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Бычьи </a:t>
            </a:r>
            <a:r>
              <a:rPr lang="ru-RU" sz="2000" dirty="0">
                <a:solidFill>
                  <a:schemeClr val="tx2"/>
                </a:solidFill>
              </a:rPr>
              <a:t>рога растут? (JM)</a:t>
            </a:r>
          </a:p>
          <a:p>
            <a:r>
              <a:rPr lang="ru-RU" sz="2000" dirty="0">
                <a:solidFill>
                  <a:schemeClr val="tx2"/>
                </a:solidFill>
              </a:rPr>
              <a:t>Где же коровы спят и едят? (NK)</a:t>
            </a:r>
          </a:p>
          <a:p>
            <a:r>
              <a:rPr lang="ru-RU" sz="2000" dirty="0">
                <a:solidFill>
                  <a:schemeClr val="tx2"/>
                </a:solidFill>
              </a:rPr>
              <a:t>Как </a:t>
            </a:r>
            <a:r>
              <a:rPr lang="ru-RU" sz="2000" dirty="0" smtClean="0">
                <a:solidFill>
                  <a:schemeClr val="tx2"/>
                </a:solidFill>
              </a:rPr>
              <a:t>получить </a:t>
            </a:r>
            <a:r>
              <a:rPr lang="ru-RU" sz="2000" dirty="0">
                <a:solidFill>
                  <a:schemeClr val="tx2"/>
                </a:solidFill>
              </a:rPr>
              <a:t>больше молока </a:t>
            </a:r>
            <a:r>
              <a:rPr lang="ru-RU" sz="2000" dirty="0" smtClean="0">
                <a:solidFill>
                  <a:schemeClr val="tx2"/>
                </a:solidFill>
              </a:rPr>
              <a:t>от коров? </a:t>
            </a:r>
            <a:r>
              <a:rPr lang="ru-RU" sz="2000" dirty="0">
                <a:solidFill>
                  <a:schemeClr val="tx2"/>
                </a:solidFill>
              </a:rPr>
              <a:t>(АХ)</a:t>
            </a:r>
          </a:p>
          <a:p>
            <a:endParaRPr lang="ru-RU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86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260648"/>
            <a:ext cx="37850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Этап 2: Разработка Проекта</a:t>
            </a:r>
          </a:p>
          <a:p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651575"/>
            <a:ext cx="29523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Кто может ответить на наши вопросы?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chemeClr val="tx2"/>
                </a:solidFill>
              </a:rPr>
              <a:t>В магазине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chemeClr val="tx2"/>
                </a:solidFill>
              </a:rPr>
              <a:t>На ферме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Экскурсия на ферму.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smtClean="0">
                <a:solidFill>
                  <a:schemeClr val="tx2"/>
                </a:solidFill>
              </a:rPr>
              <a:t>Детям показали, как коров доят.</a:t>
            </a: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651575"/>
            <a:ext cx="4286250" cy="32194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262" y="3408090"/>
            <a:ext cx="4286250" cy="32194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443512" y="422108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Фермер показал детям рот теленка, там нет верхних зубов, так как он сосет молоко у матери. Он объяснил, что у взрослой коровы верхние зубы есть. Корова зубами перетирает пищу и у нее шершавый язык для захватывания еды.</a:t>
            </a:r>
          </a:p>
        </p:txBody>
      </p:sp>
    </p:spTree>
    <p:extLst>
      <p:ext uri="{BB962C8B-B14F-4D97-AF65-F5344CB8AC3E}">
        <p14:creationId xmlns:p14="http://schemas.microsoft.com/office/powerpoint/2010/main" xmlns="" val="191094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908720"/>
            <a:ext cx="3219450" cy="4286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48709" y="1691515"/>
            <a:ext cx="56749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Дети решили создать макет коровы. В ходе </a:t>
            </a:r>
          </a:p>
          <a:p>
            <a:r>
              <a:rPr lang="ru-RU" sz="2000" dirty="0">
                <a:solidFill>
                  <a:schemeClr val="tx2"/>
                </a:solidFill>
              </a:rPr>
              <a:t>о</a:t>
            </a:r>
            <a:r>
              <a:rPr lang="ru-RU" sz="2000" dirty="0" smtClean="0">
                <a:solidFill>
                  <a:schemeClr val="tx2"/>
                </a:solidFill>
              </a:rPr>
              <a:t>бсуждения решили, что телом будет ящик,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 трубы – ногами, а мешок – головой.  Морда </a:t>
            </a:r>
          </a:p>
          <a:p>
            <a:r>
              <a:rPr lang="ru-RU" sz="2000" dirty="0">
                <a:solidFill>
                  <a:schemeClr val="tx2"/>
                </a:solidFill>
              </a:rPr>
              <a:t>э</a:t>
            </a:r>
            <a:r>
              <a:rPr lang="ru-RU" sz="2000" dirty="0" smtClean="0">
                <a:solidFill>
                  <a:schemeClr val="tx2"/>
                </a:solidFill>
              </a:rPr>
              <a:t>то миска. Из чего же сделать вымя?</a:t>
            </a: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3429000"/>
            <a:ext cx="428625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623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5796" y="262444"/>
            <a:ext cx="3042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Заключительный этап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1" y="1412776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Дети решили отпраздновать окончание проекта и пригласить</a:t>
            </a:r>
          </a:p>
          <a:p>
            <a:r>
              <a:rPr lang="ru-RU" sz="2000" b="1" dirty="0">
                <a:solidFill>
                  <a:schemeClr val="tx2"/>
                </a:solidFill>
              </a:rPr>
              <a:t>р</a:t>
            </a:r>
            <a:r>
              <a:rPr lang="ru-RU" sz="2000" b="1" dirty="0" smtClean="0">
                <a:solidFill>
                  <a:schemeClr val="tx2"/>
                </a:solidFill>
              </a:rPr>
              <a:t>одителей. Посмотреть детскую работу, корову и поесть мороженного.</a:t>
            </a:r>
            <a:endParaRPr lang="ru-RU" sz="2000" b="1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4988" y="2780928"/>
            <a:ext cx="5534025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030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510" y="1412776"/>
            <a:ext cx="89514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Родители </a:t>
            </a:r>
            <a:r>
              <a:rPr lang="ru-RU" sz="2000" dirty="0" err="1" smtClean="0">
                <a:solidFill>
                  <a:schemeClr val="tx2"/>
                </a:solidFill>
              </a:rPr>
              <a:t>Мэнди</a:t>
            </a:r>
            <a:r>
              <a:rPr lang="ru-RU" sz="2000" dirty="0" smtClean="0">
                <a:solidFill>
                  <a:schemeClr val="tx2"/>
                </a:solidFill>
              </a:rPr>
              <a:t> привезли подросшего теленка в школу на открытую 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п</a:t>
            </a:r>
            <a:r>
              <a:rPr lang="ru-RU" sz="2000" dirty="0" smtClean="0">
                <a:solidFill>
                  <a:schemeClr val="tx2"/>
                </a:solidFill>
              </a:rPr>
              <a:t>лощадку</a:t>
            </a:r>
            <a:r>
              <a:rPr lang="ru-RU" sz="2000" dirty="0" smtClean="0">
                <a:solidFill>
                  <a:schemeClr val="tx2"/>
                </a:solidFill>
              </a:rPr>
              <a:t>.</a:t>
            </a: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674" y="3428999"/>
            <a:ext cx="4286250" cy="32099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982783"/>
            <a:ext cx="4286250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172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412776"/>
            <a:ext cx="82702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Учитель показывала, как погладить теленка, а сестра </a:t>
            </a:r>
            <a:r>
              <a:rPr lang="ru-RU" sz="2000" dirty="0" err="1" smtClean="0">
                <a:solidFill>
                  <a:schemeClr val="tx2"/>
                </a:solidFill>
              </a:rPr>
              <a:t>Мэнди</a:t>
            </a:r>
            <a:r>
              <a:rPr lang="ru-RU" sz="2000" dirty="0" smtClean="0">
                <a:solidFill>
                  <a:schemeClr val="tx2"/>
                </a:solidFill>
              </a:rPr>
              <a:t>, как </a:t>
            </a:r>
          </a:p>
          <a:p>
            <a:r>
              <a:rPr lang="ru-RU" sz="2000" dirty="0">
                <a:solidFill>
                  <a:schemeClr val="tx2"/>
                </a:solidFill>
              </a:rPr>
              <a:t>п</a:t>
            </a:r>
            <a:r>
              <a:rPr lang="ru-RU" sz="2000" dirty="0" smtClean="0">
                <a:solidFill>
                  <a:schemeClr val="tx2"/>
                </a:solidFill>
              </a:rPr>
              <a:t>окормить его из бутылочки.</a:t>
            </a: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8288" y="2276872"/>
            <a:ext cx="3219450" cy="42862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2815034"/>
            <a:ext cx="4286250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949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996952"/>
            <a:ext cx="4286250" cy="32099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3013720"/>
            <a:ext cx="4286250" cy="32099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1340768"/>
            <a:ext cx="87014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Дети подавали закуски и ели их со своими семьями. Во время 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заключительного мероприятия дети показывали на стенде, что они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знали о коровах вначале, список вопросов, чертежи макета коровы, 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что они узнали после проекта.</a:t>
            </a:r>
            <a:endParaRPr lang="ru-RU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494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3212976"/>
            <a:ext cx="4286250" cy="32194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3212976"/>
            <a:ext cx="4286250" cy="32099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5442" y="1628800"/>
            <a:ext cx="87568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Так же дети представили большой макет коровы. Также был создан 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перечень продуктов производимых из молока.  После представления проекта детьми из класса «Стрекозы», другие дети тоже создавали свои макеты из глины.</a:t>
            </a:r>
            <a:endParaRPr lang="ru-RU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930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772816"/>
            <a:ext cx="8496944" cy="4968552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784648"/>
            <a:ext cx="8568952" cy="4065315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ru-RU" sz="9600" b="1" dirty="0" err="1">
                <a:solidFill>
                  <a:schemeClr val="bg1"/>
                </a:solidFill>
              </a:rPr>
              <a:t>Рэджио</a:t>
            </a:r>
            <a:r>
              <a:rPr lang="ru-RU" sz="9600" b="1" dirty="0">
                <a:solidFill>
                  <a:schemeClr val="bg1"/>
                </a:solidFill>
              </a:rPr>
              <a:t> Эмилия – один из городов на севере Италии. Итальянцы, «переболев» фашизмом, больше не хотят повторения этого ужасного опыта</a:t>
            </a:r>
            <a:r>
              <a:rPr lang="ru-RU" sz="9600" b="1" dirty="0" smtClean="0">
                <a:solidFill>
                  <a:schemeClr val="bg1"/>
                </a:solidFill>
              </a:rPr>
              <a:t>. Нужен новый подход в воспитании детей.  </a:t>
            </a:r>
          </a:p>
          <a:p>
            <a:pPr>
              <a:lnSpc>
                <a:spcPct val="120000"/>
              </a:lnSpc>
            </a:pPr>
            <a:r>
              <a:rPr lang="ru-RU" sz="9600" b="1" dirty="0" smtClean="0">
                <a:solidFill>
                  <a:schemeClr val="bg1"/>
                </a:solidFill>
              </a:rPr>
              <a:t>Теоретиком </a:t>
            </a:r>
            <a:r>
              <a:rPr lang="ru-RU" sz="9600" b="1" dirty="0">
                <a:solidFill>
                  <a:schemeClr val="bg1"/>
                </a:solidFill>
              </a:rPr>
              <a:t>подхода стал </a:t>
            </a:r>
            <a:r>
              <a:rPr lang="ru-RU" sz="9600" b="1" dirty="0" err="1">
                <a:solidFill>
                  <a:schemeClr val="bg1"/>
                </a:solidFill>
              </a:rPr>
              <a:t>Лорис</a:t>
            </a:r>
            <a:r>
              <a:rPr lang="ru-RU" sz="9600" b="1" dirty="0">
                <a:solidFill>
                  <a:schemeClr val="bg1"/>
                </a:solidFill>
              </a:rPr>
              <a:t> </a:t>
            </a:r>
            <a:r>
              <a:rPr lang="ru-RU" sz="9600" b="1" dirty="0" err="1">
                <a:solidFill>
                  <a:schemeClr val="bg1"/>
                </a:solidFill>
              </a:rPr>
              <a:t>Малагуцци</a:t>
            </a:r>
            <a:r>
              <a:rPr lang="ru-RU" sz="9600" b="1" dirty="0">
                <a:solidFill>
                  <a:schemeClr val="bg1"/>
                </a:solidFill>
              </a:rPr>
              <a:t>, директор образовательных программ </a:t>
            </a:r>
            <a:r>
              <a:rPr lang="ru-RU" sz="9600" b="1" dirty="0" err="1">
                <a:solidFill>
                  <a:schemeClr val="bg1"/>
                </a:solidFill>
              </a:rPr>
              <a:t>Reggio</a:t>
            </a:r>
            <a:r>
              <a:rPr lang="ru-RU" sz="9600" b="1" dirty="0">
                <a:solidFill>
                  <a:schemeClr val="bg1"/>
                </a:solidFill>
              </a:rPr>
              <a:t> </a:t>
            </a:r>
            <a:r>
              <a:rPr lang="ru-RU" sz="9600" b="1" dirty="0" err="1">
                <a:solidFill>
                  <a:schemeClr val="bg1"/>
                </a:solidFill>
              </a:rPr>
              <a:t>Emilia</a:t>
            </a:r>
            <a:r>
              <a:rPr lang="ru-RU" sz="9600" b="1" dirty="0">
                <a:solidFill>
                  <a:schemeClr val="bg1"/>
                </a:solidFill>
              </a:rPr>
              <a:t>.</a:t>
            </a:r>
            <a:r>
              <a:rPr lang="en-US" sz="9600" b="1" dirty="0">
                <a:solidFill>
                  <a:schemeClr val="bg1"/>
                </a:solidFill>
              </a:rPr>
              <a:t> </a:t>
            </a:r>
            <a:r>
              <a:rPr lang="ru-RU" sz="9600" b="1" dirty="0">
                <a:solidFill>
                  <a:schemeClr val="bg1"/>
                </a:solidFill>
              </a:rPr>
              <a:t>Он опирался на идеи великих мыслителей «от образования» - Пиаже, Выготского, </a:t>
            </a:r>
            <a:r>
              <a:rPr lang="ru-RU" sz="9600" b="1" dirty="0" err="1">
                <a:solidFill>
                  <a:schemeClr val="bg1"/>
                </a:solidFill>
              </a:rPr>
              <a:t>Монтессори</a:t>
            </a:r>
            <a:r>
              <a:rPr lang="ru-RU" sz="9600" b="1" dirty="0">
                <a:solidFill>
                  <a:schemeClr val="bg1"/>
                </a:solidFill>
              </a:rPr>
              <a:t>, Штайнера, </a:t>
            </a:r>
            <a:r>
              <a:rPr lang="ru-RU" sz="9600" b="1" dirty="0" err="1">
                <a:solidFill>
                  <a:schemeClr val="bg1"/>
                </a:solidFill>
              </a:rPr>
              <a:t>Дьюи</a:t>
            </a:r>
            <a:r>
              <a:rPr lang="ru-RU" sz="9600" b="1" dirty="0">
                <a:solidFill>
                  <a:schemeClr val="bg1"/>
                </a:solidFill>
              </a:rPr>
              <a:t>, </a:t>
            </a:r>
            <a:r>
              <a:rPr lang="ru-RU" sz="9600" b="1" dirty="0" err="1">
                <a:solidFill>
                  <a:schemeClr val="bg1"/>
                </a:solidFill>
              </a:rPr>
              <a:t>Брунера</a:t>
            </a:r>
            <a:r>
              <a:rPr lang="ru-RU" sz="9600" b="1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20000"/>
              </a:lnSpc>
            </a:pP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Немного истории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1087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</a:t>
            </a:r>
            <a:r>
              <a:rPr lang="ru-RU" dirty="0" smtClean="0"/>
              <a:t>роект «Дом»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771800" y="1331476"/>
            <a:ext cx="34195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Э</a:t>
            </a:r>
            <a:r>
              <a:rPr lang="ru-RU" sz="2000" b="1" dirty="0" smtClean="0">
                <a:solidFill>
                  <a:schemeClr val="bg1"/>
                </a:solidFill>
              </a:rPr>
              <a:t>тап 1 : Начало проекта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204864"/>
            <a:ext cx="5715000" cy="4292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95143" y="2636912"/>
            <a:ext cx="321915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tx2"/>
                </a:solidFill>
              </a:rPr>
              <a:t>П</a:t>
            </a:r>
            <a:r>
              <a:rPr lang="ru-RU" sz="2000" dirty="0" smtClean="0">
                <a:solidFill>
                  <a:schemeClr val="tx2"/>
                </a:solidFill>
              </a:rPr>
              <a:t>роект «Дом» начался,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когда класс обыгрывал 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сказку «Три поросенка».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Учителя ее прочитали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несколько раз в разных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вариантах. </a:t>
            </a:r>
            <a:endParaRPr lang="ru-RU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216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174" y="1268760"/>
            <a:ext cx="8917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Дети рассказали историю и представили свое понимание в рисунках.</a:t>
            </a: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5829300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24836" y="2276872"/>
            <a:ext cx="283923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Дети раскладывают 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картинки к сказке в 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временной 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последовательности.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Карл пересказал 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сказку по картинкам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для всех.</a:t>
            </a:r>
            <a:endParaRPr lang="ru-RU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361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7343775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348625"/>
            <a:ext cx="86741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Дети рассказывали историю про трех поросят на </a:t>
            </a:r>
            <a:r>
              <a:rPr lang="ru-RU" sz="2000" b="1" dirty="0" err="1" smtClean="0">
                <a:solidFill>
                  <a:schemeClr val="bg1"/>
                </a:solidFill>
              </a:rPr>
              <a:t>фланелеграфе</a:t>
            </a:r>
            <a:r>
              <a:rPr lang="ru-RU" sz="2000" b="1" dirty="0" smtClean="0">
                <a:solidFill>
                  <a:schemeClr val="bg1"/>
                </a:solidFill>
              </a:rPr>
              <a:t>.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4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0474" y="2645834"/>
            <a:ext cx="4610111" cy="419007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5" y="188640"/>
            <a:ext cx="4968552" cy="31909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41894" y="332656"/>
            <a:ext cx="41392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tx2"/>
                </a:solidFill>
              </a:rPr>
              <a:t>Раки (возраст 5 лет, 5 месяцев</a:t>
            </a:r>
            <a:r>
              <a:rPr lang="ru-RU" sz="2000" dirty="0" smtClean="0">
                <a:solidFill>
                  <a:schemeClr val="tx2"/>
                </a:solidFill>
              </a:rPr>
              <a:t>) 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домики трех поросят 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5" y="4293096"/>
            <a:ext cx="45432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Джонни </a:t>
            </a:r>
            <a:r>
              <a:rPr lang="ru-RU" sz="2000" dirty="0">
                <a:solidFill>
                  <a:schemeClr val="tx2"/>
                </a:solidFill>
              </a:rPr>
              <a:t>возраст 5 лет, 5 месяцев) 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домики для поросят</a:t>
            </a:r>
            <a:endParaRPr lang="ru-RU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382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6286" y="892729"/>
            <a:ext cx="6207155" cy="46622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83667" y="5570583"/>
            <a:ext cx="5847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solidFill>
                  <a:schemeClr val="tx2"/>
                </a:solidFill>
              </a:rPr>
              <a:t>Джоана</a:t>
            </a:r>
            <a:r>
              <a:rPr lang="ru-RU" sz="2000" dirty="0" smtClean="0">
                <a:solidFill>
                  <a:schemeClr val="tx2"/>
                </a:solidFill>
              </a:rPr>
              <a:t> (</a:t>
            </a:r>
            <a:r>
              <a:rPr lang="ru-RU" sz="2000" dirty="0">
                <a:solidFill>
                  <a:schemeClr val="tx2"/>
                </a:solidFill>
              </a:rPr>
              <a:t>возраст 5 лет, 5 месяцев) </a:t>
            </a:r>
            <a:endParaRPr lang="ru-RU" sz="2000" dirty="0" smtClean="0">
              <a:solidFill>
                <a:schemeClr val="tx2"/>
              </a:solidFill>
            </a:endParaRPr>
          </a:p>
          <a:p>
            <a:r>
              <a:rPr lang="ru-RU" sz="2000" dirty="0" smtClean="0">
                <a:solidFill>
                  <a:schemeClr val="tx2"/>
                </a:solidFill>
              </a:rPr>
              <a:t>попросила подписать домики для поросят.</a:t>
            </a:r>
            <a:endParaRPr lang="ru-RU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381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2929" y="1556792"/>
            <a:ext cx="5715000" cy="4838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5715" y="258249"/>
            <a:ext cx="64235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С помощью учителей  дети создали </a:t>
            </a:r>
            <a:r>
              <a:rPr lang="ru-RU" sz="2000" b="1" dirty="0" err="1" smtClean="0">
                <a:solidFill>
                  <a:schemeClr val="bg1"/>
                </a:solidFill>
              </a:rPr>
              <a:t>вэб</a:t>
            </a:r>
            <a:r>
              <a:rPr lang="ru-RU" sz="2000" b="1" dirty="0" smtClean="0">
                <a:solidFill>
                  <a:schemeClr val="bg1"/>
                </a:solidFill>
              </a:rPr>
              <a:t>-схему 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                            из чего состоит дом.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782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83321"/>
            <a:ext cx="83503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Дети получили домашнее задание записать про свой дом, 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                                        прибегнув к помощи семьи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3292909"/>
            <a:ext cx="4921138" cy="35650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956927"/>
            <a:ext cx="4513684" cy="34805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32040" y="1484784"/>
            <a:ext cx="31614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tx2"/>
                </a:solidFill>
              </a:rPr>
              <a:t>Клэр </a:t>
            </a:r>
            <a:r>
              <a:rPr lang="ru-RU" sz="2000" dirty="0" smtClean="0">
                <a:solidFill>
                  <a:schemeClr val="tx2"/>
                </a:solidFill>
              </a:rPr>
              <a:t>(возраст до </a:t>
            </a:r>
            <a:r>
              <a:rPr lang="ru-RU" sz="2000" dirty="0">
                <a:solidFill>
                  <a:schemeClr val="tx2"/>
                </a:solidFill>
              </a:rPr>
              <a:t>5 лет) </a:t>
            </a:r>
            <a:endParaRPr lang="ru-RU" sz="2000" dirty="0" smtClean="0">
              <a:solidFill>
                <a:schemeClr val="tx2"/>
              </a:solidFill>
            </a:endParaRPr>
          </a:p>
          <a:p>
            <a:r>
              <a:rPr lang="ru-RU" sz="2000" dirty="0" smtClean="0">
                <a:solidFill>
                  <a:schemeClr val="tx2"/>
                </a:solidFill>
              </a:rPr>
              <a:t>кирпичный дом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702" y="5733255"/>
            <a:ext cx="43075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tx2"/>
                </a:solidFill>
              </a:rPr>
              <a:t>Ким (в возрасте 5 лет, 2 месяца) </a:t>
            </a:r>
            <a:endParaRPr lang="ru-RU" sz="2000" dirty="0" smtClean="0">
              <a:solidFill>
                <a:schemeClr val="tx2"/>
              </a:solidFill>
            </a:endParaRPr>
          </a:p>
          <a:p>
            <a:r>
              <a:rPr lang="ru-RU" sz="2000" dirty="0" smtClean="0">
                <a:solidFill>
                  <a:schemeClr val="tx2"/>
                </a:solidFill>
              </a:rPr>
              <a:t>сказал</a:t>
            </a:r>
            <a:r>
              <a:rPr lang="ru-RU" sz="2000" dirty="0">
                <a:solidFill>
                  <a:schemeClr val="tx2"/>
                </a:solidFill>
              </a:rPr>
              <a:t>: "Это дом, и я </a:t>
            </a:r>
            <a:r>
              <a:rPr lang="ru-RU" sz="2000" dirty="0" smtClean="0">
                <a:solidFill>
                  <a:schemeClr val="tx2"/>
                </a:solidFill>
              </a:rPr>
              <a:t>щиплю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>
                <a:solidFill>
                  <a:schemeClr val="tx2"/>
                </a:solidFill>
              </a:rPr>
              <a:t>траву."</a:t>
            </a:r>
          </a:p>
          <a:p>
            <a:endParaRPr lang="ru-RU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777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589" y="188640"/>
            <a:ext cx="83712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В начале проекта дети получили основные знания о домах – они 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имеют лестницы, крыши, окна, двери, дымовые трубы.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484784"/>
            <a:ext cx="8398453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</a:rPr>
              <a:t>Мероприятия и исследования:</a:t>
            </a:r>
          </a:p>
          <a:p>
            <a:pPr marL="285750" indent="-285750">
              <a:buFontTx/>
              <a:buChar char="-"/>
            </a:pPr>
            <a:r>
              <a:rPr lang="ru-RU" sz="2400" dirty="0">
                <a:solidFill>
                  <a:schemeClr val="tx2"/>
                </a:solidFill>
              </a:rPr>
              <a:t>д</a:t>
            </a:r>
            <a:r>
              <a:rPr lang="ru-RU" sz="2400" dirty="0" smtClean="0">
                <a:solidFill>
                  <a:schemeClr val="tx2"/>
                </a:solidFill>
              </a:rPr>
              <a:t>омашнее задание узнать про свой дом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solidFill>
                  <a:schemeClr val="tx2"/>
                </a:solidFill>
              </a:rPr>
              <a:t>нарисовать свой дом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solidFill>
                  <a:schemeClr val="tx2"/>
                </a:solidFill>
              </a:rPr>
              <a:t>нарисовать кирпичный дом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solidFill>
                  <a:schemeClr val="tx2"/>
                </a:solidFill>
              </a:rPr>
              <a:t>исследование кирпича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solidFill>
                  <a:schemeClr val="tx2"/>
                </a:solidFill>
              </a:rPr>
              <a:t>построить здание из картонных кирпичей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solidFill>
                  <a:schemeClr val="tx2"/>
                </a:solidFill>
              </a:rPr>
              <a:t>нарисовать кукольный дом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solidFill>
                  <a:schemeClr val="tx2"/>
                </a:solidFill>
              </a:rPr>
              <a:t>изучить фотографии домов в журналах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solidFill>
                  <a:schemeClr val="tx2"/>
                </a:solidFill>
              </a:rPr>
              <a:t>испытать строительные материалы: кирпич, гвозди, 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дерево, черепица.</a:t>
            </a:r>
          </a:p>
          <a:p>
            <a:pPr marL="285750" indent="-285750">
              <a:buFontTx/>
              <a:buChar char="-"/>
            </a:pPr>
            <a:endParaRPr lang="ru-RU" sz="2400" dirty="0" smtClean="0">
              <a:solidFill>
                <a:schemeClr val="tx2"/>
              </a:solidFill>
            </a:endParaRPr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0544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2924944"/>
            <a:ext cx="5069850" cy="380802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60648"/>
            <a:ext cx="4360276" cy="33428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99003" y="620688"/>
            <a:ext cx="483658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>
                <a:solidFill>
                  <a:schemeClr val="tx2"/>
                </a:solidFill>
              </a:rPr>
              <a:t>Хлоя</a:t>
            </a:r>
            <a:r>
              <a:rPr lang="ru-RU" sz="2000" dirty="0">
                <a:solidFill>
                  <a:schemeClr val="tx2"/>
                </a:solidFill>
              </a:rPr>
              <a:t> возраста (до 5 лет) </a:t>
            </a:r>
            <a:r>
              <a:rPr lang="ru-RU" sz="2000" dirty="0" smtClean="0">
                <a:solidFill>
                  <a:schemeClr val="tx2"/>
                </a:solidFill>
              </a:rPr>
              <a:t>объяснила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рисунок : </a:t>
            </a:r>
            <a:r>
              <a:rPr lang="ru-RU" sz="2000" dirty="0">
                <a:solidFill>
                  <a:schemeClr val="tx2"/>
                </a:solidFill>
              </a:rPr>
              <a:t>"Это двухъярусная кровать. </a:t>
            </a:r>
            <a:endParaRPr lang="ru-RU" sz="2000" dirty="0" smtClean="0">
              <a:solidFill>
                <a:schemeClr val="tx2"/>
              </a:solidFill>
            </a:endParaRPr>
          </a:p>
          <a:p>
            <a:r>
              <a:rPr lang="ru-RU" sz="2000" dirty="0" smtClean="0">
                <a:solidFill>
                  <a:schemeClr val="tx2"/>
                </a:solidFill>
              </a:rPr>
              <a:t>Стены </a:t>
            </a:r>
            <a:r>
              <a:rPr lang="ru-RU" sz="2000" dirty="0">
                <a:solidFill>
                  <a:schemeClr val="tx2"/>
                </a:solidFill>
              </a:rPr>
              <a:t>белые, и </a:t>
            </a:r>
            <a:r>
              <a:rPr lang="ru-RU" sz="2000" dirty="0" smtClean="0">
                <a:solidFill>
                  <a:schemeClr val="tx2"/>
                </a:solidFill>
              </a:rPr>
              <a:t>я чувствую </a:t>
            </a:r>
            <a:r>
              <a:rPr lang="ru-RU" sz="2000" dirty="0">
                <a:solidFill>
                  <a:schemeClr val="tx2"/>
                </a:solidFill>
              </a:rPr>
              <a:t>себя </a:t>
            </a:r>
            <a:endParaRPr lang="ru-RU" sz="2000" dirty="0" smtClean="0">
              <a:solidFill>
                <a:schemeClr val="tx2"/>
              </a:solidFill>
            </a:endParaRPr>
          </a:p>
          <a:p>
            <a:r>
              <a:rPr lang="ru-RU" sz="2000" dirty="0" smtClean="0">
                <a:solidFill>
                  <a:schemeClr val="tx2"/>
                </a:solidFill>
              </a:rPr>
              <a:t>немного </a:t>
            </a:r>
            <a:r>
              <a:rPr lang="ru-RU" sz="2000" dirty="0">
                <a:solidFill>
                  <a:schemeClr val="tx2"/>
                </a:solidFill>
              </a:rPr>
              <a:t>смешно. Мне и </a:t>
            </a:r>
            <a:r>
              <a:rPr lang="ru-RU" sz="2000" dirty="0" err="1" smtClean="0">
                <a:solidFill>
                  <a:schemeClr val="tx2"/>
                </a:solidFill>
              </a:rPr>
              <a:t>Тревору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там </a:t>
            </a:r>
            <a:r>
              <a:rPr lang="ru-RU" sz="2000" dirty="0">
                <a:solidFill>
                  <a:schemeClr val="tx2"/>
                </a:solidFill>
              </a:rPr>
              <a:t>спать</a:t>
            </a:r>
          </a:p>
        </p:txBody>
      </p:sp>
    </p:spTree>
    <p:extLst>
      <p:ext uri="{BB962C8B-B14F-4D97-AF65-F5344CB8AC3E}">
        <p14:creationId xmlns:p14="http://schemas.microsoft.com/office/powerpoint/2010/main" xmlns="" val="370686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5890" y="260648"/>
            <a:ext cx="4372474" cy="37408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920" y="2778218"/>
            <a:ext cx="5292080" cy="40455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16016" y="620688"/>
            <a:ext cx="44759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tx2"/>
                </a:solidFill>
              </a:rPr>
              <a:t>В своем журнале, Карл </a:t>
            </a:r>
            <a:endParaRPr lang="ru-RU" sz="2000" dirty="0" smtClean="0">
              <a:solidFill>
                <a:schemeClr val="tx2"/>
              </a:solidFill>
            </a:endParaRPr>
          </a:p>
          <a:p>
            <a:r>
              <a:rPr lang="ru-RU" sz="2000" dirty="0" smtClean="0">
                <a:solidFill>
                  <a:schemeClr val="tx2"/>
                </a:solidFill>
              </a:rPr>
              <a:t>(</a:t>
            </a:r>
            <a:r>
              <a:rPr lang="ru-RU" sz="2000" dirty="0">
                <a:solidFill>
                  <a:schemeClr val="tx2"/>
                </a:solidFill>
              </a:rPr>
              <a:t>5 лет, 3 месяца) указал на </a:t>
            </a:r>
            <a:r>
              <a:rPr lang="ru-RU" sz="2000" dirty="0" smtClean="0">
                <a:solidFill>
                  <a:schemeClr val="tx2"/>
                </a:solidFill>
              </a:rPr>
              <a:t>разные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части </a:t>
            </a:r>
            <a:r>
              <a:rPr lang="ru-RU" sz="2000" dirty="0">
                <a:solidFill>
                  <a:schemeClr val="tx2"/>
                </a:solidFill>
              </a:rPr>
              <a:t>своего дома, и попросил </a:t>
            </a:r>
            <a:endParaRPr lang="ru-RU" sz="2000" dirty="0" smtClean="0">
              <a:solidFill>
                <a:schemeClr val="tx2"/>
              </a:solidFill>
            </a:endParaRPr>
          </a:p>
          <a:p>
            <a:r>
              <a:rPr lang="ru-RU" sz="2000" dirty="0" smtClean="0">
                <a:solidFill>
                  <a:schemeClr val="tx2"/>
                </a:solidFill>
              </a:rPr>
              <a:t>учителя пометить </a:t>
            </a:r>
            <a:r>
              <a:rPr lang="ru-RU" sz="2000" dirty="0">
                <a:solidFill>
                  <a:schemeClr val="tx2"/>
                </a:solidFill>
              </a:rPr>
              <a:t>их для него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5890" y="4365104"/>
            <a:ext cx="374493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Джоан в </a:t>
            </a:r>
            <a:r>
              <a:rPr lang="ru-RU" sz="2000" dirty="0">
                <a:solidFill>
                  <a:schemeClr val="tx2"/>
                </a:solidFill>
              </a:rPr>
              <a:t>журнале </a:t>
            </a:r>
            <a:r>
              <a:rPr lang="ru-RU" sz="2000" dirty="0" smtClean="0">
                <a:solidFill>
                  <a:schemeClr val="tx2"/>
                </a:solidFill>
              </a:rPr>
              <a:t>описала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свою квартиру, туда </a:t>
            </a:r>
            <a:r>
              <a:rPr lang="ru-RU" sz="2000" dirty="0">
                <a:solidFill>
                  <a:schemeClr val="tx2"/>
                </a:solidFill>
              </a:rPr>
              <a:t>вошли </a:t>
            </a:r>
            <a:endParaRPr lang="ru-RU" sz="2000" dirty="0" smtClean="0">
              <a:solidFill>
                <a:schemeClr val="tx2"/>
              </a:solidFill>
            </a:endParaRPr>
          </a:p>
          <a:p>
            <a:r>
              <a:rPr lang="ru-RU" sz="2000" dirty="0" smtClean="0">
                <a:solidFill>
                  <a:schemeClr val="tx2"/>
                </a:solidFill>
              </a:rPr>
              <a:t>сад </a:t>
            </a:r>
            <a:r>
              <a:rPr lang="ru-RU" sz="2000" dirty="0">
                <a:solidFill>
                  <a:schemeClr val="tx2"/>
                </a:solidFill>
              </a:rPr>
              <a:t>и паркинг. </a:t>
            </a:r>
            <a:endParaRPr lang="ru-RU" sz="2000" dirty="0" smtClean="0">
              <a:solidFill>
                <a:schemeClr val="tx2"/>
              </a:solidFill>
            </a:endParaRPr>
          </a:p>
          <a:p>
            <a:r>
              <a:rPr lang="ru-RU" sz="2000" dirty="0" smtClean="0">
                <a:solidFill>
                  <a:schemeClr val="tx2"/>
                </a:solidFill>
              </a:rPr>
              <a:t>Она </a:t>
            </a:r>
            <a:r>
              <a:rPr lang="ru-RU" sz="2000" dirty="0">
                <a:solidFill>
                  <a:schemeClr val="tx2"/>
                </a:solidFill>
              </a:rPr>
              <a:t>продиктовала </a:t>
            </a:r>
            <a:r>
              <a:rPr lang="ru-RU" sz="2000" dirty="0" smtClean="0">
                <a:solidFill>
                  <a:schemeClr val="tx2"/>
                </a:solidFill>
              </a:rPr>
              <a:t>описание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своему </a:t>
            </a:r>
            <a:r>
              <a:rPr lang="ru-RU" sz="2000" dirty="0">
                <a:solidFill>
                  <a:schemeClr val="tx2"/>
                </a:solidFill>
              </a:rPr>
              <a:t>учителю</a:t>
            </a:r>
          </a:p>
        </p:txBody>
      </p:sp>
    </p:spTree>
    <p:extLst>
      <p:ext uri="{BB962C8B-B14F-4D97-AF65-F5344CB8AC3E}">
        <p14:creationId xmlns:p14="http://schemas.microsoft.com/office/powerpoint/2010/main" xmlns="" val="312340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260648"/>
            <a:ext cx="2515202" cy="24370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2697738"/>
            <a:ext cx="82089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2"/>
                </a:solidFill>
              </a:rPr>
              <a:t>Родился в </a:t>
            </a:r>
            <a:r>
              <a:rPr lang="ru-RU" sz="2000" dirty="0" err="1">
                <a:solidFill>
                  <a:schemeClr val="tx2"/>
                </a:solidFill>
              </a:rPr>
              <a:t>Корреджо</a:t>
            </a:r>
            <a:r>
              <a:rPr lang="ru-RU" sz="2000" dirty="0">
                <a:solidFill>
                  <a:schemeClr val="tx2"/>
                </a:solidFill>
              </a:rPr>
              <a:t>, в провинции </a:t>
            </a:r>
            <a:r>
              <a:rPr lang="ru-RU" sz="2000" dirty="0" err="1" smtClean="0">
                <a:solidFill>
                  <a:schemeClr val="tx2"/>
                </a:solidFill>
              </a:rPr>
              <a:t>Реджио</a:t>
            </a:r>
            <a:r>
              <a:rPr lang="ru-RU" sz="2000" dirty="0" smtClean="0">
                <a:solidFill>
                  <a:schemeClr val="tx2"/>
                </a:solidFill>
              </a:rPr>
              <a:t> Эмилия, </a:t>
            </a:r>
            <a:r>
              <a:rPr lang="ru-RU" sz="2000" dirty="0">
                <a:solidFill>
                  <a:schemeClr val="tx2"/>
                </a:solidFill>
              </a:rPr>
              <a:t>23 февраля, </a:t>
            </a:r>
            <a:r>
              <a:rPr lang="ru-RU" sz="2000" dirty="0" smtClean="0">
                <a:solidFill>
                  <a:schemeClr val="tx2"/>
                </a:solidFill>
              </a:rPr>
              <a:t>1920г. Окончил отделение  педагогики университета </a:t>
            </a:r>
            <a:r>
              <a:rPr lang="ru-RU" sz="2000" dirty="0" err="1" smtClean="0">
                <a:solidFill>
                  <a:schemeClr val="tx2"/>
                </a:solidFill>
              </a:rPr>
              <a:t>Урбино</a:t>
            </a:r>
            <a:r>
              <a:rPr lang="ru-RU" sz="2000" dirty="0" smtClean="0">
                <a:solidFill>
                  <a:schemeClr val="tx2"/>
                </a:solidFill>
              </a:rPr>
              <a:t> и психологии в Риме. С 1946 года преподавал в школе, параллельно с обучением.  С этого периода он активно работает в системе муниципального дошкольного образования. Система </a:t>
            </a:r>
            <a:r>
              <a:rPr lang="ru-RU" sz="2000" dirty="0" err="1" smtClean="0">
                <a:solidFill>
                  <a:schemeClr val="tx2"/>
                </a:solidFill>
              </a:rPr>
              <a:t>Реджио</a:t>
            </a:r>
            <a:r>
              <a:rPr lang="ru-RU" sz="2000" dirty="0" smtClean="0">
                <a:solidFill>
                  <a:schemeClr val="tx2"/>
                </a:solidFill>
              </a:rPr>
              <a:t> Эмилия родилась из практической работы. Первая попытка нового метода относится к 1963г. </a:t>
            </a:r>
          </a:p>
          <a:p>
            <a:r>
              <a:rPr lang="ru-RU" sz="2000" dirty="0">
                <a:solidFill>
                  <a:schemeClr val="tx2"/>
                </a:solidFill>
              </a:rPr>
              <a:t>В декабре 1991 года Американским журналом "</a:t>
            </a:r>
            <a:r>
              <a:rPr lang="ru-RU" sz="2000" dirty="0" err="1">
                <a:solidFill>
                  <a:schemeClr val="tx2"/>
                </a:solidFill>
              </a:rPr>
              <a:t>Newsweek</a:t>
            </a:r>
            <a:r>
              <a:rPr lang="ru-RU" sz="2000" dirty="0">
                <a:solidFill>
                  <a:schemeClr val="tx2"/>
                </a:solidFill>
              </a:rPr>
              <a:t>" </a:t>
            </a:r>
            <a:r>
              <a:rPr lang="ru-RU" sz="2000" dirty="0" smtClean="0">
                <a:solidFill>
                  <a:schemeClr val="tx2"/>
                </a:solidFill>
              </a:rPr>
              <a:t>дошкольн</a:t>
            </a:r>
            <a:r>
              <a:rPr lang="ru-RU" sz="2000" dirty="0">
                <a:solidFill>
                  <a:schemeClr val="tx2"/>
                </a:solidFill>
              </a:rPr>
              <a:t>о</a:t>
            </a:r>
            <a:r>
              <a:rPr lang="ru-RU" sz="2000" dirty="0" smtClean="0">
                <a:solidFill>
                  <a:schemeClr val="tx2"/>
                </a:solidFill>
              </a:rPr>
              <a:t>е учреждение </a:t>
            </a:r>
            <a:r>
              <a:rPr lang="ru-RU" sz="2000" dirty="0" err="1" smtClean="0">
                <a:solidFill>
                  <a:schemeClr val="tx2"/>
                </a:solidFill>
              </a:rPr>
              <a:t>Реджио</a:t>
            </a:r>
            <a:r>
              <a:rPr lang="ru-RU" sz="2000" dirty="0" smtClean="0">
                <a:solidFill>
                  <a:schemeClr val="tx2"/>
                </a:solidFill>
              </a:rPr>
              <a:t>-Эмилии</a:t>
            </a:r>
            <a:r>
              <a:rPr lang="ru-RU" sz="2000" dirty="0">
                <a:solidFill>
                  <a:schemeClr val="tx2"/>
                </a:solidFill>
              </a:rPr>
              <a:t>, </a:t>
            </a:r>
            <a:r>
              <a:rPr lang="ru-RU" sz="2000" dirty="0" smtClean="0">
                <a:solidFill>
                  <a:schemeClr val="tx2"/>
                </a:solidFill>
              </a:rPr>
              <a:t>признано как </a:t>
            </a:r>
            <a:r>
              <a:rPr lang="ru-RU" sz="2000" dirty="0">
                <a:solidFill>
                  <a:schemeClr val="tx2"/>
                </a:solidFill>
              </a:rPr>
              <a:t>"</a:t>
            </a:r>
            <a:r>
              <a:rPr lang="ru-RU" sz="2000" dirty="0" smtClean="0">
                <a:solidFill>
                  <a:schemeClr val="tx2"/>
                </a:solidFill>
              </a:rPr>
              <a:t>лучшее </a:t>
            </a:r>
            <a:r>
              <a:rPr lang="ru-RU" sz="2000" dirty="0">
                <a:solidFill>
                  <a:schemeClr val="tx2"/>
                </a:solidFill>
              </a:rPr>
              <a:t>в мире</a:t>
            </a:r>
            <a:r>
              <a:rPr lang="ru-RU" sz="2000" dirty="0" smtClean="0">
                <a:solidFill>
                  <a:schemeClr val="tx2"/>
                </a:solidFill>
              </a:rPr>
              <a:t>".</a:t>
            </a:r>
          </a:p>
          <a:p>
            <a:r>
              <a:rPr lang="ru-RU" sz="2000" dirty="0" err="1" smtClean="0">
                <a:solidFill>
                  <a:schemeClr val="tx2"/>
                </a:solidFill>
              </a:rPr>
              <a:t>Лорис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</a:rPr>
              <a:t>Малагуцци</a:t>
            </a:r>
            <a:r>
              <a:rPr lang="ru-RU" sz="2000" dirty="0">
                <a:solidFill>
                  <a:schemeClr val="tx2"/>
                </a:solidFill>
              </a:rPr>
              <a:t> умер неожиданно в сердечного приступа в своем </a:t>
            </a:r>
            <a:r>
              <a:rPr lang="ru-RU" sz="2000" dirty="0" smtClean="0">
                <a:solidFill>
                  <a:schemeClr val="tx2"/>
                </a:solidFill>
              </a:rPr>
              <a:t>доме </a:t>
            </a:r>
            <a:r>
              <a:rPr lang="ru-RU" sz="2000" dirty="0">
                <a:solidFill>
                  <a:schemeClr val="tx2"/>
                </a:solidFill>
              </a:rPr>
              <a:t>в </a:t>
            </a:r>
            <a:r>
              <a:rPr lang="ru-RU" sz="2000" dirty="0" err="1" smtClean="0">
                <a:solidFill>
                  <a:schemeClr val="tx2"/>
                </a:solidFill>
              </a:rPr>
              <a:t>Реджио</a:t>
            </a:r>
            <a:r>
              <a:rPr lang="ru-RU" sz="2000" dirty="0" smtClean="0">
                <a:solidFill>
                  <a:schemeClr val="tx2"/>
                </a:solidFill>
              </a:rPr>
              <a:t>-Эмилия </a:t>
            </a:r>
            <a:r>
              <a:rPr lang="ru-RU" sz="2000" dirty="0">
                <a:solidFill>
                  <a:schemeClr val="tx2"/>
                </a:solidFill>
              </a:rPr>
              <a:t>на 30 </a:t>
            </a:r>
            <a:r>
              <a:rPr lang="ru-RU" sz="2000" dirty="0" smtClean="0">
                <a:solidFill>
                  <a:schemeClr val="tx2"/>
                </a:solidFill>
              </a:rPr>
              <a:t>Января 1994г.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429568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chemeClr val="bg1"/>
                </a:solidFill>
              </a:rPr>
              <a:t>Лорис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Малагуцци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856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404664"/>
            <a:ext cx="42926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84953" y="404664"/>
            <a:ext cx="35044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Дети сделали график для 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определения количества  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дымовых труб</a:t>
            </a: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3789040"/>
            <a:ext cx="4286250" cy="27527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85634" y="1542271"/>
            <a:ext cx="476284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tx2"/>
                </a:solidFill>
              </a:rPr>
              <a:t>Клэр (5 лет) и Ким </a:t>
            </a:r>
            <a:r>
              <a:rPr lang="ru-RU" sz="2000" dirty="0" smtClean="0">
                <a:solidFill>
                  <a:schemeClr val="tx2"/>
                </a:solidFill>
              </a:rPr>
              <a:t>(5 </a:t>
            </a:r>
            <a:r>
              <a:rPr lang="ru-RU" sz="2000" dirty="0">
                <a:solidFill>
                  <a:schemeClr val="tx2"/>
                </a:solidFill>
              </a:rPr>
              <a:t>лет, 2 месяца</a:t>
            </a:r>
            <a:r>
              <a:rPr lang="ru-RU" sz="2000" dirty="0" smtClean="0">
                <a:solidFill>
                  <a:schemeClr val="tx2"/>
                </a:solidFill>
              </a:rPr>
              <a:t>)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 построили </a:t>
            </a:r>
            <a:r>
              <a:rPr lang="ru-RU" sz="2000" dirty="0">
                <a:solidFill>
                  <a:schemeClr val="tx2"/>
                </a:solidFill>
              </a:rPr>
              <a:t>дом из блоков, а </a:t>
            </a:r>
            <a:r>
              <a:rPr lang="ru-RU" sz="2000" dirty="0" smtClean="0">
                <a:solidFill>
                  <a:schemeClr val="tx2"/>
                </a:solidFill>
              </a:rPr>
              <a:t>затем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 набросали </a:t>
            </a:r>
            <a:r>
              <a:rPr lang="ru-RU" sz="2000" dirty="0">
                <a:solidFill>
                  <a:schemeClr val="tx2"/>
                </a:solidFill>
              </a:rPr>
              <a:t>его совместно. Клэр, как </a:t>
            </a:r>
            <a:endParaRPr lang="ru-RU" sz="2000" dirty="0" smtClean="0">
              <a:solidFill>
                <a:schemeClr val="tx2"/>
              </a:solidFill>
            </a:endParaRPr>
          </a:p>
          <a:p>
            <a:r>
              <a:rPr lang="ru-RU" sz="2000" dirty="0" smtClean="0">
                <a:solidFill>
                  <a:schemeClr val="tx2"/>
                </a:solidFill>
              </a:rPr>
              <a:t>правило</a:t>
            </a:r>
            <a:r>
              <a:rPr lang="ru-RU" sz="2000" dirty="0">
                <a:solidFill>
                  <a:schemeClr val="tx2"/>
                </a:solidFill>
              </a:rPr>
              <a:t>, </a:t>
            </a:r>
            <a:r>
              <a:rPr lang="ru-RU" sz="2000" dirty="0" smtClean="0">
                <a:solidFill>
                  <a:schemeClr val="tx2"/>
                </a:solidFill>
              </a:rPr>
              <a:t>играла </a:t>
            </a:r>
            <a:r>
              <a:rPr lang="ru-RU" sz="2000" dirty="0">
                <a:solidFill>
                  <a:schemeClr val="tx2"/>
                </a:solidFill>
              </a:rPr>
              <a:t>в области </a:t>
            </a:r>
            <a:endParaRPr lang="ru-RU" sz="2000" dirty="0" smtClean="0">
              <a:solidFill>
                <a:schemeClr val="tx2"/>
              </a:solidFill>
            </a:endParaRPr>
          </a:p>
          <a:p>
            <a:r>
              <a:rPr lang="ru-RU" sz="2000" dirty="0" smtClean="0">
                <a:solidFill>
                  <a:schemeClr val="tx2"/>
                </a:solidFill>
              </a:rPr>
              <a:t>искусства, а </a:t>
            </a:r>
            <a:r>
              <a:rPr lang="ru-RU" sz="2000" dirty="0">
                <a:solidFill>
                  <a:schemeClr val="tx2"/>
                </a:solidFill>
              </a:rPr>
              <a:t>Ким 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>
                <a:solidFill>
                  <a:schemeClr val="tx2"/>
                </a:solidFill>
              </a:rPr>
              <a:t>в </a:t>
            </a:r>
            <a:r>
              <a:rPr lang="ru-RU" sz="2000" dirty="0" smtClean="0">
                <a:solidFill>
                  <a:schemeClr val="tx2"/>
                </a:solidFill>
              </a:rPr>
              <a:t> области блоков. 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Это было новое сотрудничество, 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в </a:t>
            </a:r>
            <a:r>
              <a:rPr lang="ru-RU" sz="2000" dirty="0">
                <a:solidFill>
                  <a:schemeClr val="tx2"/>
                </a:solidFill>
              </a:rPr>
              <a:t>сочетании обеих </a:t>
            </a:r>
            <a:r>
              <a:rPr lang="ru-RU" sz="2000" dirty="0" smtClean="0">
                <a:solidFill>
                  <a:schemeClr val="tx2"/>
                </a:solidFill>
              </a:rPr>
              <a:t>областей.</a:t>
            </a:r>
            <a:endParaRPr lang="ru-RU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805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657" y="908720"/>
            <a:ext cx="4898399" cy="36792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188640"/>
            <a:ext cx="7593745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tx2"/>
                </a:solidFill>
              </a:rPr>
              <a:t>Дети были готовы сделать дома. Лаура </a:t>
            </a:r>
            <a:r>
              <a:rPr lang="ru-RU" sz="2000" dirty="0" smtClean="0">
                <a:solidFill>
                  <a:schemeClr val="tx2"/>
                </a:solidFill>
              </a:rPr>
              <a:t>дала им </a:t>
            </a:r>
            <a:r>
              <a:rPr lang="ru-RU" sz="2000" dirty="0">
                <a:solidFill>
                  <a:schemeClr val="tx2"/>
                </a:solidFill>
              </a:rPr>
              <a:t>коробки и </a:t>
            </a:r>
            <a:endParaRPr lang="ru-RU" sz="2000" dirty="0" smtClean="0">
              <a:solidFill>
                <a:schemeClr val="tx2"/>
              </a:solidFill>
            </a:endParaRPr>
          </a:p>
          <a:p>
            <a:r>
              <a:rPr lang="ru-RU" sz="2000" dirty="0" smtClean="0">
                <a:solidFill>
                  <a:schemeClr val="tx2"/>
                </a:solidFill>
              </a:rPr>
              <a:t>инструменты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7455" y="3415556"/>
            <a:ext cx="4583136" cy="34424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7657" y="4936723"/>
            <a:ext cx="44726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трехлеткам понравилось украшать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 дом лентами</a:t>
            </a:r>
            <a:endParaRPr lang="ru-RU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576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4500" y="1916832"/>
            <a:ext cx="5715000" cy="4292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626785"/>
            <a:ext cx="86581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tx2"/>
                </a:solidFill>
              </a:rPr>
              <a:t>Ребята добавили </a:t>
            </a:r>
            <a:r>
              <a:rPr lang="ru-RU" sz="2000" dirty="0" smtClean="0">
                <a:solidFill>
                  <a:schemeClr val="tx2"/>
                </a:solidFill>
              </a:rPr>
              <a:t>сваи </a:t>
            </a:r>
            <a:r>
              <a:rPr lang="ru-RU" sz="2000" dirty="0">
                <a:solidFill>
                  <a:schemeClr val="tx2"/>
                </a:solidFill>
              </a:rPr>
              <a:t>к одному из </a:t>
            </a:r>
            <a:r>
              <a:rPr lang="ru-RU" sz="2000" dirty="0" smtClean="0">
                <a:solidFill>
                  <a:schemeClr val="tx2"/>
                </a:solidFill>
              </a:rPr>
              <a:t>домов</a:t>
            </a:r>
            <a:r>
              <a:rPr lang="ru-RU" sz="2000" dirty="0">
                <a:solidFill>
                  <a:schemeClr val="tx2"/>
                </a:solidFill>
              </a:rPr>
              <a:t>. Это дополнение </a:t>
            </a:r>
            <a:r>
              <a:rPr lang="ru-RU" sz="2000" dirty="0" smtClean="0">
                <a:solidFill>
                  <a:schemeClr val="tx2"/>
                </a:solidFill>
              </a:rPr>
              <a:t>отражает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>
                <a:solidFill>
                  <a:schemeClr val="tx2"/>
                </a:solidFill>
              </a:rPr>
              <a:t>их интерес </a:t>
            </a:r>
            <a:r>
              <a:rPr lang="ru-RU" sz="2000" dirty="0" smtClean="0">
                <a:solidFill>
                  <a:schemeClr val="tx2"/>
                </a:solidFill>
              </a:rPr>
              <a:t>к дому </a:t>
            </a:r>
            <a:r>
              <a:rPr lang="ru-RU" sz="2000" dirty="0">
                <a:solidFill>
                  <a:schemeClr val="tx2"/>
                </a:solidFill>
              </a:rPr>
              <a:t>на сваях в книге Дом-это Дом для Меня. </a:t>
            </a:r>
            <a:endParaRPr lang="ru-RU" sz="2000" dirty="0" smtClean="0">
              <a:solidFill>
                <a:schemeClr val="tx2"/>
              </a:solidFill>
            </a:endParaRPr>
          </a:p>
          <a:p>
            <a:r>
              <a:rPr lang="ru-RU" sz="2000" dirty="0" smtClean="0">
                <a:solidFill>
                  <a:schemeClr val="tx2"/>
                </a:solidFill>
              </a:rPr>
              <a:t>Они </a:t>
            </a:r>
            <a:r>
              <a:rPr lang="ru-RU" sz="2000" dirty="0">
                <a:solidFill>
                  <a:schemeClr val="tx2"/>
                </a:solidFill>
              </a:rPr>
              <a:t>называли его дом на дереве.</a:t>
            </a:r>
          </a:p>
          <a:p>
            <a:endParaRPr lang="ru-RU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772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>
            <a:normAutofit/>
          </a:bodyPr>
          <a:lstStyle/>
          <a:p>
            <a:r>
              <a:rPr lang="ru-RU" sz="2400" dirty="0"/>
              <a:t>Э</a:t>
            </a:r>
            <a:r>
              <a:rPr lang="ru-RU" sz="2400" dirty="0" smtClean="0"/>
              <a:t>тап 2: уточнение деталей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26286" y="908720"/>
            <a:ext cx="84914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tx2"/>
                </a:solidFill>
              </a:rPr>
              <a:t>П</a:t>
            </a:r>
            <a:r>
              <a:rPr lang="ru-RU" sz="2000" dirty="0" smtClean="0">
                <a:solidFill>
                  <a:schemeClr val="tx2"/>
                </a:solidFill>
              </a:rPr>
              <a:t>реподаватели </a:t>
            </a:r>
            <a:r>
              <a:rPr lang="ru-RU" sz="2000" dirty="0">
                <a:solidFill>
                  <a:schemeClr val="tx2"/>
                </a:solidFill>
              </a:rPr>
              <a:t>заметил, что </a:t>
            </a:r>
            <a:r>
              <a:rPr lang="ru-RU" sz="2000" dirty="0" smtClean="0">
                <a:solidFill>
                  <a:schemeClr val="tx2"/>
                </a:solidFill>
              </a:rPr>
              <a:t>некоторых детей, </a:t>
            </a:r>
            <a:r>
              <a:rPr lang="ru-RU" sz="2000" dirty="0">
                <a:solidFill>
                  <a:schemeClr val="tx2"/>
                </a:solidFill>
              </a:rPr>
              <a:t>казалось, больше </a:t>
            </a:r>
            <a:endParaRPr lang="ru-RU" sz="2000" dirty="0" smtClean="0">
              <a:solidFill>
                <a:schemeClr val="tx2"/>
              </a:solidFill>
            </a:endParaRPr>
          </a:p>
          <a:p>
            <a:r>
              <a:rPr lang="ru-RU" sz="2000" dirty="0" smtClean="0">
                <a:solidFill>
                  <a:schemeClr val="tx2"/>
                </a:solidFill>
              </a:rPr>
              <a:t>занимает использование </a:t>
            </a:r>
            <a:r>
              <a:rPr lang="ru-RU" sz="2000" dirty="0">
                <a:solidFill>
                  <a:schemeClr val="tx2"/>
                </a:solidFill>
              </a:rPr>
              <a:t>лент, чем </a:t>
            </a:r>
            <a:r>
              <a:rPr lang="ru-RU" sz="2000" dirty="0" smtClean="0">
                <a:solidFill>
                  <a:schemeClr val="tx2"/>
                </a:solidFill>
              </a:rPr>
              <a:t> представление </a:t>
            </a:r>
            <a:r>
              <a:rPr lang="ru-RU" sz="2000" dirty="0">
                <a:solidFill>
                  <a:schemeClr val="tx2"/>
                </a:solidFill>
              </a:rPr>
              <a:t>их </a:t>
            </a:r>
            <a:r>
              <a:rPr lang="ru-RU" sz="2000" dirty="0" smtClean="0">
                <a:solidFill>
                  <a:schemeClr val="tx2"/>
                </a:solidFill>
              </a:rPr>
              <a:t>понимания 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домов</a:t>
            </a:r>
            <a:r>
              <a:rPr lang="ru-RU" sz="2000" dirty="0">
                <a:solidFill>
                  <a:schemeClr val="tx2"/>
                </a:solidFill>
              </a:rPr>
              <a:t>. Р</a:t>
            </a:r>
            <a:r>
              <a:rPr lang="ru-RU" sz="2000" dirty="0" smtClean="0">
                <a:solidFill>
                  <a:schemeClr val="tx2"/>
                </a:solidFill>
              </a:rPr>
              <a:t>ешили направить детей при помощи получения новых 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впечатлений.</a:t>
            </a: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4500" y="2380066"/>
            <a:ext cx="5715000" cy="42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057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4721" y="352247"/>
            <a:ext cx="84176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Прогулка по району с зарисовкой особенностей и типов домов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3022057"/>
            <a:ext cx="5051404" cy="379416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8246" y="764540"/>
            <a:ext cx="4774873" cy="35864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20072" y="1844824"/>
            <a:ext cx="3860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Детей заинтересовали трубы.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873" y="5517232"/>
            <a:ext cx="29626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Некоторые дети учли 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замечания</a:t>
            </a:r>
            <a:endParaRPr lang="ru-RU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507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0"/>
            <a:ext cx="4601695" cy="34563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187" y="3376691"/>
            <a:ext cx="4634879" cy="34813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60032" y="1316199"/>
            <a:ext cx="35670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Дети остановились, чтобы 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зарисовать лестницу</a:t>
            </a: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2042791"/>
            <a:ext cx="3025353" cy="46623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61165" y="5479641"/>
            <a:ext cx="45977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Иеремия сделал набросок каждого 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двухэтажного дома</a:t>
            </a:r>
            <a:endParaRPr lang="ru-RU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939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335846"/>
            <a:ext cx="8496944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Что Мы Увидели на </a:t>
            </a:r>
            <a:r>
              <a:rPr lang="ru-RU" sz="2000" b="1" dirty="0" smtClean="0">
                <a:solidFill>
                  <a:schemeClr val="bg1"/>
                </a:solidFill>
              </a:rPr>
              <a:t>Нашей Охоте за домами</a:t>
            </a:r>
            <a:endParaRPr lang="ru-RU" sz="2000" b="1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tx2"/>
              </a:solidFill>
            </a:endParaRPr>
          </a:p>
          <a:p>
            <a:r>
              <a:rPr lang="ru-RU" dirty="0" smtClean="0">
                <a:solidFill>
                  <a:schemeClr val="tx2"/>
                </a:solidFill>
              </a:rPr>
              <a:t>Я </a:t>
            </a:r>
            <a:r>
              <a:rPr lang="ru-RU" dirty="0">
                <a:solidFill>
                  <a:schemeClr val="tx2"/>
                </a:solidFill>
              </a:rPr>
              <a:t>искал </a:t>
            </a:r>
            <a:r>
              <a:rPr lang="ru-RU" dirty="0" smtClean="0">
                <a:solidFill>
                  <a:schemeClr val="tx2"/>
                </a:solidFill>
              </a:rPr>
              <a:t>гаражи. </a:t>
            </a:r>
            <a:r>
              <a:rPr lang="ru-RU" dirty="0">
                <a:solidFill>
                  <a:schemeClr val="tx2"/>
                </a:solidFill>
              </a:rPr>
              <a:t>В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>
                <a:solidFill>
                  <a:schemeClr val="tx2"/>
                </a:solidFill>
              </a:rPr>
              <a:t>них </a:t>
            </a:r>
            <a:r>
              <a:rPr lang="ru-RU" dirty="0" smtClean="0">
                <a:solidFill>
                  <a:schemeClr val="tx2"/>
                </a:solidFill>
              </a:rPr>
              <a:t>были машины . (Али)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tx2"/>
                </a:solidFill>
              </a:rPr>
              <a:t>Мы видели маленькие колючие </a:t>
            </a:r>
            <a:r>
              <a:rPr lang="ru-RU" dirty="0" err="1">
                <a:solidFill>
                  <a:schemeClr val="tx2"/>
                </a:solidFill>
              </a:rPr>
              <a:t>gumballs</a:t>
            </a:r>
            <a:r>
              <a:rPr lang="ru-RU" dirty="0">
                <a:solidFill>
                  <a:schemeClr val="tx2"/>
                </a:solidFill>
              </a:rPr>
              <a:t>. (Дезире)</a:t>
            </a:r>
          </a:p>
          <a:p>
            <a:r>
              <a:rPr lang="ru-RU" dirty="0">
                <a:solidFill>
                  <a:schemeClr val="tx2"/>
                </a:solidFill>
              </a:rPr>
              <a:t>Я искал </a:t>
            </a:r>
            <a:r>
              <a:rPr lang="ru-RU" dirty="0" smtClean="0">
                <a:solidFill>
                  <a:schemeClr val="tx2"/>
                </a:solidFill>
              </a:rPr>
              <a:t>только одно-этажные </a:t>
            </a:r>
            <a:r>
              <a:rPr lang="ru-RU" dirty="0">
                <a:solidFill>
                  <a:schemeClr val="tx2"/>
                </a:solidFill>
              </a:rPr>
              <a:t>дома. (Бобби)</a:t>
            </a:r>
          </a:p>
          <a:p>
            <a:r>
              <a:rPr lang="ru-RU" dirty="0">
                <a:solidFill>
                  <a:schemeClr val="tx2"/>
                </a:solidFill>
              </a:rPr>
              <a:t>Крыши были сделаны из чего-то. (Вишневый)</a:t>
            </a:r>
          </a:p>
          <a:p>
            <a:r>
              <a:rPr lang="ru-RU" dirty="0">
                <a:solidFill>
                  <a:schemeClr val="tx2"/>
                </a:solidFill>
              </a:rPr>
              <a:t>Я видел, трубы и гаражи, и мы шли по </a:t>
            </a:r>
            <a:r>
              <a:rPr lang="ru-RU" dirty="0" smtClean="0">
                <a:solidFill>
                  <a:schemeClr val="tx2"/>
                </a:solidFill>
              </a:rPr>
              <a:t>траве </a:t>
            </a:r>
            <a:r>
              <a:rPr lang="ru-RU" dirty="0">
                <a:solidFill>
                  <a:schemeClr val="tx2"/>
                </a:solidFill>
              </a:rPr>
              <a:t>и мы не </a:t>
            </a:r>
            <a:r>
              <a:rPr lang="ru-RU" dirty="0" smtClean="0">
                <a:solidFill>
                  <a:schemeClr val="tx2"/>
                </a:solidFill>
              </a:rPr>
              <a:t>стучали </a:t>
            </a:r>
            <a:r>
              <a:rPr lang="ru-RU" dirty="0">
                <a:solidFill>
                  <a:schemeClr val="tx2"/>
                </a:solidFill>
              </a:rPr>
              <a:t>в двери. (</a:t>
            </a:r>
            <a:r>
              <a:rPr lang="ru-RU" dirty="0" err="1">
                <a:solidFill>
                  <a:schemeClr val="tx2"/>
                </a:solidFill>
              </a:rPr>
              <a:t>Квинтон</a:t>
            </a:r>
            <a:r>
              <a:rPr lang="ru-RU" dirty="0">
                <a:solidFill>
                  <a:schemeClr val="tx2"/>
                </a:solidFill>
              </a:rPr>
              <a:t>)</a:t>
            </a:r>
          </a:p>
          <a:p>
            <a:r>
              <a:rPr lang="ru-RU" dirty="0">
                <a:solidFill>
                  <a:schemeClr val="tx2"/>
                </a:solidFill>
              </a:rPr>
              <a:t>Я увидел </a:t>
            </a:r>
            <a:r>
              <a:rPr lang="ru-RU" dirty="0" smtClean="0">
                <a:solidFill>
                  <a:schemeClr val="tx2"/>
                </a:solidFill>
              </a:rPr>
              <a:t>двери </a:t>
            </a:r>
            <a:r>
              <a:rPr lang="ru-RU" dirty="0">
                <a:solidFill>
                  <a:schemeClr val="tx2"/>
                </a:solidFill>
              </a:rPr>
              <a:t>на </a:t>
            </a:r>
            <a:r>
              <a:rPr lang="ru-RU" dirty="0" smtClean="0">
                <a:solidFill>
                  <a:schemeClr val="tx2"/>
                </a:solidFill>
              </a:rPr>
              <a:t>каждом доме. (Джоан)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tx2"/>
                </a:solidFill>
              </a:rPr>
              <a:t>Я вижу дверь с двумя </a:t>
            </a:r>
            <a:r>
              <a:rPr lang="ru-RU" dirty="0" smtClean="0">
                <a:solidFill>
                  <a:schemeClr val="tx2"/>
                </a:solidFill>
              </a:rPr>
              <a:t>окнами в гараже. </a:t>
            </a:r>
            <a:r>
              <a:rPr lang="ru-RU" dirty="0">
                <a:solidFill>
                  <a:schemeClr val="tx2"/>
                </a:solidFill>
              </a:rPr>
              <a:t>(</a:t>
            </a:r>
            <a:r>
              <a:rPr lang="ru-RU" dirty="0" err="1">
                <a:solidFill>
                  <a:schemeClr val="tx2"/>
                </a:solidFill>
              </a:rPr>
              <a:t>Иезекииль</a:t>
            </a:r>
            <a:r>
              <a:rPr lang="ru-RU" dirty="0">
                <a:solidFill>
                  <a:schemeClr val="tx2"/>
                </a:solidFill>
              </a:rPr>
              <a:t>)</a:t>
            </a:r>
          </a:p>
          <a:p>
            <a:r>
              <a:rPr lang="ru-RU" dirty="0">
                <a:solidFill>
                  <a:schemeClr val="tx2"/>
                </a:solidFill>
              </a:rPr>
              <a:t>Я видел окна в домах. Много. </a:t>
            </a:r>
            <a:r>
              <a:rPr lang="ru-RU" dirty="0" smtClean="0">
                <a:solidFill>
                  <a:schemeClr val="tx2"/>
                </a:solidFill>
              </a:rPr>
              <a:t>(</a:t>
            </a:r>
            <a:r>
              <a:rPr lang="ru-RU" dirty="0" err="1" smtClean="0">
                <a:solidFill>
                  <a:schemeClr val="tx2"/>
                </a:solidFill>
              </a:rPr>
              <a:t>Брандон</a:t>
            </a:r>
            <a:r>
              <a:rPr lang="ru-RU" dirty="0" smtClean="0">
                <a:solidFill>
                  <a:schemeClr val="tx2"/>
                </a:solidFill>
              </a:rPr>
              <a:t>)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tx2"/>
                </a:solidFill>
              </a:rPr>
              <a:t>Я </a:t>
            </a:r>
            <a:r>
              <a:rPr lang="ru-RU" dirty="0" smtClean="0">
                <a:solidFill>
                  <a:schemeClr val="tx2"/>
                </a:solidFill>
              </a:rPr>
              <a:t>видел </a:t>
            </a:r>
            <a:r>
              <a:rPr lang="ru-RU" dirty="0">
                <a:solidFill>
                  <a:schemeClr val="tx2"/>
                </a:solidFill>
              </a:rPr>
              <a:t>коричневый и черный дом. </a:t>
            </a:r>
            <a:r>
              <a:rPr lang="ru-RU" dirty="0" smtClean="0">
                <a:solidFill>
                  <a:schemeClr val="tx2"/>
                </a:solidFill>
              </a:rPr>
              <a:t>(Пэт)   Красный </a:t>
            </a:r>
            <a:r>
              <a:rPr lang="ru-RU" dirty="0">
                <a:solidFill>
                  <a:schemeClr val="tx2"/>
                </a:solidFill>
              </a:rPr>
              <a:t>дом. (Иона)</a:t>
            </a:r>
          </a:p>
          <a:p>
            <a:r>
              <a:rPr lang="ru-RU" dirty="0">
                <a:solidFill>
                  <a:schemeClr val="tx2"/>
                </a:solidFill>
              </a:rPr>
              <a:t>Мы видели крыльцо и </a:t>
            </a:r>
            <a:r>
              <a:rPr lang="ru-RU" dirty="0" smtClean="0">
                <a:solidFill>
                  <a:schemeClr val="tx2"/>
                </a:solidFill>
              </a:rPr>
              <a:t>дымовые трубы. (</a:t>
            </a:r>
            <a:r>
              <a:rPr lang="ru-RU" dirty="0" err="1" smtClean="0">
                <a:solidFill>
                  <a:schemeClr val="tx2"/>
                </a:solidFill>
              </a:rPr>
              <a:t>Шания</a:t>
            </a:r>
            <a:r>
              <a:rPr lang="ru-RU" dirty="0" smtClean="0">
                <a:solidFill>
                  <a:schemeClr val="tx2"/>
                </a:solidFill>
              </a:rPr>
              <a:t>)Двери</a:t>
            </a:r>
            <a:r>
              <a:rPr lang="ru-RU" dirty="0">
                <a:solidFill>
                  <a:schemeClr val="tx2"/>
                </a:solidFill>
              </a:rPr>
              <a:t>. </a:t>
            </a:r>
            <a:r>
              <a:rPr lang="ru-RU" dirty="0" smtClean="0">
                <a:solidFill>
                  <a:schemeClr val="tx2"/>
                </a:solidFill>
              </a:rPr>
              <a:t>(</a:t>
            </a:r>
            <a:r>
              <a:rPr lang="ru-RU" dirty="0" err="1" smtClean="0">
                <a:solidFill>
                  <a:schemeClr val="tx2"/>
                </a:solidFill>
              </a:rPr>
              <a:t>Кешуя</a:t>
            </a:r>
            <a:r>
              <a:rPr lang="ru-RU" dirty="0" smtClean="0">
                <a:solidFill>
                  <a:schemeClr val="tx2"/>
                </a:solidFill>
              </a:rPr>
              <a:t>)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tx2"/>
                </a:solidFill>
              </a:rPr>
              <a:t>Мы видели </a:t>
            </a:r>
            <a:r>
              <a:rPr lang="ru-RU" dirty="0" smtClean="0">
                <a:solidFill>
                  <a:schemeClr val="tx2"/>
                </a:solidFill>
              </a:rPr>
              <a:t>прямоугольные </a:t>
            </a:r>
            <a:r>
              <a:rPr lang="ru-RU" dirty="0">
                <a:solidFill>
                  <a:schemeClr val="tx2"/>
                </a:solidFill>
              </a:rPr>
              <a:t>двери и окна. </a:t>
            </a:r>
            <a:r>
              <a:rPr lang="ru-RU" dirty="0" smtClean="0">
                <a:solidFill>
                  <a:schemeClr val="tx2"/>
                </a:solidFill>
              </a:rPr>
              <a:t>(Девон)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tx2"/>
                </a:solidFill>
              </a:rPr>
              <a:t>Гаражи для автомобилей и мотоциклов и лимузины. </a:t>
            </a:r>
            <a:r>
              <a:rPr lang="ru-RU" dirty="0" smtClean="0">
                <a:solidFill>
                  <a:schemeClr val="tx2"/>
                </a:solidFill>
              </a:rPr>
              <a:t>(</a:t>
            </a:r>
            <a:r>
              <a:rPr lang="ru-RU" dirty="0" err="1" smtClean="0">
                <a:solidFill>
                  <a:schemeClr val="tx2"/>
                </a:solidFill>
              </a:rPr>
              <a:t>Кейвон</a:t>
            </a:r>
            <a:r>
              <a:rPr lang="ru-RU" dirty="0" smtClean="0">
                <a:solidFill>
                  <a:schemeClr val="tx2"/>
                </a:solidFill>
              </a:rPr>
              <a:t>)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tx2"/>
                </a:solidFill>
              </a:rPr>
              <a:t>Три белых домов. (</a:t>
            </a:r>
            <a:r>
              <a:rPr lang="ru-RU" dirty="0" err="1">
                <a:solidFill>
                  <a:schemeClr val="tx2"/>
                </a:solidFill>
              </a:rPr>
              <a:t>Цоки</a:t>
            </a:r>
            <a:r>
              <a:rPr lang="ru-RU" dirty="0">
                <a:solidFill>
                  <a:schemeClr val="tx2"/>
                </a:solidFill>
              </a:rPr>
              <a:t>)</a:t>
            </a:r>
          </a:p>
          <a:p>
            <a:r>
              <a:rPr lang="ru-RU" dirty="0">
                <a:solidFill>
                  <a:schemeClr val="tx2"/>
                </a:solidFill>
              </a:rPr>
              <a:t>Тротуары. </a:t>
            </a:r>
            <a:r>
              <a:rPr lang="ru-RU" dirty="0" smtClean="0">
                <a:solidFill>
                  <a:schemeClr val="tx2"/>
                </a:solidFill>
              </a:rPr>
              <a:t>(</a:t>
            </a:r>
            <a:r>
              <a:rPr lang="ru-RU" dirty="0" err="1" smtClean="0">
                <a:solidFill>
                  <a:schemeClr val="tx2"/>
                </a:solidFill>
              </a:rPr>
              <a:t>Мардон</a:t>
            </a:r>
            <a:r>
              <a:rPr lang="ru-RU" dirty="0" smtClean="0">
                <a:solidFill>
                  <a:schemeClr val="tx2"/>
                </a:solidFill>
              </a:rPr>
              <a:t>)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tx2"/>
                </a:solidFill>
              </a:rPr>
              <a:t>Два </a:t>
            </a:r>
            <a:r>
              <a:rPr lang="ru-RU" dirty="0" smtClean="0">
                <a:solidFill>
                  <a:schemeClr val="tx2"/>
                </a:solidFill>
              </a:rPr>
              <a:t>дома</a:t>
            </a:r>
            <a:r>
              <a:rPr lang="ru-RU" dirty="0">
                <a:solidFill>
                  <a:schemeClr val="tx2"/>
                </a:solidFill>
              </a:rPr>
              <a:t> наверху</a:t>
            </a:r>
            <a:r>
              <a:rPr lang="ru-RU" dirty="0" smtClean="0">
                <a:solidFill>
                  <a:schemeClr val="tx2"/>
                </a:solidFill>
              </a:rPr>
              <a:t>. </a:t>
            </a:r>
            <a:r>
              <a:rPr lang="ru-RU" dirty="0">
                <a:solidFill>
                  <a:schemeClr val="tx2"/>
                </a:solidFill>
              </a:rPr>
              <a:t>(</a:t>
            </a:r>
            <a:r>
              <a:rPr lang="ru-RU" dirty="0" err="1">
                <a:solidFill>
                  <a:schemeClr val="tx2"/>
                </a:solidFill>
              </a:rPr>
              <a:t>Лакшми</a:t>
            </a:r>
            <a:r>
              <a:rPr lang="ru-RU" dirty="0">
                <a:solidFill>
                  <a:schemeClr val="tx2"/>
                </a:solidFill>
              </a:rPr>
              <a:t>)</a:t>
            </a:r>
          </a:p>
          <a:p>
            <a:r>
              <a:rPr lang="ru-RU" dirty="0">
                <a:solidFill>
                  <a:schemeClr val="tx2"/>
                </a:solidFill>
              </a:rPr>
              <a:t>Мотоциклы на дороге, и рыжий на подъездной дорожке. (Гарри)</a:t>
            </a:r>
          </a:p>
          <a:p>
            <a:r>
              <a:rPr lang="ru-RU" dirty="0">
                <a:solidFill>
                  <a:schemeClr val="tx2"/>
                </a:solidFill>
              </a:rPr>
              <a:t>Мы видели дома из кирпича. (Иеремия)</a:t>
            </a:r>
          </a:p>
          <a:p>
            <a:r>
              <a:rPr lang="ru-RU" dirty="0">
                <a:solidFill>
                  <a:schemeClr val="tx2"/>
                </a:solidFill>
              </a:rPr>
              <a:t>Мы увидели </a:t>
            </a:r>
            <a:r>
              <a:rPr lang="ru-RU" dirty="0" smtClean="0">
                <a:solidFill>
                  <a:schemeClr val="tx2"/>
                </a:solidFill>
              </a:rPr>
              <a:t>с деревьев </a:t>
            </a:r>
            <a:r>
              <a:rPr lang="ru-RU" dirty="0">
                <a:solidFill>
                  <a:schemeClr val="tx2"/>
                </a:solidFill>
              </a:rPr>
              <a:t>сосновые шишки падают. </a:t>
            </a:r>
            <a:r>
              <a:rPr lang="ru-RU" dirty="0" smtClean="0">
                <a:solidFill>
                  <a:schemeClr val="tx2"/>
                </a:solidFill>
              </a:rPr>
              <a:t>(Дерен)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tx2"/>
                </a:solidFill>
              </a:rPr>
              <a:t>Мы видели </a:t>
            </a:r>
            <a:r>
              <a:rPr lang="ru-RU" dirty="0" smtClean="0">
                <a:solidFill>
                  <a:schemeClr val="tx2"/>
                </a:solidFill>
              </a:rPr>
              <a:t>линии электропередач. </a:t>
            </a:r>
            <a:r>
              <a:rPr lang="ru-RU" dirty="0">
                <a:solidFill>
                  <a:schemeClr val="tx2"/>
                </a:solidFill>
              </a:rPr>
              <a:t>(Вика)</a:t>
            </a:r>
          </a:p>
          <a:p>
            <a:endParaRPr lang="ru-RU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462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596" y="2420888"/>
            <a:ext cx="3543300" cy="42862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9000" y="3836938"/>
            <a:ext cx="5715000" cy="2870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628800"/>
            <a:ext cx="7029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Джоан (5 лет и 5 месяцев) первоначальный рисунок дома  и </a:t>
            </a:r>
          </a:p>
          <a:p>
            <a:r>
              <a:rPr lang="ru-RU" dirty="0" smtClean="0"/>
              <a:t>рисунок после «охоты».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9606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60648"/>
            <a:ext cx="1885950" cy="42862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98504" y="2153514"/>
            <a:ext cx="4245496" cy="46825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39752" y="836712"/>
            <a:ext cx="6947736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>
                <a:solidFill>
                  <a:schemeClr val="tx2"/>
                </a:solidFill>
              </a:rPr>
              <a:t>Хлоя</a:t>
            </a:r>
            <a:r>
              <a:rPr lang="ru-RU" sz="2000" dirty="0">
                <a:solidFill>
                  <a:schemeClr val="tx2"/>
                </a:solidFill>
              </a:rPr>
              <a:t> (5 лет) , </a:t>
            </a:r>
            <a:r>
              <a:rPr lang="ru-RU" sz="2000" dirty="0" smtClean="0">
                <a:solidFill>
                  <a:schemeClr val="tx2"/>
                </a:solidFill>
              </a:rPr>
              <a:t>сказала: </a:t>
            </a:r>
            <a:r>
              <a:rPr lang="ru-RU" sz="2000" dirty="0">
                <a:solidFill>
                  <a:schemeClr val="tx2"/>
                </a:solidFill>
              </a:rPr>
              <a:t>"Этот дом сделан из кирпича" </a:t>
            </a:r>
            <a:r>
              <a:rPr lang="ru-RU" sz="2000" dirty="0" smtClean="0">
                <a:solidFill>
                  <a:schemeClr val="tx2"/>
                </a:solidFill>
              </a:rPr>
              <a:t>.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Обратите </a:t>
            </a:r>
            <a:r>
              <a:rPr lang="ru-RU" sz="2000" dirty="0">
                <a:solidFill>
                  <a:schemeClr val="tx2"/>
                </a:solidFill>
              </a:rPr>
              <a:t>внимание, что </a:t>
            </a:r>
            <a:r>
              <a:rPr lang="ru-RU" sz="2000" dirty="0" smtClean="0">
                <a:solidFill>
                  <a:schemeClr val="tx2"/>
                </a:solidFill>
              </a:rPr>
              <a:t>на рисунке  </a:t>
            </a:r>
            <a:r>
              <a:rPr lang="ru-RU" sz="2000" dirty="0">
                <a:solidFill>
                  <a:schemeClr val="tx2"/>
                </a:solidFill>
              </a:rPr>
              <a:t>ее адрес.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515719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Иеремия </a:t>
            </a:r>
            <a:r>
              <a:rPr lang="ru-RU" sz="2000" dirty="0">
                <a:solidFill>
                  <a:schemeClr val="tx2"/>
                </a:solidFill>
              </a:rPr>
              <a:t>(возраст 5 лет, 10 месяцев) </a:t>
            </a:r>
            <a:r>
              <a:rPr lang="ru-RU" sz="2000" dirty="0" smtClean="0">
                <a:solidFill>
                  <a:schemeClr val="tx2"/>
                </a:solidFill>
              </a:rPr>
              <a:t>чертеж дома с человеком, гараж </a:t>
            </a:r>
            <a:r>
              <a:rPr lang="ru-RU" sz="2000" dirty="0">
                <a:solidFill>
                  <a:schemeClr val="tx2"/>
                </a:solidFill>
              </a:rPr>
              <a:t>и автомобиль. Человек в подвале</a:t>
            </a:r>
          </a:p>
        </p:txBody>
      </p:sp>
    </p:spTree>
    <p:extLst>
      <p:ext uri="{BB962C8B-B14F-4D97-AF65-F5344CB8AC3E}">
        <p14:creationId xmlns:p14="http://schemas.microsoft.com/office/powerpoint/2010/main" xmlns="" val="292393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34849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Этап 3: Построение отеля для домашних животных</a:t>
            </a:r>
            <a:endParaRPr lang="ru-RU" sz="2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760622"/>
            <a:ext cx="4905535" cy="36846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1988840"/>
            <a:ext cx="3715810" cy="4657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744959"/>
            <a:ext cx="87976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После сбора всех данных и рисунков, дети решили построить макет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 дома. Но какой? Выбирали из трех: дом на дереве, кирпичный дом, 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отель для домашних животных.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5733256"/>
            <a:ext cx="2366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Проголосовали…</a:t>
            </a:r>
            <a:endParaRPr lang="ru-RU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374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675467"/>
            <a:ext cx="8136903" cy="3450696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Ключевым компонентом нового подхода стали исследования или проекты.</a:t>
            </a:r>
          </a:p>
          <a:p>
            <a:r>
              <a:rPr lang="ru-RU" dirty="0" err="1"/>
              <a:t>Reggio</a:t>
            </a:r>
            <a:r>
              <a:rPr lang="ru-RU" dirty="0"/>
              <a:t> </a:t>
            </a:r>
            <a:r>
              <a:rPr lang="ru-RU" dirty="0" err="1"/>
              <a:t>Emilia</a:t>
            </a:r>
            <a:r>
              <a:rPr lang="ru-RU" dirty="0"/>
              <a:t>  - это философия, это больше чем просто проектно-ориентированный подход. Она неотделима от места, в котором возникла (Италия, город </a:t>
            </a:r>
            <a:r>
              <a:rPr lang="ru-RU" dirty="0" err="1" smtClean="0"/>
              <a:t>Реджио</a:t>
            </a:r>
            <a:r>
              <a:rPr lang="ru-RU" dirty="0" smtClean="0"/>
              <a:t> Эмилия), </a:t>
            </a:r>
            <a:r>
              <a:rPr lang="ru-RU" dirty="0"/>
              <a:t>поэтому не так-то просто "перенести" дизайн и уникальную среду, в которой растут итальянские детишки на нашу почву. Зато можно попытаться оценить подобное отношение к детям как к творцам, коллегам в процессе обучения, учителям взрослых. Дать им возможность говорить, научиться слушать наших детей. 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идеи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7145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1" y="2772722"/>
            <a:ext cx="5342451" cy="401277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742" y="260648"/>
            <a:ext cx="4601695" cy="345638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844437" y="28508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chemeClr val="tx2"/>
                </a:solidFill>
              </a:rPr>
              <a:t>Все дети помогли создать </a:t>
            </a:r>
            <a:endParaRPr lang="ru-RU" sz="2000" dirty="0" smtClean="0">
              <a:solidFill>
                <a:schemeClr val="tx2"/>
              </a:solidFill>
            </a:endParaRPr>
          </a:p>
          <a:p>
            <a:r>
              <a:rPr lang="ru-RU" sz="2000" dirty="0" smtClean="0">
                <a:solidFill>
                  <a:schemeClr val="tx2"/>
                </a:solidFill>
              </a:rPr>
              <a:t>(</a:t>
            </a:r>
            <a:r>
              <a:rPr lang="ru-RU" sz="2000" dirty="0">
                <a:solidFill>
                  <a:schemeClr val="tx2"/>
                </a:solidFill>
              </a:rPr>
              <a:t>а затем </a:t>
            </a:r>
            <a:r>
              <a:rPr lang="ru-RU" sz="2000" dirty="0" smtClean="0">
                <a:solidFill>
                  <a:schemeClr val="tx2"/>
                </a:solidFill>
              </a:rPr>
              <a:t>играть) Отель для домашних животных.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50334" y="166567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chemeClr val="tx2"/>
                </a:solidFill>
              </a:rPr>
              <a:t>Учитель помогал детям поставить дранки на "кирпич"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4005064"/>
            <a:ext cx="367240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Дети </a:t>
            </a:r>
            <a:r>
              <a:rPr lang="ru-RU" sz="2000" dirty="0">
                <a:solidFill>
                  <a:schemeClr val="tx2"/>
                </a:solidFill>
              </a:rPr>
              <a:t>с гордостью демонстрировали </a:t>
            </a:r>
            <a:r>
              <a:rPr lang="ru-RU" sz="2000" dirty="0" smtClean="0">
                <a:solidFill>
                  <a:schemeClr val="tx2"/>
                </a:solidFill>
              </a:rPr>
              <a:t>свой проект на постройку </a:t>
            </a:r>
            <a:r>
              <a:rPr lang="ru-RU" sz="2000" dirty="0">
                <a:solidFill>
                  <a:schemeClr val="tx2"/>
                </a:solidFill>
              </a:rPr>
              <a:t>дома в главном </a:t>
            </a:r>
            <a:r>
              <a:rPr lang="ru-RU" sz="2000" dirty="0" smtClean="0">
                <a:solidFill>
                  <a:schemeClr val="tx2"/>
                </a:solidFill>
              </a:rPr>
              <a:t>вступлении школы</a:t>
            </a:r>
            <a:endParaRPr lang="ru-RU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868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000109"/>
            <a:ext cx="84296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sz="3600" dirty="0" smtClean="0"/>
              <a:t>Спасибо за внимание!</a:t>
            </a:r>
          </a:p>
          <a:p>
            <a:pPr algn="ctr"/>
            <a:endParaRPr lang="ru-RU" sz="3600" dirty="0" smtClean="0"/>
          </a:p>
          <a:p>
            <a:pPr algn="ctr"/>
            <a:endParaRPr lang="ru-RU" sz="3600" dirty="0" smtClean="0"/>
          </a:p>
          <a:p>
            <a:pPr algn="ctr"/>
            <a:endParaRPr lang="ru-RU" sz="3600" dirty="0" smtClean="0"/>
          </a:p>
          <a:p>
            <a:r>
              <a:rPr lang="ru-RU" dirty="0" smtClean="0"/>
              <a:t>Подготовлено  Смирновой В.В.</a:t>
            </a:r>
          </a:p>
          <a:p>
            <a:endParaRPr lang="ru-RU" dirty="0" smtClean="0"/>
          </a:p>
          <a:p>
            <a:r>
              <a:rPr lang="ru-RU" dirty="0" smtClean="0"/>
              <a:t>Источники:</a:t>
            </a:r>
          </a:p>
          <a:p>
            <a:r>
              <a:rPr lang="ru-RU" u="sng" dirty="0" smtClean="0">
                <a:hlinkClick r:id="rId2"/>
              </a:rPr>
              <a:t>http://smartkids.ru/metodiki-razvitiya/reggio-emilia/reggio-emilia-deti-govoryat-na-100-yazyikah.html</a:t>
            </a:r>
            <a:endParaRPr lang="ru-RU" dirty="0" smtClean="0"/>
          </a:p>
          <a:p>
            <a:r>
              <a:rPr lang="ru-RU" u="sng" dirty="0" smtClean="0">
                <a:hlinkClick r:id="rId3"/>
              </a:rPr>
              <a:t>http://</a:t>
            </a:r>
            <a:r>
              <a:rPr lang="ru-RU" u="sng" dirty="0" smtClean="0">
                <a:hlinkClick r:id="rId3"/>
              </a:rPr>
              <a:t>illinoispip.org/projects.html</a:t>
            </a:r>
            <a:endParaRPr lang="ru-RU" u="sng" dirty="0" smtClean="0"/>
          </a:p>
          <a:p>
            <a:r>
              <a:rPr lang="ru-RU" dirty="0" smtClean="0">
                <a:hlinkClick r:id="rId4"/>
              </a:rPr>
              <a:t>http://</a:t>
            </a:r>
            <a:r>
              <a:rPr lang="ru-RU" dirty="0" smtClean="0">
                <a:hlinkClick r:id="rId4"/>
              </a:rPr>
              <a:t>www.ventanaschool.org</a:t>
            </a:r>
            <a:endParaRPr lang="ru-RU" dirty="0" smtClean="0"/>
          </a:p>
          <a:p>
            <a:r>
              <a:rPr lang="ru-RU" u="sng" dirty="0" smtClean="0">
                <a:hlinkClick r:id="rId5"/>
              </a:rPr>
              <a:t>http://</a:t>
            </a:r>
            <a:r>
              <a:rPr lang="ru-RU" u="sng" dirty="0" smtClean="0">
                <a:hlinkClick r:id="rId5"/>
              </a:rPr>
              <a:t>www.catherineshafer.com/reggio.html</a:t>
            </a:r>
            <a:endParaRPr lang="ru-RU" u="sng" dirty="0" smtClean="0"/>
          </a:p>
          <a:p>
            <a:r>
              <a:rPr lang="ru-RU" u="sng" dirty="0" smtClean="0">
                <a:hlinkClick r:id="rId6"/>
              </a:rPr>
              <a:t>http://</a:t>
            </a:r>
            <a:r>
              <a:rPr lang="ru-RU" u="sng" dirty="0" smtClean="0">
                <a:hlinkClick r:id="rId6"/>
              </a:rPr>
              <a:t>www.aboutenglish.it/comeniusasilo2/malaguzzi.htm</a:t>
            </a:r>
            <a:r>
              <a:rPr lang="en-US" u="sng" dirty="0" smtClean="0">
                <a:hlinkClick r:id="rId6"/>
              </a:rPr>
              <a:t>l</a:t>
            </a:r>
            <a:r>
              <a:rPr lang="en-US" u="sng" dirty="0" smtClean="0"/>
              <a:t> </a:t>
            </a:r>
            <a:r>
              <a:rPr lang="ru-RU" dirty="0" smtClean="0"/>
              <a:t> </a:t>
            </a:r>
            <a:endParaRPr lang="ru-RU" u="sng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060848"/>
            <a:ext cx="84969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/>
                </a:solidFill>
              </a:rPr>
              <a:t>Дети в </a:t>
            </a:r>
            <a:r>
              <a:rPr lang="ru-RU" sz="2000" dirty="0" err="1">
                <a:solidFill>
                  <a:schemeClr val="tx2"/>
                </a:solidFill>
              </a:rPr>
              <a:t>Reggio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Emilia</a:t>
            </a:r>
            <a:r>
              <a:rPr lang="ru-RU" sz="2000" dirty="0">
                <a:solidFill>
                  <a:schemeClr val="tx2"/>
                </a:solidFill>
              </a:rPr>
              <a:t> не сидят за партами, на ковре, в кругу. </a:t>
            </a:r>
            <a:r>
              <a:rPr lang="ru-RU" sz="2000" dirty="0" smtClean="0">
                <a:solidFill>
                  <a:schemeClr val="tx2"/>
                </a:solidFill>
              </a:rPr>
              <a:t>Дети </a:t>
            </a:r>
            <a:r>
              <a:rPr lang="ru-RU" sz="2000" dirty="0">
                <a:solidFill>
                  <a:schemeClr val="tx2"/>
                </a:solidFill>
              </a:rPr>
              <a:t>здесь – соавторы, и, более того, инициаторы большинства </a:t>
            </a:r>
            <a:r>
              <a:rPr lang="ru-RU" sz="2000" dirty="0" smtClean="0">
                <a:solidFill>
                  <a:schemeClr val="tx2"/>
                </a:solidFill>
              </a:rPr>
              <a:t>проектов. Дети </a:t>
            </a:r>
            <a:r>
              <a:rPr lang="ru-RU" sz="2000" dirty="0">
                <a:solidFill>
                  <a:schemeClr val="tx2"/>
                </a:solidFill>
              </a:rPr>
              <a:t>рассматриваются как уникальные существа, способные обучаться невероятными темпами и творить</a:t>
            </a:r>
            <a:r>
              <a:rPr lang="ru-RU" sz="2000" dirty="0" smtClean="0">
                <a:solidFill>
                  <a:schemeClr val="tx2"/>
                </a:solidFill>
              </a:rPr>
              <a:t>.</a:t>
            </a:r>
          </a:p>
          <a:p>
            <a:r>
              <a:rPr lang="ru-RU" sz="2000" dirty="0" err="1">
                <a:solidFill>
                  <a:schemeClr val="tx2"/>
                </a:solidFill>
              </a:rPr>
              <a:t>Reggio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Emilia</a:t>
            </a:r>
            <a:r>
              <a:rPr lang="ru-RU" sz="2000" dirty="0">
                <a:solidFill>
                  <a:schemeClr val="tx2"/>
                </a:solidFill>
              </a:rPr>
              <a:t>  - это место для совместных опытов и открытый. Детей не пичкают готовыми знаниями и это ключевое отличие подхода.</a:t>
            </a:r>
          </a:p>
          <a:p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162300"/>
            <a:ext cx="9144000" cy="169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537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836712"/>
            <a:ext cx="3617407" cy="542611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067944" y="2690336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chemeClr val="tx2"/>
                </a:solidFill>
              </a:rPr>
              <a:t>Уникален дизайн детских садов, проводящих в жизнь принципы </a:t>
            </a:r>
            <a:r>
              <a:rPr lang="ru-RU" sz="2000" dirty="0" err="1">
                <a:solidFill>
                  <a:schemeClr val="tx2"/>
                </a:solidFill>
              </a:rPr>
              <a:t>Reggio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Emilia</a:t>
            </a:r>
            <a:r>
              <a:rPr lang="ru-RU" sz="2000" dirty="0">
                <a:solidFill>
                  <a:schemeClr val="tx2"/>
                </a:solidFill>
              </a:rPr>
              <a:t>. Главный принцип  - сделать помещения удобными для общения взрослых и детей</a:t>
            </a:r>
            <a:r>
              <a:rPr lang="ru-RU" dirty="0">
                <a:solidFill>
                  <a:schemeClr val="tx2"/>
                </a:solidFill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3904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7580" y="1916832"/>
            <a:ext cx="48690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Именно </a:t>
            </a:r>
            <a:r>
              <a:rPr lang="ru-RU" sz="2000" dirty="0">
                <a:solidFill>
                  <a:schemeClr val="tx2"/>
                </a:solidFill>
              </a:rPr>
              <a:t>этой цели служит «открытая» кухня. Шеф – повар готовит пищу, родители знают и видят, как это делается, могут поговорить с поваром.  Дети же постоянно забрасывают повара вопросами, помогают ему или ей, да и  просто болтают с ним во время приготовления обеда.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0580" y="1289110"/>
            <a:ext cx="37719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341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4149080"/>
            <a:ext cx="3435811" cy="230425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Ателье</a:t>
            </a:r>
            <a:r>
              <a:rPr lang="ru-RU" dirty="0"/>
              <a:t>? В детском саду?</a:t>
            </a:r>
            <a:br>
              <a:rPr lang="ru-RU" dirty="0"/>
            </a:b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16372" y="1345992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/>
                </a:solidFill>
              </a:rPr>
              <a:t>Еще одна уникальная черта </a:t>
            </a:r>
            <a:r>
              <a:rPr lang="ru-RU" sz="2000" dirty="0" err="1">
                <a:solidFill>
                  <a:schemeClr val="tx2"/>
                </a:solidFill>
              </a:rPr>
              <a:t>Reggio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Emilia</a:t>
            </a:r>
            <a:r>
              <a:rPr lang="ru-RU" sz="2000" dirty="0">
                <a:solidFill>
                  <a:schemeClr val="tx2"/>
                </a:solidFill>
              </a:rPr>
              <a:t> садов – «ателье». Это пространства, которые снабжены разнообразными материалами для поделок, которые (внимание!!!!) находятся в свободном доступе. Это могут быть кисточки, краски, пластилин, глина, ракушки, веточки, шерсть, бумага, камни. Ателье – это место, где ребенок может выразить себя.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284984"/>
            <a:ext cx="4445000" cy="33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189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675467"/>
            <a:ext cx="8280919" cy="3450696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# Ребенок – это человек, а любой человек заслуживает уважения</a:t>
            </a:r>
          </a:p>
          <a:p>
            <a:r>
              <a:rPr lang="ru-RU" dirty="0"/>
              <a:t>#  Дети могут контролировать свое обучение и развитие</a:t>
            </a:r>
          </a:p>
          <a:p>
            <a:r>
              <a:rPr lang="ru-RU" dirty="0"/>
              <a:t>#  Дети учатся, трогая, двигая, двигаясь, слушая, видя и слушая. Во всем этом их нельзя ограничивать</a:t>
            </a:r>
          </a:p>
          <a:p>
            <a:r>
              <a:rPr lang="ru-RU" dirty="0"/>
              <a:t># Дети строят отношения с другими детьми в пространстве, где им можно исследовать мир</a:t>
            </a:r>
          </a:p>
          <a:p>
            <a:r>
              <a:rPr lang="ru-RU" dirty="0"/>
              <a:t># У детей должно быть много путей и способов выразить себя (драма, музыка, рисунок, пение, танцы, конструирование, беседа)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Философия </a:t>
            </a:r>
            <a:r>
              <a:rPr lang="ru-RU" dirty="0" err="1"/>
              <a:t>Reggio</a:t>
            </a:r>
            <a:r>
              <a:rPr lang="ru-RU" dirty="0"/>
              <a:t> </a:t>
            </a:r>
            <a:r>
              <a:rPr lang="ru-RU" dirty="0" err="1"/>
              <a:t>Emilia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0310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Другая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1773</TotalTime>
  <Words>1806</Words>
  <Application>Microsoft Office PowerPoint</Application>
  <PresentationFormat>Экран (4:3)</PresentationFormat>
  <Paragraphs>206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Волна</vt:lpstr>
      <vt:lpstr>Метод проектов в саду Реджио Эмилия</vt:lpstr>
      <vt:lpstr>Немного истории</vt:lpstr>
      <vt:lpstr>Слайд 3</vt:lpstr>
      <vt:lpstr>Основные идеи </vt:lpstr>
      <vt:lpstr>Слайд 5</vt:lpstr>
      <vt:lpstr>Слайд 6</vt:lpstr>
      <vt:lpstr>Слайд 7</vt:lpstr>
      <vt:lpstr> Ателье? В детском саду? </vt:lpstr>
      <vt:lpstr> Философия Reggio Emilia </vt:lpstr>
      <vt:lpstr> Проекты и их маленькие авторы  </vt:lpstr>
      <vt:lpstr>Проект «Корова»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Проект «Дом»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Этап 2: уточнение деталей</vt:lpstr>
      <vt:lpstr>Слайд 34</vt:lpstr>
      <vt:lpstr>Слайд 35</vt:lpstr>
      <vt:lpstr>Слайд 36</vt:lpstr>
      <vt:lpstr>Слайд 37</vt:lpstr>
      <vt:lpstr>Слайд 38</vt:lpstr>
      <vt:lpstr>Этап 3: Построение отеля для домашних животных</vt:lpstr>
      <vt:lpstr>Слайд 40</vt:lpstr>
      <vt:lpstr>Слайд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 проектов в саду Реджио Эмилия</dc:title>
  <dc:creator>Виктория</dc:creator>
  <cp:lastModifiedBy>viksmi@yandex.ru</cp:lastModifiedBy>
  <cp:revision>50</cp:revision>
  <dcterms:modified xsi:type="dcterms:W3CDTF">2014-04-13T18:38:27Z</dcterms:modified>
</cp:coreProperties>
</file>