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72" r:id="rId2"/>
    <p:sldId id="257" r:id="rId3"/>
    <p:sldId id="258" r:id="rId4"/>
    <p:sldId id="259" r:id="rId5"/>
    <p:sldId id="260" r:id="rId6"/>
    <p:sldId id="261" r:id="rId7"/>
    <p:sldId id="262" r:id="rId8"/>
    <p:sldId id="263" r:id="rId9"/>
    <p:sldId id="264" r:id="rId10"/>
    <p:sldId id="265" r:id="rId11"/>
    <p:sldId id="266" r:id="rId12"/>
    <p:sldId id="270" r:id="rId13"/>
    <p:sldId id="271"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C099BEC0-B723-41BA-BF38-B6AF614820F5}" type="datetimeFigureOut">
              <a:rPr lang="ru-RU" smtClean="0"/>
              <a:pPr/>
              <a:t>02.11.2015</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56444C29-90A7-4EF9-B1DA-AF4C2D00F749}"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transition spd="slow">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099BEC0-B723-41BA-BF38-B6AF614820F5}" type="datetimeFigureOut">
              <a:rPr lang="ru-RU" smtClean="0"/>
              <a:pPr/>
              <a:t>02.11.2015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6444C29-90A7-4EF9-B1DA-AF4C2D00F749}" type="slidenum">
              <a:rPr lang="ru-RU" smtClean="0"/>
              <a:pPr/>
              <a:t>‹#›</a:t>
            </a:fld>
            <a:endParaRPr lang="ru-RU"/>
          </a:p>
        </p:txBody>
      </p:sp>
    </p:spTree>
  </p:cSld>
  <p:clrMapOvr>
    <a:masterClrMapping/>
  </p:clrMapOvr>
  <p:transition spd="slow">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099BEC0-B723-41BA-BF38-B6AF614820F5}" type="datetimeFigureOut">
              <a:rPr lang="ru-RU" smtClean="0"/>
              <a:pPr/>
              <a:t>02.11.2015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6444C29-90A7-4EF9-B1DA-AF4C2D00F749}" type="slidenum">
              <a:rPr lang="ru-RU" smtClean="0"/>
              <a:pPr/>
              <a:t>‹#›</a:t>
            </a:fld>
            <a:endParaRPr lang="ru-RU"/>
          </a:p>
        </p:txBody>
      </p:sp>
    </p:spTree>
  </p:cSld>
  <p:clrMapOvr>
    <a:masterClrMapping/>
  </p:clrMapOvr>
  <p:transition spd="slow">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C099BEC0-B723-41BA-BF38-B6AF614820F5}" type="datetimeFigureOut">
              <a:rPr lang="ru-RU" smtClean="0"/>
              <a:pPr/>
              <a:t>02.11.2015</a:t>
            </a:fld>
            <a:endParaRPr lang="ru-RU"/>
          </a:p>
        </p:txBody>
      </p:sp>
      <p:sp>
        <p:nvSpPr>
          <p:cNvPr id="9" name="Номер слайда 8"/>
          <p:cNvSpPr>
            <a:spLocks noGrp="1"/>
          </p:cNvSpPr>
          <p:nvPr>
            <p:ph type="sldNum" sz="quarter" idx="15"/>
          </p:nvPr>
        </p:nvSpPr>
        <p:spPr/>
        <p:txBody>
          <a:bodyPr rtlCol="0"/>
          <a:lstStyle/>
          <a:p>
            <a:fld id="{56444C29-90A7-4EF9-B1DA-AF4C2D00F749}"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transition spd="slow">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C099BEC0-B723-41BA-BF38-B6AF614820F5}" type="datetimeFigureOut">
              <a:rPr lang="ru-RU" smtClean="0"/>
              <a:pPr/>
              <a:t>02.11.2015</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56444C29-90A7-4EF9-B1DA-AF4C2D00F749}"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spd="slow">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C099BEC0-B723-41BA-BF38-B6AF614820F5}" type="datetimeFigureOut">
              <a:rPr lang="ru-RU" smtClean="0"/>
              <a:pPr/>
              <a:t>02.11.2015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6444C29-90A7-4EF9-B1DA-AF4C2D00F749}"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spd="slow">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C099BEC0-B723-41BA-BF38-B6AF614820F5}" type="datetimeFigureOut">
              <a:rPr lang="ru-RU" smtClean="0"/>
              <a:pPr/>
              <a:t>02.11.2015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6444C29-90A7-4EF9-B1DA-AF4C2D00F749}"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transition spd="slow">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C099BEC0-B723-41BA-BF38-B6AF614820F5}" type="datetimeFigureOut">
              <a:rPr lang="ru-RU" smtClean="0"/>
              <a:pPr/>
              <a:t>02.11.2015</a:t>
            </a:fld>
            <a:endParaRPr lang="ru-RU"/>
          </a:p>
        </p:txBody>
      </p:sp>
      <p:sp>
        <p:nvSpPr>
          <p:cNvPr id="7" name="Номер слайда 6"/>
          <p:cNvSpPr>
            <a:spLocks noGrp="1"/>
          </p:cNvSpPr>
          <p:nvPr>
            <p:ph type="sldNum" sz="quarter" idx="11"/>
          </p:nvPr>
        </p:nvSpPr>
        <p:spPr/>
        <p:txBody>
          <a:bodyPr rtlCol="0"/>
          <a:lstStyle/>
          <a:p>
            <a:fld id="{56444C29-90A7-4EF9-B1DA-AF4C2D00F749}"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transition spd="slow">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099BEC0-B723-41BA-BF38-B6AF614820F5}" type="datetimeFigureOut">
              <a:rPr lang="ru-RU" smtClean="0"/>
              <a:pPr/>
              <a:t>02.11.2015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6444C29-90A7-4EF9-B1DA-AF4C2D00F749}" type="slidenum">
              <a:rPr lang="ru-RU" smtClean="0"/>
              <a:pPr/>
              <a:t>‹#›</a:t>
            </a:fld>
            <a:endParaRPr lang="ru-RU"/>
          </a:p>
        </p:txBody>
      </p:sp>
    </p:spTree>
  </p:cSld>
  <p:clrMapOvr>
    <a:masterClrMapping/>
  </p:clrMapOvr>
  <p:transition spd="slow">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C099BEC0-B723-41BA-BF38-B6AF614820F5}" type="datetimeFigureOut">
              <a:rPr lang="ru-RU" smtClean="0"/>
              <a:pPr/>
              <a:t>02.11.2015</a:t>
            </a:fld>
            <a:endParaRPr lang="ru-RU"/>
          </a:p>
        </p:txBody>
      </p:sp>
      <p:sp>
        <p:nvSpPr>
          <p:cNvPr id="22" name="Номер слайда 21"/>
          <p:cNvSpPr>
            <a:spLocks noGrp="1"/>
          </p:cNvSpPr>
          <p:nvPr>
            <p:ph type="sldNum" sz="quarter" idx="15"/>
          </p:nvPr>
        </p:nvSpPr>
        <p:spPr/>
        <p:txBody>
          <a:bodyPr rtlCol="0"/>
          <a:lstStyle/>
          <a:p>
            <a:fld id="{56444C29-90A7-4EF9-B1DA-AF4C2D00F749}"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transition spd="slow">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C099BEC0-B723-41BA-BF38-B6AF614820F5}" type="datetimeFigureOut">
              <a:rPr lang="ru-RU" smtClean="0"/>
              <a:pPr/>
              <a:t>02.11.2015</a:t>
            </a:fld>
            <a:endParaRPr lang="ru-RU"/>
          </a:p>
        </p:txBody>
      </p:sp>
      <p:sp>
        <p:nvSpPr>
          <p:cNvPr id="18" name="Номер слайда 17"/>
          <p:cNvSpPr>
            <a:spLocks noGrp="1"/>
          </p:cNvSpPr>
          <p:nvPr>
            <p:ph type="sldNum" sz="quarter" idx="11"/>
          </p:nvPr>
        </p:nvSpPr>
        <p:spPr/>
        <p:txBody>
          <a:bodyPr rtlCol="0"/>
          <a:lstStyle/>
          <a:p>
            <a:fld id="{56444C29-90A7-4EF9-B1DA-AF4C2D00F749}"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transition spd="slow">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C099BEC0-B723-41BA-BF38-B6AF614820F5}" type="datetimeFigureOut">
              <a:rPr lang="ru-RU" smtClean="0"/>
              <a:pPr/>
              <a:t>02.11.2015</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56444C29-90A7-4EF9-B1DA-AF4C2D00F74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spd="slow">
    <p:wheel spokes="8"/>
  </p:transition>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857356" y="1643050"/>
            <a:ext cx="7072362" cy="5214950"/>
          </a:xfrm>
        </p:spPr>
        <p:txBody>
          <a:bodyPr>
            <a:normAutofit/>
          </a:bodyPr>
          <a:lstStyle/>
          <a:p>
            <a:pPr algn="ctr"/>
            <a:endParaRPr lang="ru-RU" sz="2600" i="1" dirty="0" smtClean="0">
              <a:solidFill>
                <a:schemeClr val="accent3">
                  <a:lumMod val="50000"/>
                </a:schemeClr>
              </a:solidFill>
            </a:endParaRPr>
          </a:p>
          <a:p>
            <a:pPr algn="ctr"/>
            <a:r>
              <a:rPr lang="ru-RU" sz="2600" i="1" dirty="0" smtClean="0">
                <a:solidFill>
                  <a:schemeClr val="accent3">
                    <a:lumMod val="50000"/>
                  </a:schemeClr>
                </a:solidFill>
              </a:rPr>
              <a:t>Модульное оригами</a:t>
            </a:r>
          </a:p>
          <a:p>
            <a:pPr algn="ctr"/>
            <a:r>
              <a:rPr lang="ru-RU" sz="2600" i="1" dirty="0" smtClean="0">
                <a:solidFill>
                  <a:schemeClr val="accent3">
                    <a:lumMod val="50000"/>
                  </a:schemeClr>
                </a:solidFill>
              </a:rPr>
              <a:t>как вид объемной аппликации в работе со старшими дошкольниками.</a:t>
            </a:r>
          </a:p>
          <a:p>
            <a:pPr algn="ctr"/>
            <a:r>
              <a:rPr lang="ru-RU" sz="2000" i="1" dirty="0" smtClean="0">
                <a:solidFill>
                  <a:schemeClr val="accent3">
                    <a:lumMod val="50000"/>
                  </a:schemeClr>
                </a:solidFill>
              </a:rPr>
              <a:t>Образовательная область: </a:t>
            </a:r>
          </a:p>
          <a:p>
            <a:pPr algn="ctr"/>
            <a:r>
              <a:rPr lang="ru-RU" sz="2000" i="1" dirty="0" smtClean="0">
                <a:solidFill>
                  <a:schemeClr val="accent3">
                    <a:lumMod val="50000"/>
                  </a:schemeClr>
                </a:solidFill>
              </a:rPr>
              <a:t>художественно-эстетическая</a:t>
            </a:r>
          </a:p>
          <a:p>
            <a:pPr algn="ctr"/>
            <a:endParaRPr lang="ru-RU" sz="2600" i="1" dirty="0" smtClean="0">
              <a:solidFill>
                <a:schemeClr val="accent3">
                  <a:lumMod val="50000"/>
                </a:schemeClr>
              </a:solidFill>
            </a:endParaRPr>
          </a:p>
          <a:p>
            <a:pPr algn="ctr"/>
            <a:endParaRPr lang="ru-RU" sz="2600" i="1" dirty="0" smtClean="0">
              <a:solidFill>
                <a:schemeClr val="accent3">
                  <a:lumMod val="50000"/>
                </a:schemeClr>
              </a:solidFill>
            </a:endParaRPr>
          </a:p>
          <a:p>
            <a:pPr algn="ctr"/>
            <a:endParaRPr lang="ru-RU" sz="2600" i="1" dirty="0" smtClean="0">
              <a:solidFill>
                <a:schemeClr val="accent3">
                  <a:lumMod val="50000"/>
                </a:schemeClr>
              </a:solidFill>
            </a:endParaRPr>
          </a:p>
          <a:p>
            <a:pPr algn="ctr"/>
            <a:endParaRPr lang="ru-RU" sz="2600" i="1" dirty="0" smtClean="0">
              <a:solidFill>
                <a:schemeClr val="accent3">
                  <a:lumMod val="50000"/>
                </a:schemeClr>
              </a:solidFill>
            </a:endParaRPr>
          </a:p>
          <a:p>
            <a:pPr algn="ctr"/>
            <a:endParaRPr lang="ru-RU" sz="2600" i="1" dirty="0" smtClean="0">
              <a:solidFill>
                <a:schemeClr val="accent3">
                  <a:lumMod val="50000"/>
                </a:schemeClr>
              </a:solidFill>
            </a:endParaRPr>
          </a:p>
          <a:p>
            <a:pPr algn="ctr"/>
            <a:endParaRPr lang="ru-RU" sz="2600" i="1" dirty="0" smtClean="0">
              <a:solidFill>
                <a:schemeClr val="accent3">
                  <a:lumMod val="50000"/>
                </a:schemeClr>
              </a:solidFill>
            </a:endParaRPr>
          </a:p>
          <a:p>
            <a:pPr algn="ctr"/>
            <a:endParaRPr lang="ru-RU" sz="1700" i="1" dirty="0" smtClean="0">
              <a:solidFill>
                <a:schemeClr val="accent3">
                  <a:lumMod val="50000"/>
                </a:schemeClr>
              </a:solidFill>
              <a:latin typeface="Times New Roman" pitchFamily="18" charset="0"/>
              <a:cs typeface="Times New Roman" pitchFamily="18" charset="0"/>
            </a:endParaRPr>
          </a:p>
          <a:p>
            <a:pPr algn="ctr"/>
            <a:endParaRPr lang="ru-RU" sz="1500" i="1" dirty="0" smtClean="0">
              <a:solidFill>
                <a:schemeClr val="accent3">
                  <a:lumMod val="50000"/>
                </a:schemeClr>
              </a:solidFill>
              <a:latin typeface="Times New Roman" pitchFamily="18" charset="0"/>
              <a:cs typeface="Times New Roman" pitchFamily="18" charset="0"/>
            </a:endParaRPr>
          </a:p>
          <a:p>
            <a:pPr algn="ctr"/>
            <a:endParaRPr lang="ru-RU" sz="1500" i="1" dirty="0" smtClean="0">
              <a:solidFill>
                <a:schemeClr val="accent3">
                  <a:lumMod val="50000"/>
                </a:schemeClr>
              </a:solidFill>
              <a:latin typeface="Times New Roman" pitchFamily="18" charset="0"/>
              <a:cs typeface="Times New Roman" pitchFamily="18" charset="0"/>
            </a:endParaRPr>
          </a:p>
          <a:p>
            <a:pPr algn="ctr"/>
            <a:endParaRPr lang="ru-RU" sz="2600" i="1" dirty="0" smtClean="0">
              <a:solidFill>
                <a:schemeClr val="accent3">
                  <a:lumMod val="50000"/>
                </a:schemeClr>
              </a:solidFill>
            </a:endParaRPr>
          </a:p>
          <a:p>
            <a:pPr algn="ctr"/>
            <a:endParaRPr lang="ru-RU" sz="2600" i="1" dirty="0" smtClean="0">
              <a:solidFill>
                <a:schemeClr val="accent3">
                  <a:lumMod val="50000"/>
                </a:schemeClr>
              </a:solidFill>
            </a:endParaRPr>
          </a:p>
          <a:p>
            <a:pPr algn="ctr"/>
            <a:endParaRPr lang="ru-RU" sz="2600" i="1" dirty="0" smtClean="0">
              <a:solidFill>
                <a:schemeClr val="accent3">
                  <a:lumMod val="50000"/>
                </a:schemeClr>
              </a:solidFill>
            </a:endParaRPr>
          </a:p>
          <a:p>
            <a:pPr algn="ctr"/>
            <a:endParaRPr lang="ru-RU" sz="2600" i="1" dirty="0" smtClean="0">
              <a:solidFill>
                <a:schemeClr val="accent3">
                  <a:lumMod val="50000"/>
                </a:schemeClr>
              </a:solidFill>
            </a:endParaRPr>
          </a:p>
          <a:p>
            <a:pPr algn="ctr"/>
            <a:endParaRPr lang="ru-RU" sz="2600" i="1" dirty="0" smtClean="0">
              <a:solidFill>
                <a:schemeClr val="accent3">
                  <a:lumMod val="50000"/>
                </a:schemeClr>
              </a:solidFill>
            </a:endParaRPr>
          </a:p>
          <a:p>
            <a:pPr algn="ctr"/>
            <a:endParaRPr lang="ru-RU" sz="2600" i="1" dirty="0" smtClean="0">
              <a:solidFill>
                <a:schemeClr val="accent3">
                  <a:lumMod val="50000"/>
                </a:schemeClr>
              </a:solidFill>
            </a:endParaRPr>
          </a:p>
          <a:p>
            <a:pPr algn="ctr"/>
            <a:endParaRPr lang="ru-RU" sz="2600" i="1" dirty="0">
              <a:solidFill>
                <a:schemeClr val="accent3">
                  <a:lumMod val="50000"/>
                </a:schemeClr>
              </a:solidFill>
            </a:endParaRPr>
          </a:p>
        </p:txBody>
      </p:sp>
      <p:sp>
        <p:nvSpPr>
          <p:cNvPr id="6" name="TextBox 5"/>
          <p:cNvSpPr txBox="1"/>
          <p:nvPr/>
        </p:nvSpPr>
        <p:spPr>
          <a:xfrm>
            <a:off x="4857752" y="357166"/>
            <a:ext cx="4286248" cy="738664"/>
          </a:xfrm>
          <a:prstGeom prst="rect">
            <a:avLst/>
          </a:prstGeom>
          <a:noFill/>
        </p:spPr>
        <p:txBody>
          <a:bodyPr wrap="square" rtlCol="0">
            <a:spAutoFit/>
          </a:bodyPr>
          <a:lstStyle/>
          <a:p>
            <a:r>
              <a:rPr lang="ru-RU" sz="1400" dirty="0" smtClean="0">
                <a:latin typeface="Times New Roman" pitchFamily="18" charset="0"/>
                <a:cs typeface="Times New Roman" pitchFamily="18" charset="0"/>
              </a:rPr>
              <a:t>Шабалина Ольга Владимировна</a:t>
            </a:r>
          </a:p>
          <a:p>
            <a:r>
              <a:rPr lang="ru-RU" sz="1400" dirty="0" smtClean="0">
                <a:latin typeface="Times New Roman" pitchFamily="18" charset="0"/>
                <a:cs typeface="Times New Roman" pitchFamily="18" charset="0"/>
              </a:rPr>
              <a:t>МАДОУ ЦРР – «Детский сад №34 «Золотой ключик»</a:t>
            </a:r>
          </a:p>
          <a:p>
            <a:r>
              <a:rPr lang="ru-RU" sz="1400" dirty="0" smtClean="0">
                <a:latin typeface="Times New Roman" pitchFamily="18" charset="0"/>
                <a:cs typeface="Times New Roman" pitchFamily="18" charset="0"/>
              </a:rPr>
              <a:t>Воспитатель высшей квалификационной категории</a:t>
            </a:r>
            <a:endParaRPr lang="ru-RU" sz="1400" dirty="0">
              <a:latin typeface="Times New Roman" pitchFamily="18" charset="0"/>
              <a:cs typeface="Times New Roman" pitchFamily="18" charset="0"/>
            </a:endParaRPr>
          </a:p>
        </p:txBody>
      </p:sp>
    </p:spTree>
  </p:cSld>
  <p:clrMapOvr>
    <a:masterClrMapping/>
  </p:clrMapOvr>
  <p:transition spd="slow">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sz="quarter" idx="1"/>
          </p:nvPr>
        </p:nvSpPr>
        <p:spPr>
          <a:xfrm>
            <a:off x="457200" y="428604"/>
            <a:ext cx="7615262" cy="6045348"/>
          </a:xfrm>
        </p:spPr>
        <p:txBody>
          <a:bodyPr/>
          <a:lstStyle/>
          <a:p>
            <a:pPr algn="just">
              <a:buNone/>
            </a:pPr>
            <a:r>
              <a:rPr lang="ru-RU" sz="1800" dirty="0" smtClean="0"/>
              <a:t>           </a:t>
            </a:r>
            <a:r>
              <a:rPr lang="ru-RU" sz="1800" dirty="0" smtClean="0">
                <a:solidFill>
                  <a:schemeClr val="accent1">
                    <a:lumMod val="50000"/>
                  </a:schemeClr>
                </a:solidFill>
              </a:rPr>
              <a:t>2 способ </a:t>
            </a:r>
            <a:r>
              <a:rPr lang="ru-RU" sz="1800" dirty="0" smtClean="0"/>
              <a:t>Возьмите 3 модуля и вставьте уголки двух в кармашки 3-го модуля. Делаем 3 ряд, надевая на уголки модуля 2-го ряда еще 2 модуля. Вставлять уголки нужно в карманы, которые располагаются ближе друг к другу. Тогда наружные уголки будут свободно торчать в стороны (как иголки на ветке). Чередуйте ряды с одним и двумя модулями. Отступив немного от начала, наденьте боковые отростки… Получилась еловая веточка. Соединив по кругу 6 веточек, получаем снежинку.</a:t>
            </a:r>
          </a:p>
          <a:p>
            <a:pPr>
              <a:buNone/>
            </a:pPr>
            <a:endParaRPr lang="ru-RU" dirty="0"/>
          </a:p>
        </p:txBody>
      </p:sp>
      <p:pic>
        <p:nvPicPr>
          <p:cNvPr id="8196" name="Picture 4" descr="C:\Users\аа\Desktop\Новая папка (3)\DSCN0093.JPG"/>
          <p:cNvPicPr>
            <a:picLocks noChangeAspect="1" noChangeArrowheads="1"/>
          </p:cNvPicPr>
          <p:nvPr/>
        </p:nvPicPr>
        <p:blipFill>
          <a:blip r:embed="rId2" cstate="print"/>
          <a:srcRect/>
          <a:stretch>
            <a:fillRect/>
          </a:stretch>
        </p:blipFill>
        <p:spPr bwMode="auto">
          <a:xfrm>
            <a:off x="428596" y="3500461"/>
            <a:ext cx="3973578" cy="2980520"/>
          </a:xfrm>
          <a:prstGeom prst="rect">
            <a:avLst/>
          </a:prstGeom>
          <a:noFill/>
        </p:spPr>
      </p:pic>
      <p:pic>
        <p:nvPicPr>
          <p:cNvPr id="8197" name="Picture 5" descr="C:\Users\аа\Desktop\Новая папка (3)\DSCN0094.JPG"/>
          <p:cNvPicPr>
            <a:picLocks noChangeAspect="1" noChangeArrowheads="1"/>
          </p:cNvPicPr>
          <p:nvPr/>
        </p:nvPicPr>
        <p:blipFill>
          <a:blip r:embed="rId3" cstate="print"/>
          <a:srcRect/>
          <a:stretch>
            <a:fillRect/>
          </a:stretch>
        </p:blipFill>
        <p:spPr bwMode="auto">
          <a:xfrm>
            <a:off x="4214811" y="2857496"/>
            <a:ext cx="4000075" cy="3000396"/>
          </a:xfrm>
          <a:prstGeom prst="rect">
            <a:avLst/>
          </a:prstGeom>
          <a:noFill/>
        </p:spPr>
      </p:pic>
    </p:spTree>
  </p:cSld>
  <p:clrMapOvr>
    <a:masterClrMapping/>
  </p:clrMapOvr>
  <p:transition spd="slow">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428604"/>
            <a:ext cx="7686700" cy="6045348"/>
          </a:xfrm>
        </p:spPr>
        <p:txBody>
          <a:bodyPr/>
          <a:lstStyle/>
          <a:p>
            <a:pPr algn="just">
              <a:buNone/>
            </a:pPr>
            <a:r>
              <a:rPr lang="ru-RU" sz="1800" dirty="0" smtClean="0"/>
              <a:t>         </a:t>
            </a:r>
            <a:r>
              <a:rPr lang="ru-RU" sz="1800" dirty="0" smtClean="0">
                <a:solidFill>
                  <a:schemeClr val="accent1">
                    <a:lumMod val="50000"/>
                  </a:schemeClr>
                </a:solidFill>
              </a:rPr>
              <a:t>3 способ </a:t>
            </a:r>
            <a:r>
              <a:rPr lang="ru-RU" sz="1800" dirty="0" smtClean="0"/>
              <a:t>Возьмите 3 модуля и вставьте уголки 2-х модулей в кармашки 3-го. Тем же способом присоедините к заготовке еще 2 модуля и т.д. Наберите нужное количество и продолжайте последовательно собирать ряды.</a:t>
            </a:r>
          </a:p>
          <a:p>
            <a:endParaRPr lang="ru-RU" dirty="0"/>
          </a:p>
        </p:txBody>
      </p:sp>
      <p:pic>
        <p:nvPicPr>
          <p:cNvPr id="9218" name="Picture 2" descr="C:\Users\аа\Desktop\Новая папка (3)\DSCN0083.JPG"/>
          <p:cNvPicPr>
            <a:picLocks noChangeAspect="1" noChangeArrowheads="1"/>
          </p:cNvPicPr>
          <p:nvPr/>
        </p:nvPicPr>
        <p:blipFill>
          <a:blip r:embed="rId2" cstate="print"/>
          <a:srcRect/>
          <a:stretch>
            <a:fillRect/>
          </a:stretch>
        </p:blipFill>
        <p:spPr bwMode="auto">
          <a:xfrm>
            <a:off x="857224" y="1714488"/>
            <a:ext cx="3143272" cy="2357720"/>
          </a:xfrm>
          <a:prstGeom prst="rect">
            <a:avLst/>
          </a:prstGeom>
          <a:noFill/>
        </p:spPr>
      </p:pic>
      <p:pic>
        <p:nvPicPr>
          <p:cNvPr id="9219" name="Picture 3" descr="C:\Users\аа\Desktop\Новая папка (3)\DSCN0088.JPG"/>
          <p:cNvPicPr>
            <a:picLocks noChangeAspect="1" noChangeArrowheads="1"/>
          </p:cNvPicPr>
          <p:nvPr/>
        </p:nvPicPr>
        <p:blipFill>
          <a:blip r:embed="rId3" cstate="print"/>
          <a:srcRect/>
          <a:stretch>
            <a:fillRect/>
          </a:stretch>
        </p:blipFill>
        <p:spPr bwMode="auto">
          <a:xfrm>
            <a:off x="4786314" y="1714488"/>
            <a:ext cx="3143272" cy="2357721"/>
          </a:xfrm>
          <a:prstGeom prst="rect">
            <a:avLst/>
          </a:prstGeom>
          <a:noFill/>
        </p:spPr>
      </p:pic>
      <p:pic>
        <p:nvPicPr>
          <p:cNvPr id="9221" name="Picture 5" descr="C:\Users\аа\Desktop\Новая папка (3)\DSCN0096.JPG"/>
          <p:cNvPicPr>
            <a:picLocks noChangeAspect="1" noChangeArrowheads="1"/>
          </p:cNvPicPr>
          <p:nvPr/>
        </p:nvPicPr>
        <p:blipFill>
          <a:blip r:embed="rId4" cstate="print"/>
          <a:srcRect/>
          <a:stretch>
            <a:fillRect/>
          </a:stretch>
        </p:blipFill>
        <p:spPr bwMode="auto">
          <a:xfrm>
            <a:off x="2714612" y="4143380"/>
            <a:ext cx="3357586" cy="2518474"/>
          </a:xfrm>
          <a:prstGeom prst="rect">
            <a:avLst/>
          </a:prstGeom>
          <a:noFill/>
        </p:spPr>
      </p:pic>
    </p:spTree>
  </p:cSld>
  <p:clrMapOvr>
    <a:masterClrMapping/>
  </p:clrMapOvr>
  <p:transition spd="slow">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i="1" dirty="0" smtClean="0">
                <a:solidFill>
                  <a:schemeClr val="accent1">
                    <a:lumMod val="75000"/>
                  </a:schemeClr>
                </a:solidFill>
              </a:rPr>
              <a:t>  Заключение</a:t>
            </a:r>
            <a:r>
              <a:rPr lang="ru-RU" dirty="0" smtClean="0"/>
              <a:t/>
            </a:r>
            <a:br>
              <a:rPr lang="ru-RU" dirty="0" smtClean="0"/>
            </a:br>
            <a:endParaRPr lang="ru-RU" dirty="0"/>
          </a:p>
        </p:txBody>
      </p:sp>
      <p:sp>
        <p:nvSpPr>
          <p:cNvPr id="3" name="Содержимое 2"/>
          <p:cNvSpPr>
            <a:spLocks noGrp="1"/>
          </p:cNvSpPr>
          <p:nvPr>
            <p:ph sz="quarter" idx="1"/>
          </p:nvPr>
        </p:nvSpPr>
        <p:spPr>
          <a:xfrm>
            <a:off x="457200" y="1214422"/>
            <a:ext cx="7901014" cy="3500462"/>
          </a:xfrm>
        </p:spPr>
        <p:txBody>
          <a:bodyPr>
            <a:normAutofit fontScale="77500" lnSpcReduction="20000"/>
          </a:bodyPr>
          <a:lstStyle/>
          <a:p>
            <a:pPr algn="just">
              <a:spcBef>
                <a:spcPts val="0"/>
              </a:spcBef>
              <a:buNone/>
            </a:pPr>
            <a:r>
              <a:rPr lang="ru-RU" dirty="0" smtClean="0"/>
              <a:t>           Занятия по аппликации, выполненные в технике модульного оригами, способствуют развитию у ребенка творчества, пробуждают фантазию, активизируют наблюдательность, внимание, воображение, воспитывают волю, развивают ручные умения, чувство формы, глазомер, цветоощущение, художественный вкус. Этот вид художественного труда требует много времени, поэтому большинство работ дети выполняют совместно, где воспитываются навыки сотрудничества, и каждый может внести свой вклад в создание прекрасного.</a:t>
            </a:r>
          </a:p>
          <a:p>
            <a:pPr algn="just">
              <a:spcBef>
                <a:spcPts val="0"/>
              </a:spcBef>
              <a:buNone/>
            </a:pPr>
            <a:r>
              <a:rPr lang="ru-RU" dirty="0" smtClean="0"/>
              <a:t>            В детском саду оформили выставки: «Творческая мастерская», «В ожидании чуда», «Весеннее настроение», «Лето, ах, лето…», которые вызывают большой интерес и у детей, и у взрослых.</a:t>
            </a:r>
          </a:p>
          <a:p>
            <a:pPr>
              <a:buNone/>
            </a:pPr>
            <a:endParaRPr lang="ru-RU" dirty="0"/>
          </a:p>
        </p:txBody>
      </p:sp>
      <p:pic>
        <p:nvPicPr>
          <p:cNvPr id="12290" name="Picture 2" descr="C:\Users\аа\Desktop\Новая папка (3)\DSCN0097.JPG"/>
          <p:cNvPicPr>
            <a:picLocks noChangeAspect="1" noChangeArrowheads="1"/>
          </p:cNvPicPr>
          <p:nvPr/>
        </p:nvPicPr>
        <p:blipFill>
          <a:blip r:embed="rId2" cstate="print"/>
          <a:srcRect/>
          <a:stretch>
            <a:fillRect/>
          </a:stretch>
        </p:blipFill>
        <p:spPr bwMode="auto">
          <a:xfrm>
            <a:off x="3357554" y="4572008"/>
            <a:ext cx="2286016" cy="1714705"/>
          </a:xfrm>
          <a:prstGeom prst="rect">
            <a:avLst/>
          </a:prstGeom>
          <a:noFill/>
        </p:spPr>
      </p:pic>
      <p:pic>
        <p:nvPicPr>
          <p:cNvPr id="12291" name="Picture 3" descr="C:\Users\аа\Desktop\Новая папка (3)\DSCN0091.JPG"/>
          <p:cNvPicPr>
            <a:picLocks noChangeAspect="1" noChangeArrowheads="1"/>
          </p:cNvPicPr>
          <p:nvPr/>
        </p:nvPicPr>
        <p:blipFill>
          <a:blip r:embed="rId3" cstate="print"/>
          <a:srcRect/>
          <a:stretch>
            <a:fillRect/>
          </a:stretch>
        </p:blipFill>
        <p:spPr bwMode="auto">
          <a:xfrm>
            <a:off x="785786" y="4929198"/>
            <a:ext cx="2237993" cy="1678684"/>
          </a:xfrm>
          <a:prstGeom prst="rect">
            <a:avLst/>
          </a:prstGeom>
          <a:noFill/>
        </p:spPr>
      </p:pic>
      <p:pic>
        <p:nvPicPr>
          <p:cNvPr id="12292" name="Picture 4" descr="C:\Users\аа\Desktop\Новая папка (3)\DSCN0090.JPG"/>
          <p:cNvPicPr>
            <a:picLocks noChangeAspect="1" noChangeArrowheads="1"/>
          </p:cNvPicPr>
          <p:nvPr/>
        </p:nvPicPr>
        <p:blipFill>
          <a:blip r:embed="rId4" cstate="print"/>
          <a:srcRect/>
          <a:stretch>
            <a:fillRect/>
          </a:stretch>
        </p:blipFill>
        <p:spPr bwMode="auto">
          <a:xfrm>
            <a:off x="6000760" y="4286256"/>
            <a:ext cx="2214578" cy="1661121"/>
          </a:xfrm>
          <a:prstGeom prst="rect">
            <a:avLst/>
          </a:prstGeom>
          <a:noFill/>
        </p:spPr>
      </p:pic>
    </p:spTree>
  </p:cSld>
  <p:clrMapOvr>
    <a:masterClrMapping/>
  </p:clrMapOvr>
  <p:transition spd="slow">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28662" y="1142984"/>
            <a:ext cx="7358115" cy="1754326"/>
          </a:xfrm>
          <a:prstGeom prst="rect">
            <a:avLst/>
          </a:prstGeom>
          <a:noFill/>
        </p:spPr>
        <p:txBody>
          <a:bodyPr wrap="square" lIns="91440" tIns="45720" rIns="91440" bIns="45720">
            <a:spAutoFit/>
          </a:bodyPr>
          <a:lstStyle/>
          <a:p>
            <a:pPr algn="ctr"/>
            <a:r>
              <a:rPr lang="ru-RU"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СПАСИБО ЗА ВНИМАНИЕ!!!</a:t>
            </a:r>
            <a:endParaRPr lang="ru-RU"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13315" name="Picture 3" descr="C:\Users\аа\Desktop\i.jpg"/>
          <p:cNvPicPr>
            <a:picLocks noChangeAspect="1" noChangeArrowheads="1"/>
          </p:cNvPicPr>
          <p:nvPr/>
        </p:nvPicPr>
        <p:blipFill>
          <a:blip r:embed="rId2"/>
          <a:srcRect/>
          <a:stretch>
            <a:fillRect/>
          </a:stretch>
        </p:blipFill>
        <p:spPr bwMode="auto">
          <a:xfrm>
            <a:off x="3143240" y="3214686"/>
            <a:ext cx="2907527" cy="2357454"/>
          </a:xfrm>
          <a:prstGeom prst="rect">
            <a:avLst/>
          </a:prstGeom>
          <a:noFill/>
        </p:spPr>
      </p:pic>
    </p:spTree>
  </p:cSld>
  <p:clrMapOvr>
    <a:masterClrMapping/>
  </p:clrMapOvr>
  <p:transition spd="slow">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54032"/>
          </a:xfrm>
        </p:spPr>
        <p:txBody>
          <a:bodyPr/>
          <a:lstStyle/>
          <a:p>
            <a:r>
              <a:rPr lang="ru-RU" b="1" dirty="0" smtClean="0">
                <a:solidFill>
                  <a:schemeClr val="accent1">
                    <a:lumMod val="75000"/>
                  </a:schemeClr>
                </a:solidFill>
              </a:rPr>
              <a:t>     Введение</a:t>
            </a:r>
            <a:endParaRPr lang="ru-RU" b="1" dirty="0">
              <a:solidFill>
                <a:schemeClr val="accent1">
                  <a:lumMod val="75000"/>
                </a:schemeClr>
              </a:solidFill>
            </a:endParaRPr>
          </a:p>
        </p:txBody>
      </p:sp>
      <p:sp>
        <p:nvSpPr>
          <p:cNvPr id="3" name="Содержимое 2"/>
          <p:cNvSpPr>
            <a:spLocks noGrp="1"/>
          </p:cNvSpPr>
          <p:nvPr>
            <p:ph sz="quarter" idx="1"/>
          </p:nvPr>
        </p:nvSpPr>
        <p:spPr>
          <a:xfrm>
            <a:off x="457200" y="1000108"/>
            <a:ext cx="7467600" cy="5473844"/>
          </a:xfrm>
        </p:spPr>
        <p:txBody>
          <a:bodyPr>
            <a:normAutofit fontScale="92500" lnSpcReduction="20000"/>
          </a:bodyPr>
          <a:lstStyle/>
          <a:p>
            <a:pPr algn="just">
              <a:spcBef>
                <a:spcPts val="0"/>
              </a:spcBef>
              <a:buNone/>
            </a:pPr>
            <a:r>
              <a:rPr lang="ru-RU" dirty="0" smtClean="0"/>
              <a:t>         Оригами- это удивительное искусство складывания самых  различных фигурок из бумаги.</a:t>
            </a:r>
          </a:p>
          <a:p>
            <a:pPr algn="just">
              <a:spcBef>
                <a:spcPts val="0"/>
              </a:spcBef>
              <a:buNone/>
            </a:pPr>
            <a:r>
              <a:rPr lang="ru-RU" dirty="0" smtClean="0"/>
              <a:t>         В 20 веке оригами стало широко известно и популярно во всем мире. Умельцы оригами способны обычный лист бумаги превратить в прекрасного журавлика, котенка, рыбку… Отдельным направлением, которое можно выделить сегодня в этом искусстве, является модульное оригами.</a:t>
            </a:r>
          </a:p>
          <a:p>
            <a:pPr algn="just">
              <a:spcBef>
                <a:spcPts val="0"/>
              </a:spcBef>
              <a:buNone/>
            </a:pPr>
            <a:r>
              <a:rPr lang="ru-RU" dirty="0" smtClean="0"/>
              <a:t>         Модульное оригами завоевало огромное число поклонников в России. Забавные игрушки, выполненные в технике оригами, не оставили равнодушными и нас.</a:t>
            </a:r>
          </a:p>
          <a:p>
            <a:pPr algn="just">
              <a:spcBef>
                <a:spcPts val="0"/>
              </a:spcBef>
              <a:buNone/>
            </a:pPr>
            <a:r>
              <a:rPr lang="ru-RU" dirty="0" smtClean="0"/>
              <a:t>         Появившиеся поделки в группе, созданные руками взрослых, вызвали у детей большой интерес и восторг. У них возникло огромное желание научиться самим. Но так как самостоятельное создание фигурок дошкольникам еще не под силу, мы решили использовать элементы модульного оригами в объемной аппликации.</a:t>
            </a:r>
          </a:p>
          <a:p>
            <a:pPr>
              <a:buNone/>
            </a:pPr>
            <a:endParaRPr lang="ru-RU" dirty="0"/>
          </a:p>
        </p:txBody>
      </p:sp>
    </p:spTree>
  </p:cSld>
  <p:clrMapOvr>
    <a:masterClrMapping/>
  </p:clrMapOvr>
  <p:transition spd="slow">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357166"/>
            <a:ext cx="7686700" cy="6116786"/>
          </a:xfrm>
        </p:spPr>
        <p:txBody>
          <a:bodyPr>
            <a:normAutofit/>
          </a:bodyPr>
          <a:lstStyle/>
          <a:p>
            <a:pPr algn="just">
              <a:spcBef>
                <a:spcPts val="0"/>
              </a:spcBef>
              <a:buNone/>
            </a:pPr>
            <a:r>
              <a:rPr lang="ru-RU" sz="2000" dirty="0" smtClean="0"/>
              <a:t>        </a:t>
            </a:r>
            <a:r>
              <a:rPr lang="ru-RU" sz="1900" b="1" i="1" dirty="0" smtClean="0">
                <a:solidFill>
                  <a:schemeClr val="accent1">
                    <a:lumMod val="75000"/>
                  </a:schemeClr>
                </a:solidFill>
              </a:rPr>
              <a:t>Объемная аппликация </a:t>
            </a:r>
            <a:r>
              <a:rPr lang="ru-RU" sz="1900" dirty="0" smtClean="0"/>
              <a:t>– аппликация, выступающая над поверхностью фона. Напоминает скульптуру на плоскости, где форма создается за счет объема, поэтому картины смотрятся как произведения искусства. В них ощущается пространство, образ, стиль, изящество, композиция. Они богаты по содержанию и целостны по восприятию. Работа привлекает, восхищает ребенка и вызывает желание создать что-нибудь красивое.</a:t>
            </a:r>
          </a:p>
          <a:p>
            <a:pPr algn="just">
              <a:spcBef>
                <a:spcPts val="0"/>
              </a:spcBef>
              <a:buNone/>
            </a:pPr>
            <a:r>
              <a:rPr lang="ru-RU" sz="1900" dirty="0" smtClean="0"/>
              <a:t>        У ребенка, занимающегося оригами, развиваются не только мелкие движения пальцев, но и умение мыслить, говорить, быстрее формируются пространственные представления.</a:t>
            </a:r>
          </a:p>
          <a:p>
            <a:pPr algn="just">
              <a:buNone/>
            </a:pPr>
            <a:endParaRPr lang="ru-RU" sz="2000" dirty="0"/>
          </a:p>
        </p:txBody>
      </p:sp>
      <p:pic>
        <p:nvPicPr>
          <p:cNvPr id="2052" name="Picture 4"/>
          <p:cNvPicPr>
            <a:picLocks noChangeAspect="1" noChangeArrowheads="1"/>
          </p:cNvPicPr>
          <p:nvPr/>
        </p:nvPicPr>
        <p:blipFill>
          <a:blip r:embed="rId2" cstate="print"/>
          <a:srcRect/>
          <a:stretch>
            <a:fillRect/>
          </a:stretch>
        </p:blipFill>
        <p:spPr bwMode="auto">
          <a:xfrm>
            <a:off x="3357554" y="3679045"/>
            <a:ext cx="4000528" cy="3000736"/>
          </a:xfrm>
          <a:prstGeom prst="rect">
            <a:avLst/>
          </a:prstGeom>
          <a:noFill/>
          <a:ln w="9525">
            <a:noFill/>
            <a:miter lim="800000"/>
            <a:headEnd/>
            <a:tailEnd/>
          </a:ln>
          <a:effectLst/>
        </p:spPr>
      </p:pic>
    </p:spTree>
  </p:cSld>
  <p:clrMapOvr>
    <a:masterClrMapping/>
  </p:clrMapOvr>
  <p:transition spd="slow">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500" b="1" i="1" dirty="0" smtClean="0">
                <a:solidFill>
                  <a:schemeClr val="accent1">
                    <a:lumMod val="75000"/>
                  </a:schemeClr>
                </a:solidFill>
              </a:rPr>
              <a:t>Цель</a:t>
            </a:r>
            <a:r>
              <a:rPr lang="ru-RU" sz="2500" i="1" dirty="0" smtClean="0">
                <a:solidFill>
                  <a:schemeClr val="accent1">
                    <a:lumMod val="75000"/>
                  </a:schemeClr>
                </a:solidFill>
              </a:rPr>
              <a:t> – учить детей использовать технику модульного оригами в объемной аппликации.</a:t>
            </a:r>
            <a:endParaRPr lang="ru-RU" sz="2500" i="1" dirty="0">
              <a:solidFill>
                <a:schemeClr val="accent1">
                  <a:lumMod val="75000"/>
                </a:schemeClr>
              </a:solidFill>
            </a:endParaRPr>
          </a:p>
        </p:txBody>
      </p:sp>
      <p:sp>
        <p:nvSpPr>
          <p:cNvPr id="3" name="Содержимое 2"/>
          <p:cNvSpPr>
            <a:spLocks noGrp="1"/>
          </p:cNvSpPr>
          <p:nvPr>
            <p:ph sz="quarter" idx="1"/>
          </p:nvPr>
        </p:nvSpPr>
        <p:spPr/>
        <p:txBody>
          <a:bodyPr>
            <a:normAutofit fontScale="92500" lnSpcReduction="10000"/>
          </a:bodyPr>
          <a:lstStyle/>
          <a:p>
            <a:pPr>
              <a:buNone/>
            </a:pPr>
            <a:r>
              <a:rPr lang="ru-RU" dirty="0" smtClean="0"/>
              <a:t>    </a:t>
            </a:r>
            <a:r>
              <a:rPr lang="ru-RU" sz="2700" b="1" i="1" dirty="0" smtClean="0">
                <a:solidFill>
                  <a:schemeClr val="accent1">
                    <a:lumMod val="75000"/>
                  </a:schemeClr>
                </a:solidFill>
              </a:rPr>
              <a:t>Задачи:</a:t>
            </a:r>
          </a:p>
          <a:p>
            <a:pPr>
              <a:buFont typeface="Wingdings" pitchFamily="2" charset="2"/>
              <a:buChar char="Ø"/>
            </a:pPr>
            <a:r>
              <a:rPr lang="ru-RU" dirty="0" smtClean="0"/>
              <a:t>Развивать воображение, творчество, умение отображать в аппликации представления о предметах и явлениях окружающей действительности.</a:t>
            </a:r>
          </a:p>
          <a:p>
            <a:pPr>
              <a:buFont typeface="Wingdings" pitchFamily="2" charset="2"/>
              <a:buChar char="Ø"/>
            </a:pPr>
            <a:r>
              <a:rPr lang="ru-RU" dirty="0" smtClean="0"/>
              <a:t>Учить передавать характерные признаки объектов с помощью модулей, создавать выразительные аппликативные образы, сочетая разные способы.</a:t>
            </a:r>
          </a:p>
          <a:p>
            <a:pPr>
              <a:buFont typeface="Wingdings" pitchFamily="2" charset="2"/>
              <a:buChar char="Ø"/>
            </a:pPr>
            <a:r>
              <a:rPr lang="ru-RU" dirty="0" smtClean="0"/>
              <a:t>Развивать чувство формы, композиции, цветовосприятия и зрительно-двигательную координацию.</a:t>
            </a:r>
          </a:p>
          <a:p>
            <a:pPr>
              <a:buFont typeface="Wingdings" pitchFamily="2" charset="2"/>
              <a:buChar char="Ø"/>
            </a:pPr>
            <a:r>
              <a:rPr lang="ru-RU" dirty="0" smtClean="0"/>
              <a:t>Развивать мелкую моторику.</a:t>
            </a:r>
          </a:p>
          <a:p>
            <a:pPr>
              <a:buFont typeface="Wingdings" pitchFamily="2" charset="2"/>
              <a:buChar char="Ø"/>
            </a:pPr>
            <a:r>
              <a:rPr lang="ru-RU" dirty="0" smtClean="0"/>
              <a:t>Воспитывать навыки сотрудничества и сотворчества со сверстниками и взрослыми.</a:t>
            </a:r>
          </a:p>
          <a:p>
            <a:endParaRPr lang="ru-RU" dirty="0"/>
          </a:p>
        </p:txBody>
      </p:sp>
    </p:spTree>
  </p:cSld>
  <p:clrMapOvr>
    <a:masterClrMapping/>
  </p:clrMapOvr>
  <p:transition spd="slow">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7467600" cy="857256"/>
          </a:xfrm>
        </p:spPr>
        <p:txBody>
          <a:bodyPr/>
          <a:lstStyle/>
          <a:p>
            <a:r>
              <a:rPr lang="ru-RU" b="1" i="1" dirty="0" smtClean="0">
                <a:solidFill>
                  <a:schemeClr val="accent1">
                    <a:lumMod val="75000"/>
                  </a:schemeClr>
                </a:solidFill>
              </a:rPr>
              <a:t>   Выбор бумаги</a:t>
            </a:r>
            <a:endParaRPr lang="ru-RU" b="1" i="1" dirty="0">
              <a:solidFill>
                <a:schemeClr val="accent1">
                  <a:lumMod val="75000"/>
                </a:schemeClr>
              </a:solidFill>
            </a:endParaRPr>
          </a:p>
        </p:txBody>
      </p:sp>
      <p:sp>
        <p:nvSpPr>
          <p:cNvPr id="3" name="Содержимое 2"/>
          <p:cNvSpPr>
            <a:spLocks noGrp="1"/>
          </p:cNvSpPr>
          <p:nvPr>
            <p:ph sz="quarter" idx="1"/>
          </p:nvPr>
        </p:nvSpPr>
        <p:spPr>
          <a:xfrm>
            <a:off x="457200" y="1000108"/>
            <a:ext cx="7467600" cy="3929090"/>
          </a:xfrm>
        </p:spPr>
        <p:txBody>
          <a:bodyPr>
            <a:normAutofit fontScale="92500" lnSpcReduction="10000"/>
          </a:bodyPr>
          <a:lstStyle/>
          <a:p>
            <a:pPr algn="just">
              <a:spcBef>
                <a:spcPts val="0"/>
              </a:spcBef>
              <a:buNone/>
            </a:pPr>
            <a:r>
              <a:rPr lang="ru-RU" dirty="0" smtClean="0"/>
              <a:t>     </a:t>
            </a:r>
            <a:r>
              <a:rPr lang="ru-RU" sz="2200" dirty="0" smtClean="0"/>
              <a:t>Для модульного оригами лучше использовать:</a:t>
            </a:r>
          </a:p>
          <a:p>
            <a:pPr algn="just">
              <a:spcBef>
                <a:spcPts val="0"/>
              </a:spcBef>
              <a:buFont typeface="Wingdings" pitchFamily="2" charset="2"/>
              <a:buChar char="v"/>
            </a:pPr>
            <a:r>
              <a:rPr lang="ru-RU" sz="2200" dirty="0" smtClean="0"/>
              <a:t>прямоугольную бумагу для заметок (без липкого края);</a:t>
            </a:r>
          </a:p>
          <a:p>
            <a:pPr algn="just">
              <a:spcBef>
                <a:spcPts val="0"/>
              </a:spcBef>
              <a:buFont typeface="Wingdings" pitchFamily="2" charset="2"/>
              <a:buChar char="v"/>
            </a:pPr>
            <a:r>
              <a:rPr lang="ru-RU" sz="2200" dirty="0" smtClean="0"/>
              <a:t>цветную и белую офисную бумагу формата А4;</a:t>
            </a:r>
          </a:p>
          <a:p>
            <a:pPr algn="just">
              <a:spcBef>
                <a:spcPts val="0"/>
              </a:spcBef>
              <a:buFont typeface="Wingdings" pitchFamily="2" charset="2"/>
              <a:buChar char="v"/>
            </a:pPr>
            <a:r>
              <a:rPr lang="ru-RU" sz="2200" dirty="0" smtClean="0"/>
              <a:t>готовые комплекты для модульного оригами с нарезанной бумагой нужных цветов;</a:t>
            </a:r>
          </a:p>
          <a:p>
            <a:pPr algn="just">
              <a:spcBef>
                <a:spcPts val="0"/>
              </a:spcBef>
              <a:buFont typeface="Wingdings" pitchFamily="2" charset="2"/>
              <a:buChar char="v"/>
            </a:pPr>
            <a:r>
              <a:rPr lang="ru-RU" sz="2200" dirty="0" smtClean="0"/>
              <a:t>журнальную бумагу.</a:t>
            </a:r>
          </a:p>
          <a:p>
            <a:pPr algn="just">
              <a:spcBef>
                <a:spcPts val="0"/>
              </a:spcBef>
              <a:buNone/>
            </a:pPr>
            <a:r>
              <a:rPr lang="ru-RU" sz="2200" dirty="0" smtClean="0"/>
              <a:t>      Плохо подходит школьная цветная бумага, так как она слишком тонкая, рыхлая, ломается и рвется на сгибах. </a:t>
            </a:r>
          </a:p>
          <a:p>
            <a:pPr algn="just">
              <a:spcBef>
                <a:spcPts val="0"/>
              </a:spcBef>
              <a:buNone/>
            </a:pPr>
            <a:r>
              <a:rPr lang="ru-RU" sz="2200" dirty="0" smtClean="0"/>
              <a:t>      Офисную бумагу можно предварительно разметить и разрезать. Лист А4 можно разметить на 32 прямоугольника, на 16 – модули будут крупнее. Размеры заготовки для модулей зависят от размера будущей работы.</a:t>
            </a:r>
          </a:p>
          <a:p>
            <a:pPr>
              <a:buNone/>
            </a:pPr>
            <a:endParaRPr lang="ru-RU" dirty="0"/>
          </a:p>
        </p:txBody>
      </p:sp>
      <p:pic>
        <p:nvPicPr>
          <p:cNvPr id="3074" name="Picture 2" descr="C:\Users\аа\Desktop\m_1cf4bffa.jpg"/>
          <p:cNvPicPr>
            <a:picLocks noChangeAspect="1" noChangeArrowheads="1"/>
          </p:cNvPicPr>
          <p:nvPr/>
        </p:nvPicPr>
        <p:blipFill>
          <a:blip r:embed="rId2"/>
          <a:srcRect/>
          <a:stretch>
            <a:fillRect/>
          </a:stretch>
        </p:blipFill>
        <p:spPr bwMode="auto">
          <a:xfrm>
            <a:off x="6143636" y="4643446"/>
            <a:ext cx="1357322" cy="1838040"/>
          </a:xfrm>
          <a:prstGeom prst="rect">
            <a:avLst/>
          </a:prstGeom>
          <a:noFill/>
        </p:spPr>
      </p:pic>
      <p:pic>
        <p:nvPicPr>
          <p:cNvPr id="3075" name="Picture 3" descr="C:\Users\аа\Desktop\m_ed4ebadf.jpg"/>
          <p:cNvPicPr>
            <a:picLocks noChangeAspect="1" noChangeArrowheads="1"/>
          </p:cNvPicPr>
          <p:nvPr/>
        </p:nvPicPr>
        <p:blipFill>
          <a:blip r:embed="rId3"/>
          <a:srcRect/>
          <a:stretch>
            <a:fillRect/>
          </a:stretch>
        </p:blipFill>
        <p:spPr bwMode="auto">
          <a:xfrm>
            <a:off x="3714744" y="4643446"/>
            <a:ext cx="1371609" cy="1857388"/>
          </a:xfrm>
          <a:prstGeom prst="rect">
            <a:avLst/>
          </a:prstGeom>
          <a:noFill/>
        </p:spPr>
      </p:pic>
    </p:spTree>
  </p:cSld>
  <p:clrMapOvr>
    <a:masterClrMapping/>
  </p:clrMapOvr>
  <p:transition spd="slow">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96908"/>
          </a:xfrm>
        </p:spPr>
        <p:txBody>
          <a:bodyPr/>
          <a:lstStyle/>
          <a:p>
            <a:r>
              <a:rPr lang="ru-RU" b="1" i="1" dirty="0" smtClean="0">
                <a:solidFill>
                  <a:schemeClr val="accent1">
                    <a:lumMod val="75000"/>
                  </a:schemeClr>
                </a:solidFill>
              </a:rPr>
              <a:t>      Техника модульного оригами </a:t>
            </a:r>
            <a:endParaRPr lang="ru-RU" b="1" i="1" dirty="0">
              <a:solidFill>
                <a:schemeClr val="accent1">
                  <a:lumMod val="75000"/>
                </a:schemeClr>
              </a:solidFill>
            </a:endParaRPr>
          </a:p>
        </p:txBody>
      </p:sp>
      <p:sp>
        <p:nvSpPr>
          <p:cNvPr id="3" name="Содержимое 2"/>
          <p:cNvSpPr>
            <a:spLocks noGrp="1"/>
          </p:cNvSpPr>
          <p:nvPr>
            <p:ph sz="quarter" idx="1"/>
          </p:nvPr>
        </p:nvSpPr>
        <p:spPr>
          <a:xfrm>
            <a:off x="457200" y="1357298"/>
            <a:ext cx="7467600" cy="3500462"/>
          </a:xfrm>
        </p:spPr>
        <p:txBody>
          <a:bodyPr>
            <a:normAutofit fontScale="92500" lnSpcReduction="20000"/>
          </a:bodyPr>
          <a:lstStyle/>
          <a:p>
            <a:pPr algn="just">
              <a:buNone/>
            </a:pPr>
            <a:r>
              <a:rPr lang="ru-RU" dirty="0" smtClean="0"/>
              <a:t>        Модульное оригами представляет собой особую технику. Иногда ее называют 3</a:t>
            </a:r>
            <a:r>
              <a:rPr lang="en-US" dirty="0" smtClean="0"/>
              <a:t>D</a:t>
            </a:r>
            <a:r>
              <a:rPr lang="ru-RU" dirty="0" smtClean="0"/>
              <a:t> – оригами (</a:t>
            </a:r>
            <a:r>
              <a:rPr lang="ru-RU" dirty="0" err="1" smtClean="0"/>
              <a:t>оригами</a:t>
            </a:r>
            <a:r>
              <a:rPr lang="ru-RU" dirty="0" smtClean="0"/>
              <a:t> из треугольников). Для того чтобы получить в технике оригами какую-нибудь фигуру, нужно из прямоугольников сделать множество небольших треугольных модулей, а затем собрать модули подобно конструктору.</a:t>
            </a:r>
          </a:p>
          <a:p>
            <a:pPr algn="just">
              <a:buNone/>
            </a:pPr>
            <a:r>
              <a:rPr lang="ru-RU" dirty="0" smtClean="0"/>
              <a:t>        Маленький бумажный треугольник таит в себе фантастические возможности. Освоив несколько приемов соединения, можно создавать различные образы (животных, насекомых, растений, сооружений и т.д.).</a:t>
            </a:r>
          </a:p>
          <a:p>
            <a:pPr>
              <a:buNone/>
            </a:pPr>
            <a:endParaRPr lang="ru-RU" dirty="0"/>
          </a:p>
        </p:txBody>
      </p:sp>
      <p:pic>
        <p:nvPicPr>
          <p:cNvPr id="4098" name="Picture 2" descr="C:\Users\аа\Desktop\m_4aeb4bd0.jpg"/>
          <p:cNvPicPr>
            <a:picLocks noChangeAspect="1" noChangeArrowheads="1"/>
          </p:cNvPicPr>
          <p:nvPr/>
        </p:nvPicPr>
        <p:blipFill>
          <a:blip r:embed="rId2"/>
          <a:srcRect/>
          <a:stretch>
            <a:fillRect/>
          </a:stretch>
        </p:blipFill>
        <p:spPr bwMode="auto">
          <a:xfrm>
            <a:off x="642910" y="4857760"/>
            <a:ext cx="1899601" cy="1285884"/>
          </a:xfrm>
          <a:prstGeom prst="rect">
            <a:avLst/>
          </a:prstGeom>
          <a:noFill/>
        </p:spPr>
      </p:pic>
      <p:sp>
        <p:nvSpPr>
          <p:cNvPr id="5" name="Стрелка вправо 4"/>
          <p:cNvSpPr/>
          <p:nvPr/>
        </p:nvSpPr>
        <p:spPr>
          <a:xfrm>
            <a:off x="2643174" y="5286388"/>
            <a:ext cx="428628"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099" name="Picture 3" descr="C:\Users\аа\Desktop\m_d0b43de4.jpg"/>
          <p:cNvPicPr>
            <a:picLocks noChangeAspect="1" noChangeArrowheads="1"/>
          </p:cNvPicPr>
          <p:nvPr/>
        </p:nvPicPr>
        <p:blipFill>
          <a:blip r:embed="rId3"/>
          <a:srcRect/>
          <a:stretch>
            <a:fillRect/>
          </a:stretch>
        </p:blipFill>
        <p:spPr bwMode="auto">
          <a:xfrm>
            <a:off x="3071803" y="4929198"/>
            <a:ext cx="2143140" cy="1000132"/>
          </a:xfrm>
          <a:prstGeom prst="rect">
            <a:avLst/>
          </a:prstGeom>
          <a:noFill/>
        </p:spPr>
      </p:pic>
      <p:sp>
        <p:nvSpPr>
          <p:cNvPr id="8" name="Стрелка вправо 7"/>
          <p:cNvSpPr/>
          <p:nvPr/>
        </p:nvSpPr>
        <p:spPr>
          <a:xfrm>
            <a:off x="5214942" y="5214950"/>
            <a:ext cx="428628"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100" name="Picture 4" descr="C:\Users\аа\Desktop\x_e8f3ed91.jpg"/>
          <p:cNvPicPr>
            <a:picLocks noChangeAspect="1" noChangeArrowheads="1"/>
          </p:cNvPicPr>
          <p:nvPr/>
        </p:nvPicPr>
        <p:blipFill>
          <a:blip r:embed="rId4"/>
          <a:srcRect/>
          <a:stretch>
            <a:fillRect/>
          </a:stretch>
        </p:blipFill>
        <p:spPr bwMode="auto">
          <a:xfrm>
            <a:off x="5643570" y="5000636"/>
            <a:ext cx="1785950" cy="909161"/>
          </a:xfrm>
          <a:prstGeom prst="rect">
            <a:avLst/>
          </a:prstGeom>
          <a:noFill/>
        </p:spPr>
      </p:pic>
      <p:sp>
        <p:nvSpPr>
          <p:cNvPr id="10" name="Стрелка вправо 9"/>
          <p:cNvSpPr/>
          <p:nvPr/>
        </p:nvSpPr>
        <p:spPr>
          <a:xfrm>
            <a:off x="7500958" y="5214950"/>
            <a:ext cx="428628"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аа\Desktop\x_764f58f8.jpg"/>
          <p:cNvPicPr>
            <a:picLocks noGrp="1" noChangeAspect="1" noChangeArrowheads="1"/>
          </p:cNvPicPr>
          <p:nvPr>
            <p:ph sz="quarter" idx="1"/>
          </p:nvPr>
        </p:nvPicPr>
        <p:blipFill>
          <a:blip r:embed="rId2"/>
          <a:srcRect/>
          <a:stretch>
            <a:fillRect/>
          </a:stretch>
        </p:blipFill>
        <p:spPr bwMode="auto">
          <a:xfrm>
            <a:off x="1000100" y="214290"/>
            <a:ext cx="2381247" cy="1785935"/>
          </a:xfrm>
          <a:prstGeom prst="rect">
            <a:avLst/>
          </a:prstGeom>
          <a:noFill/>
        </p:spPr>
      </p:pic>
      <p:pic>
        <p:nvPicPr>
          <p:cNvPr id="5123" name="Picture 3" descr="C:\Users\аа\Desktop\x_0c4fbc6d.jpg"/>
          <p:cNvPicPr>
            <a:picLocks noChangeAspect="1" noChangeArrowheads="1"/>
          </p:cNvPicPr>
          <p:nvPr/>
        </p:nvPicPr>
        <p:blipFill>
          <a:blip r:embed="rId3"/>
          <a:srcRect/>
          <a:stretch>
            <a:fillRect/>
          </a:stretch>
        </p:blipFill>
        <p:spPr bwMode="auto">
          <a:xfrm>
            <a:off x="4786314" y="285728"/>
            <a:ext cx="2214578" cy="1705225"/>
          </a:xfrm>
          <a:prstGeom prst="rect">
            <a:avLst/>
          </a:prstGeom>
          <a:noFill/>
        </p:spPr>
      </p:pic>
      <p:pic>
        <p:nvPicPr>
          <p:cNvPr id="5124" name="Picture 4" descr="C:\Users\аа\Desktop\x_5cd2928d.jpg"/>
          <p:cNvPicPr>
            <a:picLocks noChangeAspect="1" noChangeArrowheads="1"/>
          </p:cNvPicPr>
          <p:nvPr/>
        </p:nvPicPr>
        <p:blipFill>
          <a:blip r:embed="rId4"/>
          <a:srcRect/>
          <a:stretch>
            <a:fillRect/>
          </a:stretch>
        </p:blipFill>
        <p:spPr bwMode="auto">
          <a:xfrm>
            <a:off x="214282" y="2285992"/>
            <a:ext cx="2515832" cy="1643074"/>
          </a:xfrm>
          <a:prstGeom prst="rect">
            <a:avLst/>
          </a:prstGeom>
          <a:noFill/>
        </p:spPr>
      </p:pic>
      <p:pic>
        <p:nvPicPr>
          <p:cNvPr id="5125" name="Picture 5" descr="C:\Users\аа\Desktop\x_98080c66.jpg"/>
          <p:cNvPicPr>
            <a:picLocks noChangeAspect="1" noChangeArrowheads="1"/>
          </p:cNvPicPr>
          <p:nvPr/>
        </p:nvPicPr>
        <p:blipFill>
          <a:blip r:embed="rId5"/>
          <a:srcRect/>
          <a:stretch>
            <a:fillRect/>
          </a:stretch>
        </p:blipFill>
        <p:spPr bwMode="auto">
          <a:xfrm>
            <a:off x="3214678" y="2285992"/>
            <a:ext cx="2357444" cy="1714512"/>
          </a:xfrm>
          <a:prstGeom prst="rect">
            <a:avLst/>
          </a:prstGeom>
          <a:noFill/>
        </p:spPr>
      </p:pic>
      <p:pic>
        <p:nvPicPr>
          <p:cNvPr id="5126" name="Picture 6" descr="C:\Users\аа\Desktop\x_11afd3ab.jpg"/>
          <p:cNvPicPr>
            <a:picLocks noChangeAspect="1" noChangeArrowheads="1"/>
          </p:cNvPicPr>
          <p:nvPr/>
        </p:nvPicPr>
        <p:blipFill>
          <a:blip r:embed="rId6"/>
          <a:srcRect/>
          <a:stretch>
            <a:fillRect/>
          </a:stretch>
        </p:blipFill>
        <p:spPr bwMode="auto">
          <a:xfrm>
            <a:off x="6143636" y="2285992"/>
            <a:ext cx="2071692" cy="1785950"/>
          </a:xfrm>
          <a:prstGeom prst="rect">
            <a:avLst/>
          </a:prstGeom>
          <a:noFill/>
        </p:spPr>
      </p:pic>
      <p:pic>
        <p:nvPicPr>
          <p:cNvPr id="5127" name="Picture 7" descr="C:\Users\аа\Desktop\x_6748f2e3.jpg"/>
          <p:cNvPicPr>
            <a:picLocks noChangeAspect="1" noChangeArrowheads="1"/>
          </p:cNvPicPr>
          <p:nvPr/>
        </p:nvPicPr>
        <p:blipFill>
          <a:blip r:embed="rId7"/>
          <a:srcRect/>
          <a:stretch>
            <a:fillRect/>
          </a:stretch>
        </p:blipFill>
        <p:spPr bwMode="auto">
          <a:xfrm>
            <a:off x="571472" y="4500570"/>
            <a:ext cx="2500330" cy="1657350"/>
          </a:xfrm>
          <a:prstGeom prst="rect">
            <a:avLst/>
          </a:prstGeom>
          <a:noFill/>
        </p:spPr>
      </p:pic>
      <p:pic>
        <p:nvPicPr>
          <p:cNvPr id="5128" name="Picture 8" descr="C:\Users\аа\Desktop\x_e1b5f484.jpg"/>
          <p:cNvPicPr>
            <a:picLocks noChangeAspect="1" noChangeArrowheads="1"/>
          </p:cNvPicPr>
          <p:nvPr/>
        </p:nvPicPr>
        <p:blipFill>
          <a:blip r:embed="rId8"/>
          <a:srcRect/>
          <a:stretch>
            <a:fillRect/>
          </a:stretch>
        </p:blipFill>
        <p:spPr bwMode="auto">
          <a:xfrm>
            <a:off x="4000496" y="4500570"/>
            <a:ext cx="3952876" cy="1729383"/>
          </a:xfrm>
          <a:prstGeom prst="rect">
            <a:avLst/>
          </a:prstGeom>
          <a:noFill/>
        </p:spPr>
      </p:pic>
      <p:sp>
        <p:nvSpPr>
          <p:cNvPr id="11" name="Стрелка вправо 10"/>
          <p:cNvSpPr/>
          <p:nvPr/>
        </p:nvSpPr>
        <p:spPr>
          <a:xfrm>
            <a:off x="3857620" y="928670"/>
            <a:ext cx="428628"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право 11"/>
          <p:cNvSpPr/>
          <p:nvPr/>
        </p:nvSpPr>
        <p:spPr>
          <a:xfrm>
            <a:off x="7429520" y="928670"/>
            <a:ext cx="428628"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право 12"/>
          <p:cNvSpPr/>
          <p:nvPr/>
        </p:nvSpPr>
        <p:spPr>
          <a:xfrm>
            <a:off x="2857488" y="2857496"/>
            <a:ext cx="428628"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право 13"/>
          <p:cNvSpPr/>
          <p:nvPr/>
        </p:nvSpPr>
        <p:spPr>
          <a:xfrm>
            <a:off x="5786446" y="2857496"/>
            <a:ext cx="428628"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право 14"/>
          <p:cNvSpPr/>
          <p:nvPr/>
        </p:nvSpPr>
        <p:spPr>
          <a:xfrm>
            <a:off x="8215338" y="2857496"/>
            <a:ext cx="428628"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право 15"/>
          <p:cNvSpPr/>
          <p:nvPr/>
        </p:nvSpPr>
        <p:spPr>
          <a:xfrm>
            <a:off x="3214678" y="5072074"/>
            <a:ext cx="428628"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solidFill>
                  <a:schemeClr val="accent1">
                    <a:lumMod val="75000"/>
                  </a:schemeClr>
                </a:solidFill>
              </a:rPr>
              <a:t>Последовательность работы</a:t>
            </a:r>
            <a:r>
              <a:rPr lang="ru-RU" dirty="0" smtClean="0"/>
              <a:t/>
            </a:r>
            <a:br>
              <a:rPr lang="ru-RU" dirty="0" smtClean="0"/>
            </a:br>
            <a:endParaRPr lang="ru-RU" dirty="0"/>
          </a:p>
        </p:txBody>
      </p:sp>
      <p:sp>
        <p:nvSpPr>
          <p:cNvPr id="3" name="Содержимое 2"/>
          <p:cNvSpPr>
            <a:spLocks noGrp="1"/>
          </p:cNvSpPr>
          <p:nvPr>
            <p:ph sz="quarter" idx="1"/>
          </p:nvPr>
        </p:nvSpPr>
        <p:spPr>
          <a:xfrm>
            <a:off x="142844" y="1285860"/>
            <a:ext cx="8572560" cy="5188092"/>
          </a:xfrm>
        </p:spPr>
        <p:txBody>
          <a:bodyPr>
            <a:normAutofit/>
          </a:bodyPr>
          <a:lstStyle/>
          <a:p>
            <a:pPr lvl="0">
              <a:buNone/>
            </a:pPr>
            <a:r>
              <a:rPr lang="ru-RU" sz="2000" dirty="0" smtClean="0"/>
              <a:t>    - Выбор сюжета</a:t>
            </a:r>
          </a:p>
          <a:p>
            <a:pPr lvl="0">
              <a:buNone/>
            </a:pPr>
            <a:r>
              <a:rPr lang="ru-RU" sz="2000" dirty="0" smtClean="0"/>
              <a:t>           - Подбор бумаги</a:t>
            </a:r>
          </a:p>
          <a:p>
            <a:pPr lvl="0">
              <a:buNone/>
            </a:pPr>
            <a:r>
              <a:rPr lang="ru-RU" sz="2000" dirty="0" smtClean="0"/>
              <a:t>                    - Подготовка необходимого количества модулей  </a:t>
            </a:r>
          </a:p>
          <a:p>
            <a:pPr lvl="0">
              <a:buNone/>
            </a:pPr>
            <a:r>
              <a:rPr lang="ru-RU" sz="2000" dirty="0" smtClean="0"/>
              <a:t>                              разного цвета</a:t>
            </a:r>
          </a:p>
          <a:p>
            <a:pPr lvl="0">
              <a:buNone/>
            </a:pPr>
            <a:r>
              <a:rPr lang="ru-RU" sz="2000" dirty="0" smtClean="0"/>
              <a:t>                                     - Соединение модулей для создания образа</a:t>
            </a:r>
          </a:p>
          <a:p>
            <a:pPr lvl="0">
              <a:buNone/>
            </a:pPr>
            <a:r>
              <a:rPr lang="ru-RU" sz="2000" dirty="0" smtClean="0"/>
              <a:t>                                             - Подготовка дополнительных деталей</a:t>
            </a:r>
          </a:p>
          <a:p>
            <a:pPr lvl="0">
              <a:buNone/>
            </a:pPr>
            <a:r>
              <a:rPr lang="ru-RU" sz="2000" dirty="0" smtClean="0"/>
              <a:t>                                                          - Оформление работы на фоне</a:t>
            </a:r>
          </a:p>
          <a:p>
            <a:endParaRPr lang="ru-RU" sz="2000" dirty="0"/>
          </a:p>
        </p:txBody>
      </p:sp>
      <p:pic>
        <p:nvPicPr>
          <p:cNvPr id="6" name="Picture 2" descr="C:\Users\аа\Desktop\Новая папка (3)\DSCN0089.JPG"/>
          <p:cNvPicPr>
            <a:picLocks noChangeAspect="1" noChangeArrowheads="1"/>
          </p:cNvPicPr>
          <p:nvPr/>
        </p:nvPicPr>
        <p:blipFill>
          <a:blip r:embed="rId2" cstate="print"/>
          <a:srcRect/>
          <a:stretch>
            <a:fillRect/>
          </a:stretch>
        </p:blipFill>
        <p:spPr bwMode="auto">
          <a:xfrm>
            <a:off x="571472" y="3786190"/>
            <a:ext cx="3559700" cy="2714644"/>
          </a:xfrm>
          <a:prstGeom prst="rect">
            <a:avLst/>
          </a:prstGeom>
          <a:noFill/>
        </p:spPr>
      </p:pic>
      <p:pic>
        <p:nvPicPr>
          <p:cNvPr id="6147" name="Picture 3" descr="C:\Users\аа\Desktop\Новая папка (3)\DSCN0082.JPG"/>
          <p:cNvPicPr>
            <a:picLocks noChangeAspect="1" noChangeArrowheads="1"/>
          </p:cNvPicPr>
          <p:nvPr/>
        </p:nvPicPr>
        <p:blipFill>
          <a:blip r:embed="rId3" cstate="print"/>
          <a:srcRect/>
          <a:stretch>
            <a:fillRect/>
          </a:stretch>
        </p:blipFill>
        <p:spPr bwMode="auto">
          <a:xfrm>
            <a:off x="4572000" y="4000504"/>
            <a:ext cx="3357166" cy="2518159"/>
          </a:xfrm>
          <a:prstGeom prst="rect">
            <a:avLst/>
          </a:prstGeom>
          <a:noFill/>
        </p:spPr>
      </p:pic>
    </p:spTree>
  </p:cSld>
  <p:clrMapOvr>
    <a:masterClrMapping/>
  </p:clrMapOvr>
  <p:transition spd="slow">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i="1" dirty="0" smtClean="0">
                <a:solidFill>
                  <a:schemeClr val="accent1">
                    <a:lumMod val="75000"/>
                  </a:schemeClr>
                </a:solidFill>
              </a:rPr>
              <a:t>Способы соединения деталей</a:t>
            </a:r>
            <a:r>
              <a:rPr lang="ru-RU" dirty="0" smtClean="0"/>
              <a:t/>
            </a:r>
            <a:br>
              <a:rPr lang="ru-RU" dirty="0" smtClean="0"/>
            </a:br>
            <a:endParaRPr lang="ru-RU" dirty="0"/>
          </a:p>
        </p:txBody>
      </p:sp>
      <p:sp>
        <p:nvSpPr>
          <p:cNvPr id="3" name="Содержимое 2"/>
          <p:cNvSpPr>
            <a:spLocks noGrp="1"/>
          </p:cNvSpPr>
          <p:nvPr>
            <p:ph sz="quarter" idx="1"/>
          </p:nvPr>
        </p:nvSpPr>
        <p:spPr>
          <a:xfrm>
            <a:off x="457200" y="1071546"/>
            <a:ext cx="7467600" cy="5402406"/>
          </a:xfrm>
        </p:spPr>
        <p:txBody>
          <a:bodyPr/>
          <a:lstStyle/>
          <a:p>
            <a:pPr algn="just">
              <a:buNone/>
            </a:pPr>
            <a:r>
              <a:rPr lang="ru-RU" dirty="0" smtClean="0"/>
              <a:t>        </a:t>
            </a:r>
            <a:r>
              <a:rPr lang="ru-RU" sz="2000" dirty="0" smtClean="0">
                <a:solidFill>
                  <a:schemeClr val="accent1">
                    <a:lumMod val="50000"/>
                  </a:schemeClr>
                </a:solidFill>
              </a:rPr>
              <a:t>1 способ </a:t>
            </a:r>
            <a:r>
              <a:rPr lang="ru-RU" sz="2000" dirty="0" smtClean="0"/>
              <a:t>Возьмите модуль и вставьте в два его кармашка два уголка другого модуля и т.д., придавая нужную форму.</a:t>
            </a:r>
          </a:p>
          <a:p>
            <a:pPr>
              <a:buNone/>
            </a:pPr>
            <a:endParaRPr lang="ru-RU" dirty="0"/>
          </a:p>
        </p:txBody>
      </p:sp>
      <p:pic>
        <p:nvPicPr>
          <p:cNvPr id="7170" name="Picture 2" descr="C:\Users\аа\Desktop\Новая папка (3)\DSCN0086.JPG"/>
          <p:cNvPicPr>
            <a:picLocks noChangeAspect="1" noChangeArrowheads="1"/>
          </p:cNvPicPr>
          <p:nvPr/>
        </p:nvPicPr>
        <p:blipFill>
          <a:blip r:embed="rId2" cstate="print"/>
          <a:srcRect/>
          <a:stretch>
            <a:fillRect/>
          </a:stretch>
        </p:blipFill>
        <p:spPr bwMode="auto">
          <a:xfrm>
            <a:off x="2214546" y="4214818"/>
            <a:ext cx="3286148" cy="2464889"/>
          </a:xfrm>
          <a:prstGeom prst="rect">
            <a:avLst/>
          </a:prstGeom>
          <a:noFill/>
        </p:spPr>
      </p:pic>
      <p:pic>
        <p:nvPicPr>
          <p:cNvPr id="7" name="Picture 2" descr="C:\Users\аа\Desktop\Новая папка (3)\DSCN0103.JPG"/>
          <p:cNvPicPr>
            <a:picLocks noChangeAspect="1" noChangeArrowheads="1"/>
          </p:cNvPicPr>
          <p:nvPr/>
        </p:nvPicPr>
        <p:blipFill>
          <a:blip r:embed="rId3" cstate="print"/>
          <a:srcRect/>
          <a:stretch>
            <a:fillRect/>
          </a:stretch>
        </p:blipFill>
        <p:spPr bwMode="auto">
          <a:xfrm>
            <a:off x="1000100" y="2107408"/>
            <a:ext cx="2928958" cy="2196967"/>
          </a:xfrm>
          <a:prstGeom prst="rect">
            <a:avLst/>
          </a:prstGeom>
          <a:noFill/>
        </p:spPr>
      </p:pic>
      <p:pic>
        <p:nvPicPr>
          <p:cNvPr id="8" name="Picture 3" descr="C:\Users\аа\Desktop\Новая папка (3)\DSCN0104.JPG"/>
          <p:cNvPicPr>
            <a:picLocks noChangeAspect="1" noChangeArrowheads="1"/>
          </p:cNvPicPr>
          <p:nvPr/>
        </p:nvPicPr>
        <p:blipFill>
          <a:blip r:embed="rId4" cstate="print"/>
          <a:srcRect/>
          <a:stretch>
            <a:fillRect/>
          </a:stretch>
        </p:blipFill>
        <p:spPr bwMode="auto">
          <a:xfrm>
            <a:off x="5286380" y="2119302"/>
            <a:ext cx="2714644" cy="3619525"/>
          </a:xfrm>
          <a:prstGeom prst="rect">
            <a:avLst/>
          </a:prstGeom>
          <a:noFill/>
        </p:spPr>
      </p:pic>
    </p:spTree>
  </p:cSld>
  <p:clrMapOvr>
    <a:masterClrMapping/>
  </p:clrMapOvr>
  <p:transition spd="slow">
    <p:wheel spokes="8"/>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104</TotalTime>
  <Words>809</Words>
  <Application>Microsoft Office PowerPoint</Application>
  <PresentationFormat>Экран (4:3)</PresentationFormat>
  <Paragraphs>63</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Эркер</vt:lpstr>
      <vt:lpstr>Слайд 1</vt:lpstr>
      <vt:lpstr>     Введение</vt:lpstr>
      <vt:lpstr>Слайд 3</vt:lpstr>
      <vt:lpstr>Цель – учить детей использовать технику модульного оригами в объемной аппликации.</vt:lpstr>
      <vt:lpstr>   Выбор бумаги</vt:lpstr>
      <vt:lpstr>      Техника модульного оригами </vt:lpstr>
      <vt:lpstr>Слайд 7</vt:lpstr>
      <vt:lpstr>Последовательность работы </vt:lpstr>
      <vt:lpstr>Способы соединения деталей </vt:lpstr>
      <vt:lpstr>Слайд 10</vt:lpstr>
      <vt:lpstr>Слайд 11</vt:lpstr>
      <vt:lpstr>  Заключение </vt:lpstr>
      <vt:lpstr>Слайд 13</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Модульное оригами</dc:title>
  <dc:creator>аа</dc:creator>
  <cp:lastModifiedBy>Home</cp:lastModifiedBy>
  <cp:revision>24</cp:revision>
  <dcterms:created xsi:type="dcterms:W3CDTF">2014-03-19T08:01:05Z</dcterms:created>
  <dcterms:modified xsi:type="dcterms:W3CDTF">2015-11-02T14:18:46Z</dcterms:modified>
</cp:coreProperties>
</file>