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72" r:id="rId9"/>
    <p:sldId id="273" r:id="rId10"/>
    <p:sldId id="262" r:id="rId11"/>
    <p:sldId id="268" r:id="rId12"/>
    <p:sldId id="271" r:id="rId13"/>
    <p:sldId id="275" r:id="rId14"/>
    <p:sldId id="27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853" autoAdjust="0"/>
    <p:restoredTop sz="94718" autoAdjust="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2407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4C9A0D0-62F4-4D5E-9E08-DB58026E2D93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5834F5E-EE5F-43F7-9654-C061955723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9A0D0-62F4-4D5E-9E08-DB58026E2D93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34F5E-EE5F-43F7-9654-C061955723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9A0D0-62F4-4D5E-9E08-DB58026E2D93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34F5E-EE5F-43F7-9654-C061955723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9A0D0-62F4-4D5E-9E08-DB58026E2D93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34F5E-EE5F-43F7-9654-C061955723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9A0D0-62F4-4D5E-9E08-DB58026E2D93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34F5E-EE5F-43F7-9654-C061955723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9A0D0-62F4-4D5E-9E08-DB58026E2D93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34F5E-EE5F-43F7-9654-C061955723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4C9A0D0-62F4-4D5E-9E08-DB58026E2D93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5834F5E-EE5F-43F7-9654-C061955723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4C9A0D0-62F4-4D5E-9E08-DB58026E2D93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15834F5E-EE5F-43F7-9654-C061955723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9A0D0-62F4-4D5E-9E08-DB58026E2D93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34F5E-EE5F-43F7-9654-C061955723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9A0D0-62F4-4D5E-9E08-DB58026E2D93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34F5E-EE5F-43F7-9654-C061955723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9A0D0-62F4-4D5E-9E08-DB58026E2D93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34F5E-EE5F-43F7-9654-C061955723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4C9A0D0-62F4-4D5E-9E08-DB58026E2D93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5834F5E-EE5F-43F7-9654-C061955723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357167"/>
            <a:ext cx="8558242" cy="300039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Сохранение и возрождение  национальных традиций, обрядов, праздников через изготовление традиционной народной игрушки.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500438"/>
            <a:ext cx="7758138" cy="3000396"/>
          </a:xfrm>
        </p:spPr>
        <p:txBody>
          <a:bodyPr/>
          <a:lstStyle/>
          <a:p>
            <a:r>
              <a:rPr lang="en-US" dirty="0" smtClean="0"/>
              <a:t>                                                             </a:t>
            </a:r>
          </a:p>
          <a:p>
            <a:endParaRPr lang="en-US" dirty="0" smtClean="0"/>
          </a:p>
          <a:p>
            <a:endParaRPr lang="ru-RU" dirty="0" smtClean="0"/>
          </a:p>
          <a:p>
            <a:r>
              <a:rPr lang="en-US" dirty="0" smtClean="0"/>
              <a:t>                                                            </a:t>
            </a:r>
            <a:r>
              <a:rPr lang="ru-RU" sz="2000" dirty="0" smtClean="0"/>
              <a:t>Воспитатель </a:t>
            </a:r>
            <a:r>
              <a:rPr lang="en-US" sz="2000" dirty="0" smtClean="0"/>
              <a:t>I</a:t>
            </a:r>
            <a:r>
              <a:rPr lang="ru-RU" sz="2000" dirty="0" smtClean="0"/>
              <a:t> категории</a:t>
            </a:r>
          </a:p>
          <a:p>
            <a:r>
              <a:rPr lang="ru-RU" sz="2000" dirty="0" smtClean="0"/>
              <a:t>                                                                       </a:t>
            </a:r>
            <a:r>
              <a:rPr lang="ru-RU" sz="2000" dirty="0" err="1" smtClean="0"/>
              <a:t>Шарова</a:t>
            </a:r>
            <a:r>
              <a:rPr lang="ru-RU" sz="2000" dirty="0" smtClean="0"/>
              <a:t> Ирина Ивановна</a:t>
            </a:r>
          </a:p>
          <a:p>
            <a:r>
              <a:rPr lang="ru-RU" sz="2000" dirty="0" smtClean="0"/>
              <a:t>                                                                        МБДОУ  №</a:t>
            </a:r>
            <a:r>
              <a:rPr lang="ru-RU" dirty="0" smtClean="0"/>
              <a:t>19</a:t>
            </a:r>
            <a:endParaRPr lang="ru-RU" sz="2000" dirty="0"/>
          </a:p>
        </p:txBody>
      </p:sp>
      <p:pic>
        <p:nvPicPr>
          <p:cNvPr id="4" name="Рисунок 3" descr="_DSC41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3571876"/>
            <a:ext cx="3786214" cy="2786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071547"/>
            <a:ext cx="7780365" cy="857256"/>
          </a:xfrm>
        </p:spPr>
        <p:txBody>
          <a:bodyPr/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Формы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2143116"/>
            <a:ext cx="7780365" cy="2733684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ru-RU" sz="2800" b="1" dirty="0" smtClean="0"/>
              <a:t>Изготовление атрибутов</a:t>
            </a:r>
          </a:p>
          <a:p>
            <a:pPr>
              <a:buFontTx/>
              <a:buChar char="-"/>
            </a:pPr>
            <a:endParaRPr lang="ru-RU" b="1" dirty="0" smtClean="0"/>
          </a:p>
          <a:p>
            <a:pPr>
              <a:buFontTx/>
              <a:buChar char="-"/>
            </a:pPr>
            <a:r>
              <a:rPr lang="ru-RU" sz="2800" b="1" dirty="0" smtClean="0"/>
              <a:t>Сбор и оформление информационных материалов</a:t>
            </a:r>
          </a:p>
          <a:p>
            <a:pPr>
              <a:buFontTx/>
              <a:buChar char="-"/>
            </a:pPr>
            <a:endParaRPr lang="ru-RU" b="1" dirty="0" smtClean="0"/>
          </a:p>
          <a:p>
            <a:r>
              <a:rPr lang="ru-RU" b="1" dirty="0" smtClean="0"/>
              <a:t>- </a:t>
            </a:r>
            <a:r>
              <a:rPr lang="ru-RU" sz="2800" b="1" dirty="0" smtClean="0"/>
              <a:t>Организация и участие в  совместных мероприятиях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ishar_000\Desktop\куклы\_DSC3572.JPG"/>
          <p:cNvPicPr>
            <a:picLocks noChangeAspect="1" noChangeArrowheads="1"/>
          </p:cNvPicPr>
          <p:nvPr/>
        </p:nvPicPr>
        <p:blipFill>
          <a:blip r:embed="rId2" cstate="print"/>
          <a:srcRect l="3124" t="2949" b="1773"/>
          <a:stretch>
            <a:fillRect/>
          </a:stretch>
        </p:blipFill>
        <p:spPr bwMode="auto">
          <a:xfrm>
            <a:off x="285720" y="714356"/>
            <a:ext cx="8639557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ishar_000\Desktop\_DSC41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00174"/>
            <a:ext cx="6124551" cy="3214710"/>
          </a:xfrm>
          <a:prstGeom prst="rect">
            <a:avLst/>
          </a:prstGeom>
          <a:noFill/>
        </p:spPr>
      </p:pic>
      <p:pic>
        <p:nvPicPr>
          <p:cNvPr id="3" name="Рисунок 2" descr="Рисуно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64" y="1357298"/>
            <a:ext cx="2299716" cy="3236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_DSC413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86446" y="2143116"/>
            <a:ext cx="2839802" cy="39044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</a:t>
            </a:r>
            <a:r>
              <a:rPr lang="ru-RU" b="1" dirty="0" smtClean="0"/>
              <a:t>Панно  « Ангелы»</a:t>
            </a:r>
            <a:endParaRPr lang="ru-RU" b="1" dirty="0"/>
          </a:p>
        </p:txBody>
      </p:sp>
      <p:pic>
        <p:nvPicPr>
          <p:cNvPr id="5" name="Содержимое 4" descr="_DSC4138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00034" y="2000240"/>
            <a:ext cx="4587245" cy="42367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advTm="15335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СПАСИБО ЗА ВНИМАНИЕ!</a:t>
            </a:r>
            <a:endParaRPr lang="ru-RU" dirty="0"/>
          </a:p>
        </p:txBody>
      </p:sp>
      <p:pic>
        <p:nvPicPr>
          <p:cNvPr id="4" name="Содержимое 3" descr="_DSC356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014" t="4148" r="7208"/>
          <a:stretch>
            <a:fillRect/>
          </a:stretch>
        </p:blipFill>
        <p:spPr>
          <a:xfrm>
            <a:off x="1643042" y="2428868"/>
            <a:ext cx="5715040" cy="414497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357298"/>
            <a:ext cx="8258204" cy="292895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Цель: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Приобщение детей к  культуре своего народа, через практическую и творческую деятельность детей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714357"/>
            <a:ext cx="7780364" cy="857256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Задачи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643050"/>
            <a:ext cx="7994679" cy="4286280"/>
          </a:xfrm>
        </p:spPr>
        <p:txBody>
          <a:bodyPr>
            <a:normAutofit fontScale="92500" lnSpcReduction="20000"/>
          </a:bodyPr>
          <a:lstStyle/>
          <a:p>
            <a:pPr lvl="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Познакомить с жизнью и бытом наших предков через народный календарь</a:t>
            </a:r>
          </a:p>
          <a:p>
            <a:pPr lvl="0">
              <a:buFont typeface="Arial" pitchFamily="34" charset="0"/>
              <a:buChar char="•"/>
            </a:pPr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Сформировать интерес к народным обрядам, традициям и  праздникам </a:t>
            </a:r>
          </a:p>
          <a:p>
            <a:pPr lvl="0">
              <a:buFont typeface="Arial" pitchFamily="34" charset="0"/>
              <a:buChar char="•"/>
            </a:pPr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Научить изготавливать традиционные народные куклы</a:t>
            </a:r>
          </a:p>
          <a:p>
            <a:pPr lvl="0">
              <a:buFont typeface="Arial" pitchFamily="34" charset="0"/>
              <a:buChar char="•"/>
            </a:pPr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Развивать эстетическое восприятие, эстетические эмоции  и чувства, эмоциональный отклик на проявления красоты в окружающем мире, произведениях искусства и собственных работах </a:t>
            </a:r>
          </a:p>
          <a:p>
            <a:pPr lvl="0">
              <a:buFont typeface="Arial" pitchFamily="34" charset="0"/>
              <a:buChar char="•"/>
            </a:pPr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Привлекать родителей для создания педагогических условий  как равноправных партнеров. 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85786" y="642918"/>
            <a:ext cx="7772400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57158" y="1000108"/>
            <a:ext cx="8501122" cy="5357850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- «Коммуникация», (перевертыши, рассказы- бывальшины, небылицы);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- «Познание» (наблюдение за погодой, приметы, пословицы, загадки, поговорки);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- «Региональный компонент» (краеведение с постижением народной философии);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- «Музыка» (обрядовые песни, заклички, считалки);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- «Труд»;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«Физическое развитие» (разучивание новых народных игр)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«Чтение художественной литературы» (сказки, былины)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- «Художественное творчество» (чтение узоров, составление орнаментов, изготовление традиционной народной куклы )</a:t>
            </a:r>
          </a:p>
          <a:p>
            <a:endParaRPr lang="ru-RU" sz="24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348" y="2071678"/>
            <a:ext cx="7780365" cy="2857520"/>
          </a:xfrm>
        </p:spPr>
        <p:txBody>
          <a:bodyPr/>
          <a:lstStyle/>
          <a:p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- Организация мини-музея</a:t>
            </a:r>
            <a:b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- Художественный труд</a:t>
            </a:r>
            <a:b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- Взаимодействие с родителями</a:t>
            </a: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 flipV="1">
            <a:off x="714349" y="5597858"/>
            <a:ext cx="7780364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928670"/>
            <a:ext cx="7851803" cy="857256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задачи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2214554"/>
            <a:ext cx="7994679" cy="4071966"/>
          </a:xfrm>
        </p:spPr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ru-RU" sz="2400" b="1" dirty="0" smtClean="0"/>
              <a:t>Побуждать и поддерживать личностные проявления в процессе собственной творческой деятельности (самостоятельность, инициативность, индивидуальность).</a:t>
            </a:r>
          </a:p>
          <a:p>
            <a:pPr lvl="0">
              <a:buFont typeface="Arial" pitchFamily="34" charset="0"/>
              <a:buChar char="•"/>
            </a:pPr>
            <a:endParaRPr lang="ru-RU" dirty="0" smtClean="0"/>
          </a:p>
          <a:p>
            <a:pPr lvl="0">
              <a:buFont typeface="Arial" pitchFamily="34" charset="0"/>
              <a:buChar char="•"/>
            </a:pPr>
            <a:endParaRPr lang="ru-RU" dirty="0" smtClean="0"/>
          </a:p>
          <a:p>
            <a:pPr lvl="0">
              <a:buFont typeface="Arial" pitchFamily="34" charset="0"/>
              <a:buChar char="•"/>
            </a:pPr>
            <a:r>
              <a:rPr lang="ru-RU" sz="2400" b="1" dirty="0" smtClean="0"/>
              <a:t>Продолжать развивать умение работать с различными материалами (картон, бумага, ткань, природный и бросовый материал)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V="1">
            <a:off x="722313" y="500043"/>
            <a:ext cx="7772400" cy="714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71472" y="714356"/>
            <a:ext cx="7923241" cy="585791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930275" y="639763"/>
          <a:ext cx="8153400" cy="6705600"/>
        </p:xfrm>
        <a:graphic>
          <a:graphicData uri="http://schemas.openxmlformats.org/presentationml/2006/ole">
            <p:oleObj spid="_x0000_s1027" name="Документ" r:id="rId3" imgW="10121624" imgH="8248544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000132"/>
          </a:xfrm>
        </p:spPr>
        <p:txBody>
          <a:bodyPr/>
          <a:lstStyle/>
          <a:p>
            <a:r>
              <a:rPr lang="ru-RU" dirty="0" smtClean="0"/>
              <a:t>     «УЗЕЛКОВЫЕ КУЛЫ»</a:t>
            </a:r>
            <a:endParaRPr lang="ru-RU" dirty="0"/>
          </a:p>
        </p:txBody>
      </p:sp>
      <p:pic>
        <p:nvPicPr>
          <p:cNvPr id="4" name="Содержимое 3" descr="_DSC84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2143116"/>
            <a:ext cx="6237432" cy="433230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advTm="40327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«КУКЛА – МИШКА»</a:t>
            </a:r>
            <a:endParaRPr lang="ru-RU" dirty="0"/>
          </a:p>
        </p:txBody>
      </p:sp>
      <p:pic>
        <p:nvPicPr>
          <p:cNvPr id="4" name="Содержимое 3" descr="_DSC84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0423" y="2167724"/>
            <a:ext cx="6003154" cy="40021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advTm="30155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571</TotalTime>
  <Words>260</Words>
  <Application>Microsoft Office PowerPoint</Application>
  <PresentationFormat>Экран (4:3)</PresentationFormat>
  <Paragraphs>42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Городская</vt:lpstr>
      <vt:lpstr>Документ</vt:lpstr>
      <vt:lpstr>Сохранение и возрождение  национальных традиций, обрядов, праздников через изготовление традиционной народной игрушки. </vt:lpstr>
      <vt:lpstr>Цель:  Приобщение детей к  культуре своего народа, через практическую и творческую деятельность детей</vt:lpstr>
      <vt:lpstr>Задачи</vt:lpstr>
      <vt:lpstr>Слайд 4</vt:lpstr>
      <vt:lpstr>- Организация мини-музея  - Художественный труд  - Взаимодействие с родителями</vt:lpstr>
      <vt:lpstr>задачи</vt:lpstr>
      <vt:lpstr>Слайд 7</vt:lpstr>
      <vt:lpstr>     «УЗЕЛКОВЫЕ КУЛЫ»</vt:lpstr>
      <vt:lpstr>           «КУКЛА – МИШКА»</vt:lpstr>
      <vt:lpstr>Формы</vt:lpstr>
      <vt:lpstr>Слайд 11</vt:lpstr>
      <vt:lpstr>Слайд 12</vt:lpstr>
      <vt:lpstr>        Панно  « Ангелы»</vt:lpstr>
      <vt:lpstr>       СПАСИБО ЗА ВНИМАНИЕ!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Сохранение и возрождение  национальных традиций, обрядов, праздников через изготовление традиционной народной игрушки.</dc:title>
  <dc:creator>isharofff@gmail.com</dc:creator>
  <cp:lastModifiedBy>isharofff@gmail.com</cp:lastModifiedBy>
  <cp:revision>58</cp:revision>
  <dcterms:created xsi:type="dcterms:W3CDTF">2013-04-13T14:19:42Z</dcterms:created>
  <dcterms:modified xsi:type="dcterms:W3CDTF">2014-04-14T05:15:21Z</dcterms:modified>
</cp:coreProperties>
</file>