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73" r:id="rId11"/>
    <p:sldId id="266" r:id="rId12"/>
    <p:sldId id="267" r:id="rId13"/>
    <p:sldId id="268" r:id="rId14"/>
    <p:sldId id="27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>
      <p:cViewPr varScale="1">
        <p:scale>
          <a:sx n="104" d="100"/>
          <a:sy n="104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Лист1!$B$6</c:f>
              <c:strCache>
                <c:ptCount val="1"/>
                <c:pt idx="0">
                  <c:v>Начало года</c:v>
                </c:pt>
              </c:strCache>
            </c:strRef>
          </c:tx>
          <c:cat>
            <c:strRef>
              <c:f>Лист1!$A$7:$A$9</c:f>
              <c:strCache>
                <c:ptCount val="3"/>
                <c:pt idx="0">
                  <c:v>Низкий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Лист1!$B$7:$B$9</c:f>
              <c:numCache>
                <c:formatCode>General</c:formatCode>
                <c:ptCount val="3"/>
                <c:pt idx="0">
                  <c:v>17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Лист1!$A$7:$A$9</c:f>
              <c:strCache>
                <c:ptCount val="3"/>
                <c:pt idx="0">
                  <c:v>Низкий </c:v>
                </c:pt>
                <c:pt idx="1">
                  <c:v>Средний </c:v>
                </c:pt>
                <c:pt idx="2">
                  <c:v>Высокий </c:v>
                </c:pt>
              </c:strCache>
            </c:strRef>
          </c:cat>
          <c:val>
            <c:numRef>
              <c:f>Лист1!$C$7:$C$9</c:f>
              <c:numCache>
                <c:formatCode>General</c:formatCode>
                <c:ptCount val="3"/>
                <c:pt idx="0">
                  <c:v>1</c:v>
                </c:pt>
                <c:pt idx="2">
                  <c:v>7</c:v>
                </c:pt>
              </c:numCache>
            </c:numRef>
          </c:val>
        </c:ser>
        <c:dLbls/>
        <c:shape val="box"/>
        <c:axId val="40958592"/>
        <c:axId val="63918848"/>
        <c:axId val="0"/>
      </c:bar3DChart>
      <c:catAx>
        <c:axId val="40958592"/>
        <c:scaling>
          <c:orientation val="minMax"/>
        </c:scaling>
        <c:axPos val="b"/>
        <c:tickLblPos val="nextTo"/>
        <c:crossAx val="63918848"/>
        <c:crosses val="autoZero"/>
        <c:auto val="1"/>
        <c:lblAlgn val="ctr"/>
        <c:lblOffset val="100"/>
      </c:catAx>
      <c:valAx>
        <c:axId val="63918848"/>
        <c:scaling>
          <c:orientation val="minMax"/>
        </c:scaling>
        <c:axPos val="l"/>
        <c:majorGridlines/>
        <c:numFmt formatCode="General" sourceLinked="1"/>
        <c:tickLblPos val="nextTo"/>
        <c:crossAx val="409585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C7EC-1CA2-42B4-A0E2-9E423AEF02CC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E6F71-A7DC-4148-AAC8-47AD3D933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25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E6F71-A7DC-4148-AAC8-47AD3D9332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E6F71-A7DC-4148-AAC8-47AD3D9332A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IMG_1702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IMG_1700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am.ru/detskijsad/teatralizovanaja-dejatelnost-v-dou.html" TargetMode="External"/><Relationship Id="rId2" Type="http://schemas.openxmlformats.org/officeDocument/2006/relationships/hyperlink" Target="http://festival.1september.ru/articles/58921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sportal.ru/detskii-sad/raznoe/teatralizovannye-igry-v-mladshey-grupp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928670"/>
            <a:ext cx="83582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опыта работы: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«Влияние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театрализованно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-игровой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разностороннее развитие детей младшего дошкольного возраста»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284984"/>
            <a:ext cx="57864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hangingPunct="0"/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 является неисчерпаемым источником развития чувств, переживаний и эмоциональных открытий ребенка, приобщает его к духовному богатству. Постановка сказки заставляет волноваться, сопереживать персонажу и событиям, и в процессе этого сопереживания создаются определенные отношения и моральные оценки, просто сообщаемые и усваиваемые» </a:t>
            </a:r>
          </a:p>
          <a:p>
            <a:pPr indent="457200" algn="r" eaLnBrk="0" hangingPunct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(В. А. Сухомлинский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при организации театрализованных игр: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условия в группах для проведения театрализованных игр и игровых упражнений. Пополнять и обновлять атрибуты;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Вызывая эмоциональный отклик ребенка, активизировать его речь;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Ежедневно вводить на занятиях и в повседневной жизни игры-инсценировки с сюжетными игрушками, используя фольклорный материал;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Ежемесячно планировать демонстрацию сказки с использованием разных видов театра;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посредством театрализованной деятельности опыт нравственного поведения, уважительное отношение друг к другу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театрализованной игре: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Разнообразие тематики содержания;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Постоянное, ежедневное включение театрализованных игр во все формы организации педагогического процесса;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Максимальная активность детей на всех этапах подготовки и проведения игр;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 детей друг с другом и с взрослыми на всех этапах организации театрализованных игр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работы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859340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активизации творческих проявлений ребенка (детское творчество, направляемое педагогом; создание ситуаций для детского творчества; </a:t>
            </a: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проблемной ситуации; переход игры на другой, более сложный творческий уровень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формирования и развития эмоциональной сферы;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моделирования элементов театральной деятельности, позволяющий ребенку показать и прочувствовать все особенности выразительных средств, их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Диапазон личного вклада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 в развитие образования 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степень его новизны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 учебно-методический материал по организации театрализованной деятельности с детьми 3-4 лет: </a:t>
            </a:r>
          </a:p>
          <a:p>
            <a:pPr indent="457200" algn="just" fontAlgn="base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театрализованной игры с детьми 3-4 лет;</a:t>
            </a:r>
          </a:p>
          <a:p>
            <a:pPr indent="457200" algn="just" fontAlgn="base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 по развитию общения детей 3-4 лет в театрализованной деятельности; </a:t>
            </a:r>
          </a:p>
          <a:p>
            <a:pPr indent="457200" algn="just" fontAlgn="base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Картотека игр-диалогов по театрализации;</a:t>
            </a:r>
          </a:p>
          <a:p>
            <a:pPr indent="457200" algn="just" fontAlgn="base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Разработаны конспекты занятий с элементами театрализации; </a:t>
            </a:r>
          </a:p>
          <a:p>
            <a:pPr indent="457200" algn="just" fontAlgn="base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Разработаны консультации для родителей;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Ведем работу с родителями по совместному обсуждению, разработке и изготовлению атрибутов спектакля;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Каждое выступление снимаем на фотоаппарат с целью создания фотоальбома «Маленькие солнышки» по театрализованной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Результативность профессиональной педагогической деятельности и достигнутые эффекты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63553420"/>
              </p:ext>
            </p:extLst>
          </p:nvPr>
        </p:nvGraphicFramePr>
        <p:xfrm>
          <a:off x="1979712" y="2636912"/>
          <a:ext cx="5328592" cy="328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2566" y="1340768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Анализ результатов усвоения знаний по развитию речи с помощью театрализованной деятельности (по М. А. Васильевой)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928670"/>
            <a:ext cx="82153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 театрализованной деятельности делает жизнь воспитанников интересной и содержательной, наполненной яркими впечатлениями, интересными делами, радостью творчества</a:t>
            </a:r>
          </a:p>
          <a:p>
            <a:pPr indent="457200" algn="just">
              <a:defRPr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учатся в художественной форме выражать чувства и мысли;</a:t>
            </a:r>
          </a:p>
          <a:p>
            <a:pPr indent="4572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пользоваться средствами выразительности (мимика, жесты, движения);</a:t>
            </a:r>
          </a:p>
          <a:p>
            <a:pPr indent="4572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Развиваются навыки общения, связная речь, обогащается словарь;</a:t>
            </a:r>
          </a:p>
          <a:p>
            <a:pPr indent="4572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умение взаимодействовать и сотрудничать;</a:t>
            </a:r>
          </a:p>
          <a:p>
            <a:pPr indent="4572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Повышается эмоциональная отзывчивость, развивается ориентация в эмоциональном содержании, которая базируется на умении различать чувства, настроения и сопоставлять их с соответствующими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актерскими проявлениями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Транслируемость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практических достижений профессиональной деятельности педагогического работника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14554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/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учетом анализа собственного опыта пришла к выводу, что система проведенной  работы оказалась наиболее оптимальной, адекватной и эффективной и может быть использована другими педагогами в работе с младшими дошкольниками для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художественно-творческих способностей через организацию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театрализованно-игровой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  <a:p>
            <a:pPr indent="457200" algn="just" fontAlgn="base"/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учебно-методического материала по организации театрализованной деятельности с детьми 3-4 лет на сайте;</a:t>
            </a:r>
          </a:p>
          <a:p>
            <a:pPr indent="457200" algn="just" fontAlgn="base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открытой НОД по речевому развитию в форме игры-занятия «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Теремок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714356"/>
            <a:ext cx="88583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Антипина А.Е. Театрализованная деятельность в детском саду. - М.: ВЛАДОС, 2003г. – 103с.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Березина В.Г. Детство творческой личности. - СПб.: Изд. Буковского, 1994. - 60с.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Н.Ю. Путь к развитию творчества. // Дошкольное воспитание. – №11. – 1982. - С. 32-38.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Н.Е. Диалектическое мышление и творчество. // Вопросы психологии. - 1990 №4. стр. 5-9.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Губанова Н.Ф. «Театрализованная деятельность дошкольников»; М.: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2007.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Караменко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Т.Н. «Кукольный театр - дошкольникам»;  М.: «Просвещение» 1982.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Крылов Е. Школа творческой личности. // Дошкольное воспитание. – № 7,8 – 1992. С. 11-20.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Кудрявцев В. Ребёнок – дошкольник: новый подход к диагностике творческих способностей. – 1995 № 9 стр. 52-59, № 10 стр. 62-69.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Сорокина Н.В. «Играем в кукольный театр»; М.: «АРКТИ»1999.</a:t>
            </a:r>
          </a:p>
          <a:p>
            <a:pPr marL="342900" lvl="0" indent="-342900">
              <a:buFont typeface="+mj-lt"/>
              <a:buAutoNum type="arabicPeriod"/>
              <a:defRPr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http://festival.1september.ru/articles/589214/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http://www.maaam.ru/detskijsad/teatralizovanaja-dejatelnost-v-dou.html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http://nsportal.ru/detskii-sad/raznoe/teatralizovannye-igry-v-mladshey-gruppe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14290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alt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143644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642918"/>
            <a:ext cx="878687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формирования личного вклада педагога в развитие образования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литературы доказывает, что 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дним из самых эффективных средств развития и воспитания ребенка в младшем дошкольном возрасте является театр и театрализованные игры, т.к. игра – ведущий вид деятельности детей дошкольного возраста, а театр – один из самых демократичных и доступных видов искусства, который позволяет решать многие актуальные проблемы педагогики и психологии, связанные с художественным и нравственным воспитанием, развитием коммуникативных качеств личности, развитием воображения, фантазии, инициативности и т.д.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личного вклада педагога в развитие образования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88583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Младший дошкольный возраст – наиболее благоприятный период всестороннего развития ребенка. В 3-4 года у детей активно развиваются все психические процессы: восприятие, внимание, память, мышление, воображение и речь. В этот же период происходит формирование основных качеств личности. Поэтому ни один из детских возрастов не требует такого разнообразия средств и методов развития и воспитания, как младший дошкольный.</a:t>
            </a:r>
          </a:p>
          <a:p>
            <a:pPr indent="457200"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 – является важной частью работы в ДОУ. Трудно переоценить роль театрализованного искусства в эмоционально-творческом развитии ребенка. Во всех постановках спектаклей много движений, действия. Чем раньше и больше разных ролей ребенок «перепробует» на сцене театра детского сада, тем легче ему будет ощущать себя на сцене жизни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948690"/>
            <a:ext cx="88583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компонентов общей структуры личности являются художественно-творческие способности. Развитие их способствует развитию личности ребенка в целом.  Как утверждают выдающиеся психологи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Л.А.Венгер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Б.М.Теплов,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др., основой художественно-творческих способностей являются общие способности.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Е.И.Тихеева рассматривала развитие речи в связи с развитием личности ребенка: «Развивающаяся речь способствует развитию личности в целом, и любая из сторон развития личности содействует развитию языка».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мнению Л.С.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Выготского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А.В. Запорожца и др., велика </a:t>
            </a: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театрализованной игры в нравственном развитии.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Достаточно много исследований о взаимодействии разных видов искусства и детской деятельности: взаимодействие разных видов искусства – изобразительной деятельности и музыки (С.П. Козырева, Г.П. Новикова, М.И. Березовская), изобразительной деятельности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словестно-художественной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 (Е.В. Савушкина, Н.М. Зубарева, Л.В.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Компанцева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театральной и изобразительной деятельности (Е.А. Трусова, Л.В. Макаренко). </a:t>
            </a:r>
            <a:endParaRPr lang="ru-RU" alt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педагогических исследованиях (Д.В. </a:t>
            </a:r>
            <a:r>
              <a:rPr lang="ru-RU" alt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Менджерицкая</a:t>
            </a: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Р.И. Жуковская, Н.С. Карпинская, Н.А. Ветлугина) показано, что игра-драматизация является одной из форм сюжетно-ролевой игры и представляет синтез восприятия литературного текста и ролевой игры. При этом подчеркивается роль игры-драматизации в переходе к театральной деятельности (Л.В. Артемова, Л.В. </a:t>
            </a:r>
            <a:r>
              <a:rPr lang="ru-RU" alt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Ворошнина</a:t>
            </a: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Л.С. </a:t>
            </a:r>
            <a:r>
              <a:rPr lang="ru-RU" alt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Фурмина</a:t>
            </a: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Теоретическое обоснование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личного вклада педагога в развитие образования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00108"/>
            <a:ext cx="87154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chemeClr val="accent3"/>
              </a:buClr>
              <a:defRPr/>
            </a:pP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indent="457200" algn="just">
              <a:buClr>
                <a:schemeClr val="accent3"/>
              </a:buClr>
              <a:defRPr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разностороннего развития детей младшего дошкольного возраста через творческую активность в </a:t>
            </a:r>
            <a:r>
              <a:rPr lang="ru-RU" sz="2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театрализованно-игровой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928934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интерес к художественной литературе и театрализованной деятельности; </a:t>
            </a:r>
          </a:p>
          <a:p>
            <a:pPr indent="457200" algn="just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все компоненты речи дошкольников 3-4 лет; </a:t>
            </a:r>
          </a:p>
          <a:p>
            <a:pPr indent="457200" algn="just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игровое творчество детей;</a:t>
            </a:r>
          </a:p>
          <a:p>
            <a:pPr indent="457200" algn="just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посредством театрализованной деятельности опыт нравственного поведения, уважительное отношение к сверстникам;</a:t>
            </a:r>
          </a:p>
          <a:p>
            <a:pPr indent="457200" algn="just">
              <a:buClr>
                <a:schemeClr val="accent3"/>
              </a:buClr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также, привлекать родителей, т.к. совместная театрально-игровая деятельность – уникальный вид сотрудничества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задачи педагогической деятельности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Ведущая педагогическая идея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1571612"/>
            <a:ext cx="78581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 должна выполнять одновременно познавательную, воспитательную и развивающую функции: способствовать развитию речи и навыкам театрально-исполнительской деятельности; созданию атмосферы творчества; личностно-социальному развитию 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714356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000" algn="just">
              <a:defRPr/>
            </a:pPr>
            <a:r>
              <a:rPr lang="ru-RU" alt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театрализованных игр, происходит интегрированное воспитание детей, они обучаются выразительному чтению, пластике движений и т.д.</a:t>
            </a:r>
          </a:p>
          <a:p>
            <a:pPr indent="180000"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b="1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Социально-коммуникативное развитие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Сюжетно-ролевые игры;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Театрализованные игры;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игры;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безопасности</a:t>
            </a:r>
          </a:p>
          <a:p>
            <a:pPr indent="180000" algn="just">
              <a:defRPr/>
            </a:pPr>
            <a:r>
              <a:rPr lang="ru-RU" b="1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Образовательная область «Познавательное развитие»: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Сенсорное развитие;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Формирование целостной картины мира, расширение кругозора;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Ознакомление с природой</a:t>
            </a:r>
          </a:p>
          <a:p>
            <a:pPr indent="180000" algn="just">
              <a:defRPr/>
            </a:pPr>
            <a:r>
              <a:rPr lang="ru-RU" b="1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Образовательная область «Речевое развитие»: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Развитие всех компонентов речи;</a:t>
            </a:r>
          </a:p>
          <a:p>
            <a:pPr indent="180000" algn="just">
              <a:buFont typeface="Arial" pitchFamily="34" charset="0"/>
              <a:buChar char="•"/>
              <a:defRPr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Формирование интереса и потребности в чтении;</a:t>
            </a:r>
          </a:p>
          <a:p>
            <a:pPr indent="180000" algn="just">
              <a:buFont typeface="Arial" pitchFamily="34" charset="0"/>
              <a:buChar char="•"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Фольклор </a:t>
            </a:r>
          </a:p>
          <a:p>
            <a:pPr indent="180000" algn="just"/>
            <a:r>
              <a:rPr lang="ru-RU" b="1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Образовательная область «Физическое развитие»:</a:t>
            </a:r>
          </a:p>
          <a:p>
            <a:pPr indent="180000" algn="just">
              <a:buFont typeface="Arial" pitchFamily="34" charset="0"/>
              <a:buChar char="•"/>
            </a:pPr>
            <a:r>
              <a:rPr lang="ru-RU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Развитие движений</a:t>
            </a:r>
          </a:p>
          <a:p>
            <a:pPr indent="180000" algn="just"/>
            <a:r>
              <a:rPr lang="ru-RU" b="1" kern="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Образовательная область «Художественно-эстетическое развитие»:</a:t>
            </a:r>
          </a:p>
          <a:p>
            <a:pPr indent="18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Эстетическое развитие;</a:t>
            </a:r>
          </a:p>
          <a:p>
            <a:pPr indent="18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52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аспект</a:t>
            </a:r>
            <a:endParaRPr lang="ru-RU" alt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Театрализованная деятельность в детском саду организационно может пронизывать все режимные моменты: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Театрализованная игра на занятиях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во время занятий педагог включает театрализованную игру как игровой прием и форму обучения детей. В занятие вводятся персонажи, которые помогают детям усвоить те или иные знания, умения и навыки. Игровая форма проведения занятия способствует раскрепощению ребенка, созданию атмосферы свободы.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Свободная совместная деятельность детей и взрослых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игровые ситуации во время прогулок, организация игр в игровых комнатах, чтение художественной литературы с последующим обыгрыванием сюжетных эпизодов вне занятий в течение дня, игры-рисования на свободную тему, строительные игры с драматизацией.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Театрализованная игра в самостоятельной деятельности детей: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самостоятельных детских играх отражаются персонажи и сюжеты, взволновавшие детей. Так, дети часто играют в Снегурочку и Деда Мороза, создавая в игровой комнате заново мир новогоднего праздника. Яркие сюжеты, игры, хороводы, усвоенные в совместной свободной деятельности детей и взрослых, в играх-занятиях, также способствуют возникновению самостоятельной театрализованной игры детей.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Театрализованная деятельность способствует тому, чтобы сделать жизнь детей в группе увлекательнее, разнообразнее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587856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Театрализованные игры можно разделить на две основные группы: драматизации и режиссерские</a:t>
            </a:r>
            <a:endParaRPr kumimoji="0" lang="ru-RU" i="0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играх-драматизациях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ребенок, исполняя роль в качестве «артиста», самостоятельно создает образ с помощью комплекса средств вербальной и невербальной выразительности.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Видами драматизации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игры-имитации образов животных, людей, литературных персонажей;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ролевые диалоги на основе текста;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инсценировки произведений;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постановки спектаклей по одному или нескольким произведениям;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игры-импровизации с разыгрыванием сюжета (или нескольких сюжетов) без предварительной подготовки.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режиссерской игре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«артистами» являются игрушки или их заместители, а ребенок, организуя деятельность как «сценарист и режиссер», управляет «артистами». «Озвучивая» героев и комментируя сюжет, он использует разные средства вербальной выразительности. Виды режиссерских игр определяются в соответствии с разнообразием театров, используемых в детском саду: настольный, плоскостной и объемный, кукольный (бибабо, пальчиковый)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1607</Words>
  <Application>Microsoft Office PowerPoint</Application>
  <PresentationFormat>Экран (4:3)</PresentationFormat>
  <Paragraphs>117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91</cp:revision>
  <dcterms:modified xsi:type="dcterms:W3CDTF">2015-11-01T12:30:33Z</dcterms:modified>
</cp:coreProperties>
</file>