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6" r:id="rId3"/>
    <p:sldId id="260" r:id="rId4"/>
    <p:sldId id="262" r:id="rId5"/>
    <p:sldId id="288" r:id="rId6"/>
    <p:sldId id="292" r:id="rId7"/>
    <p:sldId id="272" r:id="rId8"/>
    <p:sldId id="264" r:id="rId9"/>
    <p:sldId id="265" r:id="rId10"/>
    <p:sldId id="266" r:id="rId11"/>
    <p:sldId id="268" r:id="rId12"/>
    <p:sldId id="270" r:id="rId13"/>
    <p:sldId id="271" r:id="rId14"/>
    <p:sldId id="274" r:id="rId15"/>
    <p:sldId id="290" r:id="rId16"/>
    <p:sldId id="278" r:id="rId17"/>
    <p:sldId id="282" r:id="rId18"/>
    <p:sldId id="28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1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69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38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7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2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23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1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78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7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11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E158A-2687-4B2E-929A-CB2F06073D55}" type="datetimeFigureOut">
              <a:rPr lang="ru-RU" smtClean="0"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424BE-92CA-4DAF-A2AB-E661DCC7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88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19431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дошкольное образовательное учреждение детский сад № 99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компенсирующего вида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Выборгского района Санкт-Петербурга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938"/>
            <a:ext cx="6872288" cy="374491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рабочей программы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«Познание» «Речевое развитие»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подготовительная группа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«Фонетико-Фонематическое нарушение речи»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Кателевская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Евгения Петровна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20079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СОДЕРЖАТЕЛЬНЫЙ РАЗДЕЛ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8064896" cy="56886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tx1"/>
                </a:solidFill>
                <a:cs typeface="Times New Roman" pitchFamily="18" charset="0"/>
              </a:rPr>
              <a:t>Образовательная область «Познавательное развитие»</a:t>
            </a:r>
          </a:p>
          <a:p>
            <a:pPr>
              <a:defRPr/>
            </a:pPr>
            <a:r>
              <a:rPr lang="ru-RU" sz="1400" b="1" dirty="0">
                <a:solidFill>
                  <a:schemeClr val="tx1"/>
                </a:solidFill>
              </a:rPr>
              <a:t>Общеобразовательные  задачи: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Развивать интерес к самостоятельному познанию объектов окружающего мира в его разнообразных проявлениях и простейших зависимостях.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Развивать аналитическое восприятие, умение использовать разные способы познания: обследование объектов, измерение, упорядочивание, классификация.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Формировать у детей представление о системе сенсорных эталонов формы, цвета, эталонов величин, длительности времени, этало­нов материалов 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Обогащать представления о людях, их нравственных качествах, гендерных отличиях, социальных и  профессиональных ролях, правилах взаимоотношений взрослых и детей.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Побуждать </a:t>
            </a:r>
            <a:r>
              <a:rPr lang="ru-RU" sz="1400" dirty="0">
                <a:solidFill>
                  <a:schemeClr val="tx1"/>
                </a:solidFill>
              </a:rPr>
              <a:t>детей точно обозначать словом особенности предметов и материалов, называть обследовательские действия.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Развивать представления ребенка о себе, своих умениях, некоторых особенностях человеческого организма.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Развивать  представления о родном городе и стране, гражданско-патриотические чувства.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Поддерживать стремление узнавать о других странах и народах мира.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</a:rPr>
              <a:t>Поддерживать самостоятельную </a:t>
            </a:r>
            <a:r>
              <a:rPr lang="ru-RU" sz="1400" dirty="0" err="1">
                <a:solidFill>
                  <a:schemeClr val="tx1"/>
                </a:solidFill>
              </a:rPr>
              <a:t>поисково</a:t>
            </a:r>
            <a:r>
              <a:rPr lang="ru-RU" sz="1400" dirty="0">
                <a:solidFill>
                  <a:schemeClr val="tx1"/>
                </a:solidFill>
              </a:rPr>
              <a:t>–исследовательскую деятельность (проведение опытов, наблюдений, поиск информации в литературе)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Продолжать учить детей устанавливать причинно-следственные связи между условиями жизни, внешними и функциональными свойствами в животном и растительном мире на основе наблюдений и практического экспериментирования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651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 dirty="0"/>
              <a:t>Коррекционные задачи: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1600" dirty="0"/>
              <a:t>Способствовать освоению детьми соответствующего словаря (название способа обследования и познаваемых свойств), его активному использованию</a:t>
            </a:r>
            <a:br>
              <a:rPr lang="ru-RU" sz="1600" dirty="0"/>
            </a:br>
            <a:r>
              <a:rPr lang="ru-RU" sz="1600" dirty="0"/>
              <a:t>Развивать речевую активность детей;</a:t>
            </a:r>
            <a:br>
              <a:rPr lang="ru-RU" sz="1600" dirty="0"/>
            </a:br>
            <a:r>
              <a:rPr lang="ru-RU" sz="1600" dirty="0"/>
              <a:t>Учить детей последовательности, содержательности рассказывания, правильности лексического и грамматического оформления связных высказываний;</a:t>
            </a:r>
            <a:br>
              <a:rPr lang="ru-RU" sz="1600" dirty="0"/>
            </a:br>
            <a:r>
              <a:rPr lang="ru-RU" sz="1600" dirty="0"/>
              <a:t>Учить детей использовать при рассказывании наглядные модели, </a:t>
            </a:r>
            <a:r>
              <a:rPr lang="ru-RU" sz="1600" dirty="0" err="1"/>
              <a:t>операциональные</a:t>
            </a:r>
            <a:r>
              <a:rPr lang="ru-RU" sz="1600" dirty="0"/>
              <a:t> карты, символические средства, схематические зарисовки, выполненные взрослым;</a:t>
            </a:r>
            <a:br>
              <a:rPr lang="ru-RU" sz="1600" dirty="0"/>
            </a:br>
            <a:r>
              <a:rPr lang="ru-RU" sz="1600" dirty="0"/>
              <a:t>Учить детей речевым действиям в соответствии с планом повествования, составлять рассказы по сюжетным картинкам и по серии сюжетных картинок, используя графические схемы, наглядные опоры и участие в играх, предполагающих импровизированные диалоги и монологи, и т. д.;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2000" b="1" dirty="0"/>
              <a:t> </a:t>
            </a:r>
            <a:r>
              <a:rPr lang="ru-RU" sz="2000" b="1" dirty="0" smtClean="0"/>
              <a:t>Содержание работы  по </a:t>
            </a:r>
            <a:r>
              <a:rPr lang="ru-RU" sz="2000" b="1" dirty="0"/>
              <a:t>видам деятельности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600" dirty="0"/>
              <a:t>Формирование первичных представлений о себе и об окружающем мире</a:t>
            </a:r>
            <a:br>
              <a:rPr lang="ru-RU" sz="1600" dirty="0"/>
            </a:br>
            <a:r>
              <a:rPr lang="ru-RU" sz="1600" dirty="0"/>
              <a:t>Конструирование</a:t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206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936103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Содержательный раздел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600" b="1" dirty="0"/>
              <a:t>О</a:t>
            </a:r>
            <a:r>
              <a:rPr lang="ru-RU" sz="1600" b="1" dirty="0" smtClean="0"/>
              <a:t>бразовательная область «Развитие речи»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416824" cy="48245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tx1"/>
                </a:solidFill>
              </a:rPr>
              <a:t>Общие задачи</a:t>
            </a:r>
            <a:r>
              <a:rPr lang="ru-RU" sz="1800" b="1" dirty="0" smtClean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</a:rPr>
              <a:t>Поддерживать проявление субъектной позиции ребенка в речевом общении со взрослыми и сверстниками.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Поддерживать </a:t>
            </a:r>
            <a:r>
              <a:rPr lang="ru-RU" sz="1600" dirty="0">
                <a:solidFill>
                  <a:schemeClr val="tx1"/>
                </a:solidFill>
              </a:rPr>
              <a:t>использование в речи средств языковой выразительности: антонимов, синонимов, многозначных слов, метафор, образных сравнений, олицетворений.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Развивать </a:t>
            </a:r>
            <a:r>
              <a:rPr lang="ru-RU" sz="1600" dirty="0">
                <a:solidFill>
                  <a:schemeClr val="tx1"/>
                </a:solidFill>
              </a:rPr>
              <a:t>речевое творчество, учитывая индивидуальные способности и возможности детей.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Воспитывать </a:t>
            </a:r>
            <a:r>
              <a:rPr lang="ru-RU" sz="1600" dirty="0">
                <a:solidFill>
                  <a:schemeClr val="tx1"/>
                </a:solidFill>
              </a:rPr>
              <a:t>интерес к языку и осознанное отношение детей к языковым явлениям.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l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586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 dirty="0"/>
              <a:t>Коррекционные задачи: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600" dirty="0"/>
              <a:t>развивать речевую активность детей;</a:t>
            </a:r>
            <a:br>
              <a:rPr lang="ru-RU" sz="1600" dirty="0"/>
            </a:br>
            <a:r>
              <a:rPr lang="ru-RU" sz="1600" dirty="0"/>
              <a:t>учить детей задавать вопросы, строить простейшие сообщения и побуждения (то есть пользоваться различными типами коммуникативных высказываний);</a:t>
            </a:r>
            <a:br>
              <a:rPr lang="ru-RU" sz="1600" dirty="0"/>
            </a:br>
            <a:r>
              <a:rPr lang="ru-RU" sz="1600" dirty="0"/>
              <a:t>расширять словарный запас;</a:t>
            </a:r>
            <a:br>
              <a:rPr lang="ru-RU" sz="1600" dirty="0"/>
            </a:br>
            <a:r>
              <a:rPr lang="ru-RU" sz="1600" dirty="0"/>
              <a:t>развивать фразовую речь в ходе комментированного рисования, обучения рассказыванию по литературным произведениям, по иллюстративному материалу (картинкам, картинам, фотографиям), содержание которых отражает эмоциональный, игровой, трудовой, познавательный опыт детей;</a:t>
            </a:r>
            <a:br>
              <a:rPr lang="ru-RU" sz="1600" dirty="0"/>
            </a:br>
            <a:r>
              <a:rPr lang="ru-RU" sz="1600" dirty="0"/>
              <a:t>формировать у детей мотивацию к школьному обучению;</a:t>
            </a:r>
            <a:br>
              <a:rPr lang="ru-RU" sz="1600" dirty="0"/>
            </a:br>
            <a:r>
              <a:rPr lang="ru-RU" sz="1600" dirty="0"/>
              <a:t>знакомить детей с понятием «предложение</a:t>
            </a:r>
            <a:r>
              <a:rPr lang="ru-RU" sz="1600" dirty="0" smtClean="0"/>
              <a:t>»;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2000" b="1" dirty="0"/>
              <a:t>С</a:t>
            </a:r>
            <a:r>
              <a:rPr lang="ru-RU" sz="2000" b="1" dirty="0" smtClean="0"/>
              <a:t>одержание работы по </a:t>
            </a:r>
            <a:r>
              <a:rPr lang="ru-RU" sz="2000" b="1" dirty="0"/>
              <a:t>видам деятельности</a:t>
            </a:r>
            <a:br>
              <a:rPr lang="ru-RU" sz="2000" b="1" dirty="0"/>
            </a:br>
            <a:r>
              <a:rPr lang="ru-RU" sz="1600" dirty="0"/>
              <a:t>Речевое развитие</a:t>
            </a:r>
            <a:br>
              <a:rPr lang="ru-RU" sz="1600" dirty="0"/>
            </a:br>
            <a:r>
              <a:rPr lang="ru-RU" sz="1600" dirty="0"/>
              <a:t>Восприятие художественной литературы и фольклора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52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400" b="1" dirty="0" smtClean="0"/>
              <a:t>Предметно- развивающая среда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Развивающая предметно - пространственная среда обеспечивает максимальную реализацию образовательного потенциала пространства группы, приспособленной для реализации Программы, материалов, оборудования и инвентаря для развития детей дошкольного возраста в соответствии с особенностями каждого возрастного этапа, охраны и укрепления их здоровья.</a:t>
            </a:r>
          </a:p>
          <a:p>
            <a:pPr marL="36576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dirty="0">
                <a:solidFill>
                  <a:schemeClr val="tx1"/>
                </a:solidFill>
                <a:latin typeface="+mn-lt"/>
              </a:rPr>
              <a:t>      Развивающая предметно - пространственная среда </a:t>
            </a:r>
            <a:r>
              <a:rPr lang="ru-RU" sz="1800" dirty="0" smtClean="0">
                <a:solidFill>
                  <a:schemeClr val="tx1"/>
                </a:solidFill>
                <a:latin typeface="+mn-lt"/>
              </a:rPr>
              <a:t>обеспечивает возможность общения и совместной деятельности детей ( в том числе детей разного возраста) и взрослых, двигательной активности детей, а также возможности для уединения.</a:t>
            </a:r>
          </a:p>
          <a:p>
            <a:pPr marL="36576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187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8313" y="1844675"/>
            <a:ext cx="2159000" cy="5762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б</a:t>
            </a:r>
            <a:r>
              <a:rPr lang="ru-RU" dirty="0" smtClean="0">
                <a:solidFill>
                  <a:schemeClr val="tx1"/>
                </a:solidFill>
              </a:rPr>
              <a:t>езопасность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22613"/>
            <a:ext cx="2176463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84538" y="274638"/>
            <a:ext cx="2016125" cy="77787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   </a:t>
            </a:r>
            <a:r>
              <a:rPr lang="ru-RU" sz="3200" dirty="0" smtClean="0">
                <a:solidFill>
                  <a:schemeClr val="tx1"/>
                </a:solidFill>
              </a:rPr>
              <a:t>центры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3" y="1844675"/>
            <a:ext cx="23288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25" y="479425"/>
            <a:ext cx="2455863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25" y="1844675"/>
            <a:ext cx="2227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25" y="3132138"/>
            <a:ext cx="263366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122613"/>
            <a:ext cx="230346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/>
          <p:nvPr/>
        </p:nvCxnSpPr>
        <p:spPr>
          <a:xfrm>
            <a:off x="4356100" y="1125538"/>
            <a:ext cx="0" cy="719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219700" y="1125538"/>
            <a:ext cx="1368425" cy="719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339975" y="1052513"/>
            <a:ext cx="990600" cy="792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484438" y="1125538"/>
            <a:ext cx="846137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330575" y="1125538"/>
            <a:ext cx="0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219700" y="1052513"/>
            <a:ext cx="1152525" cy="2160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Прямая со стрелкой 2048"/>
          <p:cNvCxnSpPr/>
          <p:nvPr/>
        </p:nvCxnSpPr>
        <p:spPr>
          <a:xfrm>
            <a:off x="5219700" y="1052513"/>
            <a:ext cx="439738" cy="812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Прямая со стрелкой 2056"/>
          <p:cNvCxnSpPr/>
          <p:nvPr/>
        </p:nvCxnSpPr>
        <p:spPr>
          <a:xfrm>
            <a:off x="5519738" y="766763"/>
            <a:ext cx="5222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620713" y="479425"/>
            <a:ext cx="2159000" cy="573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smtClean="0">
                <a:solidFill>
                  <a:schemeClr val="tx1"/>
                </a:solidFill>
              </a:rPr>
              <a:t>единения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059" name="Прямая со стрелкой 2058"/>
          <p:cNvCxnSpPr/>
          <p:nvPr/>
        </p:nvCxnSpPr>
        <p:spPr>
          <a:xfrm flipH="1">
            <a:off x="2779713" y="766763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Прямоугольник 2065"/>
          <p:cNvSpPr>
            <a:spLocks noChangeArrowheads="1"/>
          </p:cNvSpPr>
          <p:nvPr/>
        </p:nvSpPr>
        <p:spPr bwMode="auto">
          <a:xfrm>
            <a:off x="3167063" y="3244850"/>
            <a:ext cx="2378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6EA0B0"/>
              </a:buClr>
            </a:pPr>
            <a:r>
              <a:rPr lang="ru-RU" dirty="0">
                <a:latin typeface="Constantia" pitchFamily="18" charset="0"/>
              </a:rPr>
              <a:t>конструирования</a:t>
            </a:r>
          </a:p>
        </p:txBody>
      </p:sp>
      <p:sp>
        <p:nvSpPr>
          <p:cNvPr id="17434" name="TextBox 1"/>
          <p:cNvSpPr txBox="1">
            <a:spLocks noChangeArrowheads="1"/>
          </p:cNvSpPr>
          <p:nvPr/>
        </p:nvSpPr>
        <p:spPr bwMode="auto">
          <a:xfrm>
            <a:off x="3687763" y="1947863"/>
            <a:ext cx="77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Constantia" pitchFamily="18" charset="0"/>
              </a:rPr>
              <a:t>театр</a:t>
            </a:r>
          </a:p>
        </p:txBody>
      </p:sp>
      <p:sp>
        <p:nvSpPr>
          <p:cNvPr id="17435" name="TextBox 3"/>
          <p:cNvSpPr txBox="1">
            <a:spLocks noChangeArrowheads="1"/>
          </p:cNvSpPr>
          <p:nvPr/>
        </p:nvSpPr>
        <p:spPr bwMode="auto">
          <a:xfrm>
            <a:off x="6310313" y="539750"/>
            <a:ext cx="692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Constantia" pitchFamily="18" charset="0"/>
              </a:rPr>
              <a:t>игры</a:t>
            </a:r>
          </a:p>
        </p:txBody>
      </p:sp>
      <p:sp>
        <p:nvSpPr>
          <p:cNvPr id="17436" name="TextBox 5"/>
          <p:cNvSpPr txBox="1">
            <a:spLocks noChangeArrowheads="1"/>
          </p:cNvSpPr>
          <p:nvPr/>
        </p:nvSpPr>
        <p:spPr bwMode="auto">
          <a:xfrm>
            <a:off x="6372225" y="1947863"/>
            <a:ext cx="1081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Constantia" pitchFamily="18" charset="0"/>
              </a:rPr>
              <a:t>природа</a:t>
            </a:r>
          </a:p>
        </p:txBody>
      </p:sp>
      <p:sp>
        <p:nvSpPr>
          <p:cNvPr id="17437" name="TextBox 12"/>
          <p:cNvSpPr txBox="1">
            <a:spLocks noChangeArrowheads="1"/>
          </p:cNvSpPr>
          <p:nvPr/>
        </p:nvSpPr>
        <p:spPr bwMode="auto">
          <a:xfrm>
            <a:off x="5981700" y="3144838"/>
            <a:ext cx="2693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latin typeface="Constantia" pitchFamily="18" charset="0"/>
              </a:rPr>
              <a:t>экспериментирования</a:t>
            </a:r>
          </a:p>
        </p:txBody>
      </p:sp>
      <p:sp>
        <p:nvSpPr>
          <p:cNvPr id="17438" name="TextBox 14"/>
          <p:cNvSpPr txBox="1">
            <a:spLocks noChangeArrowheads="1"/>
          </p:cNvSpPr>
          <p:nvPr/>
        </p:nvSpPr>
        <p:spPr bwMode="auto">
          <a:xfrm>
            <a:off x="515938" y="3244850"/>
            <a:ext cx="20892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dirty="0">
                <a:latin typeface="Constantia" pitchFamily="18" charset="0"/>
              </a:rPr>
              <a:t>и</a:t>
            </a:r>
            <a:r>
              <a:rPr lang="ru-RU" dirty="0" smtClean="0">
                <a:latin typeface="Constantia" pitchFamily="18" charset="0"/>
              </a:rPr>
              <a:t>зо- </a:t>
            </a:r>
            <a:r>
              <a:rPr lang="ru-RU" dirty="0">
                <a:latin typeface="Constantia" pitchFamily="18" charset="0"/>
              </a:rPr>
              <a:t>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04392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Взаимодействие с родителями</a:t>
            </a:r>
            <a:endParaRPr lang="ru-RU" sz="2800" b="1" dirty="0"/>
          </a:p>
        </p:txBody>
      </p:sp>
      <p:sp>
        <p:nvSpPr>
          <p:cNvPr id="901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Консультации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Анкетирование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Родительские собрания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Экскурсии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Выставки, фотовыставки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Интеллектуальные игры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Мастер- класс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День открытых дверей</a:t>
            </a:r>
          </a:p>
          <a:p>
            <a:pPr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301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188913"/>
            <a:ext cx="8229600" cy="14398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220575"/>
                </a:solidFill>
              </a:rPr>
              <a:t>Организационный раздел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Комплексно-тематический план</a:t>
            </a:r>
          </a:p>
          <a:p>
            <a:pPr eaLnBrk="1" hangingPunct="1"/>
            <a:r>
              <a:rPr lang="ru-RU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Режимы группы (на холодный период, на теплый период, щадящий режим, режим двигательной активности)</a:t>
            </a:r>
          </a:p>
          <a:p>
            <a:pPr eaLnBrk="1" hangingPunct="1"/>
            <a:r>
              <a:rPr lang="ru-RU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УМК</a:t>
            </a:r>
          </a:p>
          <a:p>
            <a:pPr eaLnBrk="1" hangingPunct="1"/>
            <a:endParaRPr lang="ru-RU" sz="2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5" descr="stock-photo--d-books-stacked-on-top-of-eachother-176899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86"/>
          <a:stretch>
            <a:fillRect/>
          </a:stretch>
        </p:blipFill>
        <p:spPr bwMode="auto">
          <a:xfrm>
            <a:off x="6571778" y="4365104"/>
            <a:ext cx="1655763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67317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28625" y="857250"/>
            <a:ext cx="8229600" cy="476885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1200"/>
              </a:spcAft>
              <a:buFont typeface="Wingdings 2" pitchFamily="18" charset="2"/>
              <a:buNone/>
            </a:pPr>
            <a:endParaRPr lang="ru-RU" b="1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 typeface="Wingdings 2" pitchFamily="18" charset="2"/>
              <a:buNone/>
            </a:pPr>
            <a:r>
              <a:rPr 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 typeface="Wingdings 2" pitchFamily="18" charset="2"/>
              <a:buNone/>
            </a:pPr>
            <a:r>
              <a:rPr 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Творческих успехов!</a:t>
            </a:r>
          </a:p>
        </p:txBody>
      </p:sp>
      <p:pic>
        <p:nvPicPr>
          <p:cNvPr id="20483" name="Рисунок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70263"/>
            <a:ext cx="23050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59558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42938" y="333375"/>
            <a:ext cx="8105775" cy="1439863"/>
          </a:xfrm>
        </p:spPr>
        <p:txBody>
          <a:bodyPr/>
          <a:lstStyle/>
          <a:p>
            <a:r>
              <a:rPr lang="ru-RU" sz="3600" dirty="0" smtClean="0"/>
              <a:t>Структура </a:t>
            </a:r>
            <a:br>
              <a:rPr lang="ru-RU" sz="3600" dirty="0" smtClean="0"/>
            </a:br>
            <a:r>
              <a:rPr lang="ru-RU" sz="3600" dirty="0" smtClean="0"/>
              <a:t>образовательной Программы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971550" y="1989138"/>
            <a:ext cx="7345363" cy="720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971550" y="3068638"/>
            <a:ext cx="7345363" cy="720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971550" y="4221163"/>
            <a:ext cx="7345363" cy="720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971550" y="5373688"/>
            <a:ext cx="7345363" cy="720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411413" y="2060575"/>
            <a:ext cx="439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ЦЕЛЕВОЙ РАЗДЕЛ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051050" y="3141663"/>
            <a:ext cx="504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СОДЕРЖАТЕЛЬНЫЙ РАЗДЕЛ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051050" y="4221163"/>
            <a:ext cx="504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ОРГАНИЗАЦИОННЫЙ РАЗДЕЛ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411413" y="5445125"/>
            <a:ext cx="4392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ПРИЛОЖЕНИЕ</a:t>
            </a:r>
          </a:p>
        </p:txBody>
      </p:sp>
    </p:spTree>
    <p:extLst>
      <p:ext uri="{BB962C8B-B14F-4D97-AF65-F5344CB8AC3E}">
        <p14:creationId xmlns:p14="http://schemas.microsoft.com/office/powerpoint/2010/main" val="310381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0795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ЦЕЛЕВОЙ </a:t>
            </a:r>
            <a:endParaRPr lang="ru-RU" sz="28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Пояснительная записка</a:t>
            </a:r>
          </a:p>
          <a:p>
            <a:pPr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Деятельность образовательного учреждения в соответствии с Законом РФ «Об образовании» направлена на обеспечение права семьи на оказание ей помощи в воспитании детей дошкольного возраста, охраны и укрепления их физического и психического здоровья, развития индивидуальных способностей и необходимой коррекции нарушений развития.</a:t>
            </a:r>
          </a:p>
          <a:p>
            <a:pPr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Дошкольное образование в ДОУ осуществляется в соответствии с настоящей основной общеобразовательной программой дошкольного образования (далее Программой), Законом РФ «Об образовании», ФГОС ДО (Приказ </a:t>
            </a:r>
            <a:r>
              <a:rPr lang="ru-RU" sz="1600" dirty="0" err="1" smtClean="0">
                <a:solidFill>
                  <a:schemeClr val="tx1"/>
                </a:solidFill>
                <a:cs typeface="Times New Roman" pitchFamily="18" charset="0"/>
              </a:rPr>
              <a:t>Минобрнауки</a:t>
            </a: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 России № 1155 от 17.10.2013), </a:t>
            </a:r>
            <a:r>
              <a:rPr lang="ru-RU" sz="1600" dirty="0" err="1" smtClean="0">
                <a:solidFill>
                  <a:schemeClr val="tx1"/>
                </a:solidFill>
                <a:cs typeface="Times New Roman" pitchFamily="18" charset="0"/>
              </a:rPr>
              <a:t>СанПином</a:t>
            </a: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 2.4.1.3049-13 </a:t>
            </a:r>
          </a:p>
          <a:p>
            <a:pPr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Основная общеобразовательная программа может корректироваться в соответствии со следующими изменениями:</a:t>
            </a:r>
          </a:p>
          <a:p>
            <a:pPr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- в нормативно – правовой базе дошкольного образования</a:t>
            </a:r>
          </a:p>
          <a:p>
            <a:pPr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- запроса родителей на оказание образовательных услуг</a:t>
            </a:r>
          </a:p>
          <a:p>
            <a:pPr eaLnBrk="1" hangingPunct="1">
              <a:defRPr/>
            </a:pPr>
            <a:r>
              <a:rPr lang="ru-RU" sz="1600" dirty="0" smtClean="0">
                <a:solidFill>
                  <a:schemeClr val="tx1"/>
                </a:solidFill>
                <a:cs typeface="Times New Roman" pitchFamily="18" charset="0"/>
              </a:rPr>
              <a:t>- вида ДОУ </a:t>
            </a:r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4" name="Picture 5" descr="stock-photo-standing-a-book-file-6716764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01"/>
          <a:stretch>
            <a:fillRect/>
          </a:stretch>
        </p:blipFill>
        <p:spPr bwMode="auto">
          <a:xfrm>
            <a:off x="7020272" y="5085184"/>
            <a:ext cx="1673225" cy="115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35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15212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Пояснительная записка.</a:t>
            </a:r>
            <a:b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Рабочая программа коррекционно-развивающей работы в группе компенсирующей</a:t>
            </a:r>
            <a:br>
              <a:rPr lang="ru-RU" sz="1600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направленности для детей с тяжёлым нарушением речи.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704856" cy="4752528"/>
          </a:xfrm>
        </p:spPr>
        <p:txBody>
          <a:bodyPr>
            <a:noAutofit/>
          </a:bodyPr>
          <a:lstStyle/>
          <a:p>
            <a:pPr algn="l"/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Актуальность программы.</a:t>
            </a:r>
          </a:p>
          <a:p>
            <a:pPr algn="l"/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Создание условий для развития дошкольников с ТНР, его позитивной социализации, личностного развития, развитие творческих и интеллектуальных способностей на основе сотрудничества со взрослыми и сверстниками в соответствующих возрасту видах деятельности.</a:t>
            </a:r>
          </a:p>
          <a:p>
            <a:pPr algn="l"/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Краткая характеристика воспитанников группы: </a:t>
            </a: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группу посещают дети старшего дошкольного возраста (6-7 лет) с тяжёлым нарушением речи</a:t>
            </a:r>
            <a:r>
              <a:rPr lang="ru-RU" sz="1200" dirty="0">
                <a:solidFill>
                  <a:schemeClr val="tx1"/>
                </a:solidFill>
                <a:cs typeface="Times New Roman" pitchFamily="18" charset="0"/>
              </a:rPr>
              <a:t>-</a:t>
            </a: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 8 мальчиков, 4 девочки.</a:t>
            </a:r>
          </a:p>
          <a:p>
            <a:pPr algn="l"/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Возрастные особенности.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черты общей эмоциональной незрелости;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слабая регуляция произвольной деятельности;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изменение мышечного тонуса;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лёгкие </a:t>
            </a:r>
            <a:r>
              <a:rPr lang="ru-RU" sz="1200" dirty="0" err="1" smtClean="0">
                <a:solidFill>
                  <a:schemeClr val="tx1"/>
                </a:solidFill>
                <a:cs typeface="Times New Roman" pitchFamily="18" charset="0"/>
              </a:rPr>
              <a:t>геми</a:t>
            </a: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 и </a:t>
            </a:r>
            <a:r>
              <a:rPr lang="ru-RU" sz="1200" dirty="0" err="1" smtClean="0">
                <a:solidFill>
                  <a:schemeClr val="tx1"/>
                </a:solidFill>
                <a:cs typeface="Times New Roman" pitchFamily="18" charset="0"/>
              </a:rPr>
              <a:t>монопорезы</a:t>
            </a: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нарушение равновесия и координации движений;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недостаточная </a:t>
            </a:r>
            <a:r>
              <a:rPr lang="ru-RU" sz="1200" dirty="0" err="1" smtClean="0">
                <a:solidFill>
                  <a:schemeClr val="tx1"/>
                </a:solidFill>
                <a:cs typeface="Times New Roman" pitchFamily="18" charset="0"/>
              </a:rPr>
              <a:t>дифференцированность</a:t>
            </a: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 моторики пальцев рук;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err="1" smtClean="0">
                <a:solidFill>
                  <a:schemeClr val="tx1"/>
                </a:solidFill>
                <a:cs typeface="Times New Roman" pitchFamily="18" charset="0"/>
              </a:rPr>
              <a:t>несформированность</a:t>
            </a: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 общего и орального </a:t>
            </a:r>
            <a:r>
              <a:rPr lang="ru-RU" sz="1200" dirty="0" err="1" smtClean="0">
                <a:solidFill>
                  <a:schemeClr val="tx1"/>
                </a:solidFill>
                <a:cs typeface="Times New Roman" pitchFamily="18" charset="0"/>
              </a:rPr>
              <a:t>праксиса</a:t>
            </a:r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нарушение артикуляционной моторики;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нарушение фонематического восприятия;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пониженная способность к анализу и синтезу;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нарушены причинно-следственные, временные и др. отношения;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бедный словарный запас;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затруднение в воспроизведении логико-грамотных конструкций;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трудность в процессе формирования звуков;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1342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>
          <a:xfrm>
            <a:off x="611188" y="304801"/>
            <a:ext cx="8075612" cy="204408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Программа обеспечивает развитие детей дошкольного возраста в различных видах деятельности с учетом их возрастных и индивидуальных особенностей по основным образовательным областям: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2852738"/>
            <a:ext cx="8229600" cy="294163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социально-коммуникативное развитие,</a:t>
            </a:r>
          </a:p>
          <a:p>
            <a:r>
              <a:rPr lang="ru-RU" sz="2800" dirty="0" smtClean="0"/>
              <a:t>познавательное развитие,</a:t>
            </a:r>
          </a:p>
          <a:p>
            <a:r>
              <a:rPr lang="ru-RU" sz="2800" dirty="0" smtClean="0"/>
              <a:t>речевое развитие,</a:t>
            </a:r>
          </a:p>
          <a:p>
            <a:r>
              <a:rPr lang="ru-RU" sz="2800" dirty="0" smtClean="0"/>
              <a:t>художественно-эстетическое развитие,</a:t>
            </a:r>
          </a:p>
          <a:p>
            <a:r>
              <a:rPr lang="ru-RU" sz="2800" dirty="0" smtClean="0"/>
              <a:t>физическое развитие.</a:t>
            </a:r>
          </a:p>
        </p:txBody>
      </p:sp>
      <p:pic>
        <p:nvPicPr>
          <p:cNvPr id="36868" name="Рисунок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93096"/>
            <a:ext cx="14859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90765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18488" cy="13668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latin typeface="Calibri" pitchFamily="34" charset="0"/>
                <a:cs typeface="Calibri" pitchFamily="34" charset="0"/>
              </a:rPr>
              <a:t>Основные направления коррекционной работы воспитателя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Совместная образовательная деятельность с детьми</a:t>
            </a:r>
            <a:endParaRPr lang="ru-RU" sz="26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Непосредственно-образовательная деятельность </a:t>
            </a:r>
            <a:r>
              <a:rPr lang="ru-RU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в соответствии с комплексно-тематическим планом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Самостоятельная деятельность детей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Коррекционная работа в течение дня: </a:t>
            </a:r>
            <a:r>
              <a:rPr lang="ru-RU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во время режимных моментов, во второй половине дня по заданию учителя-логопеда</a:t>
            </a:r>
            <a:endParaRPr lang="ru-RU" sz="2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4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79208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Содержательный раздел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8280920" cy="576064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sz="1800" b="1" dirty="0" smtClean="0">
                <a:solidFill>
                  <a:schemeClr val="tx1"/>
                </a:solidFill>
                <a:cs typeface="Times New Roman" pitchFamily="18" charset="0"/>
              </a:rPr>
              <a:t>Комплексно-тематическое планирование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sz="1800" b="1" dirty="0" smtClean="0">
                <a:solidFill>
                  <a:schemeClr val="tx1"/>
                </a:solidFill>
                <a:cs typeface="Times New Roman" pitchFamily="18" charset="0"/>
              </a:rPr>
              <a:t>Содержание психолого-педагогической работы по освоению основной образовательной Программы по всем образовательным областям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b="1" dirty="0" smtClean="0">
                <a:solidFill>
                  <a:schemeClr val="tx1"/>
                </a:solidFill>
                <a:cs typeface="Times New Roman" pitchFamily="18" charset="0"/>
              </a:rPr>
              <a:t>         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- социально-коммуникативное развитие;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познавательное развитие;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речевое развитие;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художественно-эстетическое развитие;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физическое развитие.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b="1" dirty="0" smtClean="0">
                <a:solidFill>
                  <a:schemeClr val="tx1"/>
                </a:solidFill>
                <a:cs typeface="Times New Roman" pitchFamily="18" charset="0"/>
              </a:rPr>
              <a:t>   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b="1" dirty="0" smtClean="0">
                <a:solidFill>
                  <a:schemeClr val="tx1"/>
                </a:solidFill>
                <a:cs typeface="Times New Roman" pitchFamily="18" charset="0"/>
              </a:rPr>
              <a:t>     В каждой образовательной области прописаны: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основные задачи;</a:t>
            </a:r>
          </a:p>
          <a:p>
            <a:pPr algn="l">
              <a:lnSpc>
                <a:spcPct val="80000"/>
              </a:lnSpc>
              <a:buFont typeface="Wingdings" pitchFamily="2" charset="2"/>
              <a:buChar char="q"/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формы и виды организации детской деятельности: 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в режимных моментах,                                                                  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в совместной деятельности педагога и детей,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в самостоятельной деятельности детей,</a:t>
            </a:r>
          </a:p>
          <a:p>
            <a:pPr algn="l">
              <a:lnSpc>
                <a:spcPct val="80000"/>
              </a:lnSpc>
              <a:tabLst>
                <a:tab pos="1082675" algn="l"/>
              </a:tabLst>
            </a:pP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         - во взаимодействии с семьей. </a:t>
            </a:r>
          </a:p>
          <a:p>
            <a:pPr algn="l"/>
            <a:endParaRPr lang="ru-RU" sz="1800" dirty="0"/>
          </a:p>
        </p:txBody>
      </p:sp>
      <p:pic>
        <p:nvPicPr>
          <p:cNvPr id="4" name="Picture 4" descr="stock-photo--d-books-stacked-on-top-of-eachother-176899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86"/>
          <a:stretch>
            <a:fillRect/>
          </a:stretch>
        </p:blipFill>
        <p:spPr bwMode="auto">
          <a:xfrm>
            <a:off x="7019925" y="2276475"/>
            <a:ext cx="165576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74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333375"/>
            <a:ext cx="7772400" cy="35877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ru-RU" sz="2000" b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Интегративные связи по образовательным областям.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1268413"/>
            <a:ext cx="8713788" cy="5473700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Речевое развитие.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азвитие словаря.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ормирование, совершенствование грамматического строя речи.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азвитие фонетико-фонематической системы языка.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к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оррекция произносительной стороны речи.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аботы над слоговой структурой и </a:t>
            </a:r>
            <a:r>
              <a:rPr lang="ru-RU" sz="1400" dirty="0" err="1" smtClean="0">
                <a:solidFill>
                  <a:schemeClr val="tx1"/>
                </a:solidFill>
                <a:cs typeface="Times New Roman" pitchFamily="18" charset="0"/>
              </a:rPr>
              <a:t>звуконаполняемостью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 слов.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азвитие связной речи.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ормирование коммуникативных навыков.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о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бучение элементов грамоты.                                                                                         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накомство с детской литературой различного жанра.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Познавательное развитие.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с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енсорное развитие.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азвитие психических функций.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ормирование целостной картины мира.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ознавательно-исследовательская деятельность.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Социально-коммуникативное развитие.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ормирование общепринятых норм поведения.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ормирование гендерных и гражданских чувств.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азвитие игровой и театральной деятельности (п</a:t>
            </a:r>
            <a:r>
              <a:rPr lang="en-US" sz="14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игры, д</a:t>
            </a:r>
            <a:r>
              <a:rPr lang="en-US" sz="14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игры, с</a:t>
            </a:r>
            <a:r>
              <a:rPr lang="en-US" sz="14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р игры и театрализованные)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с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овместная трудовая деятельность.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chemeClr val="tx1"/>
                </a:solidFill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ормирование основ ОБЖ.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4" descr="stock-photo--d-books-stacked-on-top-of-eachother-176899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86"/>
          <a:stretch>
            <a:fillRect/>
          </a:stretch>
        </p:blipFill>
        <p:spPr bwMode="auto">
          <a:xfrm>
            <a:off x="7172325" y="2428875"/>
            <a:ext cx="165576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4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63284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cs typeface="Times New Roman" pitchFamily="18" charset="0"/>
              </a:rPr>
              <a:t>Художественно-эстетическое развитие.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cs typeface="Times New Roman" pitchFamily="18" charset="0"/>
              </a:rPr>
              <a:t>Восприятие художественной литературы.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cs typeface="Times New Roman" pitchFamily="18" charset="0"/>
              </a:rPr>
              <a:t>Конструктивно-модельная деятельность.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cs typeface="Times New Roman" pitchFamily="18" charset="0"/>
              </a:rPr>
              <a:t>Изобразительная деятельность (рисование, аппликация, лепка)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cs typeface="Times New Roman" pitchFamily="18" charset="0"/>
              </a:rPr>
              <a:t>Музыкальное развитие (восприятие музыки, музыкально-ритмические движения, пение, игра на детских музыкальных инструментах)</a:t>
            </a:r>
          </a:p>
          <a:p>
            <a:r>
              <a:rPr lang="ru-RU" sz="1400" b="1" dirty="0">
                <a:cs typeface="Times New Roman" pitchFamily="18" charset="0"/>
              </a:rPr>
              <a:t>Физическое развитие.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cs typeface="Times New Roman" pitchFamily="18" charset="0"/>
              </a:rPr>
              <a:t>Физическая культура (основные движения, общеразвивающие упражнения, спортивные упражнения, подвижные игры</a:t>
            </a:r>
            <a:r>
              <a:rPr lang="ru-RU" dirty="0" smtClean="0">
                <a:cs typeface="Times New Roman" pitchFamily="18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cs typeface="Times New Roman" pitchFamily="18" charset="0"/>
              </a:rPr>
              <a:t>Овладение элементарными нормами и правилами здорового образа жизни.</a:t>
            </a:r>
          </a:p>
          <a:p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9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972</Words>
  <Application>Microsoft Office PowerPoint</Application>
  <PresentationFormat>Экран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Государственное бюджетное дошкольное образовательное учреждение детский сад № 99 компенсирующего вида Выборгского района Санкт-Петербурга</vt:lpstr>
      <vt:lpstr>Структура  образовательной Программы</vt:lpstr>
      <vt:lpstr>ЦЕЛЕВОЙ </vt:lpstr>
      <vt:lpstr>Пояснительная записка. Рабочая программа коррекционно-развивающей работы в группе компенсирующей направленности для детей с тяжёлым нарушением речи.</vt:lpstr>
      <vt:lpstr>Программа обеспечивает развитие детей дошкольного возраста в различных видах деятельности с учетом их возрастных и индивидуальных особенностей по основным образовательным областям:</vt:lpstr>
      <vt:lpstr>Основные направления коррекционной работы воспитателя </vt:lpstr>
      <vt:lpstr>Содержательный раздел</vt:lpstr>
      <vt:lpstr>Интегративные связи по образовательным областям.</vt:lpstr>
      <vt:lpstr>Презентация PowerPoint</vt:lpstr>
      <vt:lpstr>СОДЕРЖАТЕЛЬНЫЙ РАЗДЕЛ</vt:lpstr>
      <vt:lpstr>Коррекционные задачи: Способствовать освоению детьми соответствующего словаря (название способа обследования и познаваемых свойств), его активному использованию Развивать речевую активность детей; Учить детей последовательности, содержательности рассказывания, правильности лексического и грамматического оформления связных высказываний; Учить детей использовать при рассказывании наглядные модели, операциональные карты, символические средства, схематические зарисовки, выполненные взрослым; Учить детей речевым действиям в соответствии с планом повествования, составлять рассказы по сюжетным картинкам и по серии сюжетных картинок, используя графические схемы, наглядные опоры и участие в играх, предполагающих импровизированные диалоги и монологи, и т. д.;   Содержание работы  по видам деятельности Формирование первичных представлений о себе и об окружающем мире Конструирование </vt:lpstr>
      <vt:lpstr>Содержательный раздел  Образовательная область «Развитие речи»</vt:lpstr>
      <vt:lpstr>Коррекционные задачи: развивать речевую активность детей; учить детей задавать вопросы, строить простейшие сообщения и побуждения (то есть пользоваться различными типами коммуникативных высказываний); расширять словарный запас; развивать фразовую речь в ходе комментированного рисования, обучения рассказыванию по литературным произведениям, по иллюстративному материалу (картинкам, картинам, фотографиям), содержание которых отражает эмоциональный, игровой, трудовой, познавательный опыт детей; формировать у детей мотивацию к школьному обучению; знакомить детей с понятием «предложение»;  Содержание работы по видам деятельности Речевое развитие Восприятие художественной литературы и фольклора </vt:lpstr>
      <vt:lpstr>Предметно- развивающая среда</vt:lpstr>
      <vt:lpstr>   центры</vt:lpstr>
      <vt:lpstr>Взаимодействие с родителями</vt:lpstr>
      <vt:lpstr>Организационный раздел 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детский сад № 99 компенсирующего вида Выборгского района Санкт-Петербурга</dc:title>
  <dc:creator>Женя</dc:creator>
  <cp:lastModifiedBy>Женя</cp:lastModifiedBy>
  <cp:revision>18</cp:revision>
  <dcterms:created xsi:type="dcterms:W3CDTF">2015-02-24T15:12:57Z</dcterms:created>
  <dcterms:modified xsi:type="dcterms:W3CDTF">2015-11-01T18:15:58Z</dcterms:modified>
</cp:coreProperties>
</file>