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59" r:id="rId3"/>
    <p:sldId id="256" r:id="rId4"/>
    <p:sldId id="258" r:id="rId5"/>
    <p:sldId id="257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>
        <p:scale>
          <a:sx n="77" d="100"/>
          <a:sy n="77" d="100"/>
        </p:scale>
        <p:origin x="-450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E81D4-E6C3-42A4-BC7E-E748FA068103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F48A3-305F-4A46-B486-7813AAF354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948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F48A3-305F-4A46-B486-7813AAF3540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A13B-C8BB-4C36-AE9E-C81E4A4D0E5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DBA8-21CE-4A80-ACDA-D682451A37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016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A13B-C8BB-4C36-AE9E-C81E4A4D0E5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DBA8-21CE-4A80-ACDA-D682451A37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67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A13B-C8BB-4C36-AE9E-C81E4A4D0E5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DBA8-21CE-4A80-ACDA-D682451A37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544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A13B-C8BB-4C36-AE9E-C81E4A4D0E5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DBA8-21CE-4A80-ACDA-D682451A37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41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A13B-C8BB-4C36-AE9E-C81E4A4D0E5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DBA8-21CE-4A80-ACDA-D682451A37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551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A13B-C8BB-4C36-AE9E-C81E4A4D0E5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DBA8-21CE-4A80-ACDA-D682451A37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125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A13B-C8BB-4C36-AE9E-C81E4A4D0E5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DBA8-21CE-4A80-ACDA-D682451A37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391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A13B-C8BB-4C36-AE9E-C81E4A4D0E5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DBA8-21CE-4A80-ACDA-D682451A37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733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A13B-C8BB-4C36-AE9E-C81E4A4D0E5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DBA8-21CE-4A80-ACDA-D682451A37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922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A13B-C8BB-4C36-AE9E-C81E4A4D0E5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DBA8-21CE-4A80-ACDA-D682451A37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902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A13B-C8BB-4C36-AE9E-C81E4A4D0E5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DBA8-21CE-4A80-ACDA-D682451A37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66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5A13B-C8BB-4C36-AE9E-C81E4A4D0E5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EDBA8-21CE-4A80-ACDA-D682451A37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38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oblosvita.com/uploads/images3223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5785" y="1488328"/>
            <a:ext cx="4174509" cy="41190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376" y="1857749"/>
            <a:ext cx="807271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Методика проведения и организация  </a:t>
            </a:r>
            <a:r>
              <a:rPr lang="ru-RU" b="1" dirty="0" smtClean="0">
                <a:solidFill>
                  <a:srgbClr val="002060"/>
                </a:solidFill>
              </a:rPr>
              <a:t>образовательной </a:t>
            </a:r>
            <a:r>
              <a:rPr lang="ru-RU" b="1" dirty="0" smtClean="0">
                <a:solidFill>
                  <a:srgbClr val="002060"/>
                </a:solidFill>
              </a:rPr>
              <a:t>деятельности в </a:t>
            </a:r>
            <a:r>
              <a:rPr lang="ru-RU" b="1" dirty="0" smtClean="0">
                <a:solidFill>
                  <a:srgbClr val="002060"/>
                </a:solidFill>
              </a:rPr>
              <a:t>ДОУ в соответствии с ФГОС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871447" y="6252882"/>
            <a:ext cx="50829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Автор: Сычева О.В. Старший воспитатель МБДОУ д/с № 8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8175" y="29845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/>
              <a:t>Календарно-тематическое планирование</a:t>
            </a:r>
            <a:endParaRPr lang="ru-RU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19648" y="1650347"/>
            <a:ext cx="4709552" cy="144247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Совместная образовательная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деятельность  педагога 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 детьми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25033" y="1731029"/>
            <a:ext cx="1949823" cy="135255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Самостоятельная деятельность  детей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705165" y="1722345"/>
            <a:ext cx="2048294" cy="135255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Создание предметно-развивающей среды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125634" y="1690688"/>
            <a:ext cx="1871101" cy="135255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Взаимодействие с родителями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3753" y="3644153"/>
            <a:ext cx="2057400" cy="29852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Организованная  образовательная деятельность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09047" y="3657601"/>
            <a:ext cx="2026024" cy="30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Образовательная деятельность в режимных моментах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1048870" y="3106271"/>
            <a:ext cx="954741" cy="537882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3402106" y="3106270"/>
            <a:ext cx="995082" cy="564777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C:\Documents and Settings\Ноутбук\Рабочий стол\заведующий\картинки\к4артинки-дети\998865d3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5917" y="3041408"/>
            <a:ext cx="4034117" cy="3816592"/>
          </a:xfrm>
          <a:prstGeom prst="rect">
            <a:avLst/>
          </a:prstGeom>
          <a:noFill/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9933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1304925" y="228600"/>
            <a:ext cx="9582149" cy="5541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b="1" dirty="0" smtClean="0"/>
              <a:t>Тема</a:t>
            </a:r>
            <a:endParaRPr lang="ru-RU" sz="6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57175" y="2058194"/>
            <a:ext cx="5791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Задачи :</a:t>
            </a:r>
          </a:p>
          <a:p>
            <a:r>
              <a:rPr lang="ru-RU" sz="2000" dirty="0" smtClean="0"/>
              <a:t>Обучающие</a:t>
            </a:r>
          </a:p>
          <a:p>
            <a:r>
              <a:rPr lang="ru-RU" sz="2000" dirty="0" smtClean="0"/>
              <a:t>Развивающие</a:t>
            </a:r>
          </a:p>
          <a:p>
            <a:r>
              <a:rPr lang="ru-RU" sz="2000" dirty="0" smtClean="0"/>
              <a:t>Воспитательные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280988" y="3866644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Словарная работа </a:t>
            </a:r>
            <a:endParaRPr lang="ru-RU" sz="3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44792" y="4538301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Предварительная работа</a:t>
            </a:r>
            <a:endParaRPr lang="ru-RU" sz="3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44792" y="5128389"/>
            <a:ext cx="7713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Материалы и оборудование</a:t>
            </a:r>
            <a:endParaRPr lang="ru-RU" sz="36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28612" y="5816209"/>
            <a:ext cx="6029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Ход занятия</a:t>
            </a:r>
            <a:endParaRPr lang="ru-RU" sz="3600" b="1" dirty="0"/>
          </a:p>
        </p:txBody>
      </p:sp>
      <p:pic>
        <p:nvPicPr>
          <p:cNvPr id="1026" name="DefaultOcx"/>
          <p:cNvPicPr preferRelativeResize="0">
            <a:picLocks noChangeArrowheads="1" noChangeShapeType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7175" y="1011754"/>
            <a:ext cx="1996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Вид ООД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33362" y="1673107"/>
            <a:ext cx="3767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Цель проведения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33362" y="1826422"/>
            <a:ext cx="5172076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6000" dirty="0" smtClean="0"/>
              <a:t>Программное содержание</a:t>
            </a:r>
            <a:endParaRPr lang="ru-RU" sz="6000" dirty="0"/>
          </a:p>
        </p:txBody>
      </p:sp>
      <p:pic>
        <p:nvPicPr>
          <p:cNvPr id="2" name="Picture 2" descr="C:\Documents and Settings\Ноутбук\Рабочий стол\заведующий\картинки\cd23aefaa156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8367" y="1264406"/>
            <a:ext cx="5890753" cy="41094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8736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3" grpId="0"/>
      <p:bldP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Длительность  НОД</a:t>
            </a:r>
            <a:endParaRPr lang="ru-RU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42938" y="1985963"/>
            <a:ext cx="1985962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Для детей 2-3 лет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967038" y="1985963"/>
            <a:ext cx="1985962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Для детей 3-4 лет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91138" y="1985963"/>
            <a:ext cx="1985962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Для детей 4-5 лет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615238" y="1985963"/>
            <a:ext cx="1985962" cy="10772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Для детей 5-6 лет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9939338" y="1985963"/>
            <a:ext cx="1985962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Для детей 6-7 лет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8" name="Выноска со стрелкой вверх 7"/>
          <p:cNvSpPr/>
          <p:nvPr/>
        </p:nvSpPr>
        <p:spPr>
          <a:xfrm>
            <a:off x="838200" y="3358456"/>
            <a:ext cx="1333500" cy="2223194"/>
          </a:xfrm>
          <a:prstGeom prst="up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10 минут</a:t>
            </a:r>
            <a:endParaRPr lang="ru-RU" b="1" dirty="0"/>
          </a:p>
        </p:txBody>
      </p:sp>
      <p:sp>
        <p:nvSpPr>
          <p:cNvPr id="9" name="Выноска со стрелкой вверх 8"/>
          <p:cNvSpPr/>
          <p:nvPr/>
        </p:nvSpPr>
        <p:spPr>
          <a:xfrm>
            <a:off x="3293269" y="3297437"/>
            <a:ext cx="1333500" cy="2223194"/>
          </a:xfrm>
          <a:prstGeom prst="up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10-15 минут</a:t>
            </a:r>
            <a:endParaRPr lang="ru-RU" b="1" dirty="0"/>
          </a:p>
        </p:txBody>
      </p:sp>
      <p:sp>
        <p:nvSpPr>
          <p:cNvPr id="10" name="Выноска со стрелкой вверх 9"/>
          <p:cNvSpPr/>
          <p:nvPr/>
        </p:nvSpPr>
        <p:spPr>
          <a:xfrm>
            <a:off x="5617369" y="3297437"/>
            <a:ext cx="1333500" cy="2223194"/>
          </a:xfrm>
          <a:prstGeom prst="upArrow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15-20 минут</a:t>
            </a:r>
            <a:endParaRPr lang="ru-RU" b="1" dirty="0"/>
          </a:p>
        </p:txBody>
      </p:sp>
      <p:sp>
        <p:nvSpPr>
          <p:cNvPr id="11" name="Выноска со стрелкой вверх 10"/>
          <p:cNvSpPr/>
          <p:nvPr/>
        </p:nvSpPr>
        <p:spPr>
          <a:xfrm>
            <a:off x="7941469" y="3297437"/>
            <a:ext cx="1333500" cy="2223194"/>
          </a:xfrm>
          <a:prstGeom prst="up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20-25 минут</a:t>
            </a:r>
            <a:endParaRPr lang="ru-RU" b="1" dirty="0"/>
          </a:p>
        </p:txBody>
      </p:sp>
      <p:sp>
        <p:nvSpPr>
          <p:cNvPr id="12" name="Выноска со стрелкой вверх 11"/>
          <p:cNvSpPr/>
          <p:nvPr/>
        </p:nvSpPr>
        <p:spPr>
          <a:xfrm>
            <a:off x="10265569" y="3358456"/>
            <a:ext cx="1333500" cy="2223194"/>
          </a:xfrm>
          <a:prstGeom prst="up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25-30 минут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37635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1050" y="1"/>
            <a:ext cx="10515600" cy="74295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6600" b="1" dirty="0" smtClean="0"/>
              <a:t>Ход ведения НОД  </a:t>
            </a:r>
            <a:r>
              <a:rPr lang="ru-RU" sz="6600" dirty="0" smtClean="0"/>
              <a:t>(структура)</a:t>
            </a:r>
            <a:endParaRPr lang="ru-RU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1371599" y="929700"/>
            <a:ext cx="10129837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/>
              <a:t>1.Организационный момент (1-3 минуты)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229101" y="1811202"/>
            <a:ext cx="3957638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2.Основная часть</a:t>
            </a:r>
            <a:endParaRPr lang="ru-RU" sz="3200" b="1" dirty="0"/>
          </a:p>
        </p:txBody>
      </p:sp>
      <p:sp>
        <p:nvSpPr>
          <p:cNvPr id="7" name="Стрелка вниз 6"/>
          <p:cNvSpPr/>
          <p:nvPr/>
        </p:nvSpPr>
        <p:spPr>
          <a:xfrm>
            <a:off x="5843588" y="1514475"/>
            <a:ext cx="240981" cy="2967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942976" y="3028950"/>
            <a:ext cx="1943100" cy="224676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Объяснение,</a:t>
            </a:r>
          </a:p>
          <a:p>
            <a:pPr algn="ctr"/>
            <a:r>
              <a:rPr lang="ru-RU" sz="2000" dirty="0" smtClean="0"/>
              <a:t>Проблемная ситуация,</a:t>
            </a:r>
          </a:p>
          <a:p>
            <a:pPr algn="ctr"/>
            <a:r>
              <a:rPr lang="ru-RU" sz="2000" dirty="0" smtClean="0"/>
              <a:t>разучивание нового материала,</a:t>
            </a:r>
          </a:p>
          <a:p>
            <a:pPr algn="ctr"/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739118" y="2955356"/>
            <a:ext cx="2106452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Совместная деятельность</a:t>
            </a:r>
          </a:p>
          <a:p>
            <a:pPr algn="ctr"/>
            <a:r>
              <a:rPr lang="ru-RU" sz="2400" dirty="0"/>
              <a:t>п</a:t>
            </a:r>
            <a:r>
              <a:rPr lang="ru-RU" sz="2400" dirty="0" smtClean="0"/>
              <a:t>едагога с детьми,</a:t>
            </a:r>
          </a:p>
          <a:p>
            <a:pPr algn="ctr"/>
            <a:r>
              <a:rPr lang="ru-RU" sz="2400" dirty="0" smtClean="0"/>
              <a:t>показ,</a:t>
            </a:r>
          </a:p>
          <a:p>
            <a:pPr algn="ctr"/>
            <a:r>
              <a:rPr lang="ru-RU" sz="2400" dirty="0" smtClean="0"/>
              <a:t>напоминание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8529837" y="3096257"/>
            <a:ext cx="2476499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Самостоятельная работа,</a:t>
            </a:r>
          </a:p>
          <a:p>
            <a:pPr algn="ctr"/>
            <a:r>
              <a:rPr lang="ru-RU" sz="2400" dirty="0"/>
              <a:t>и</a:t>
            </a:r>
            <a:r>
              <a:rPr lang="ru-RU" sz="2400" dirty="0" smtClean="0"/>
              <a:t>ндивидуальная </a:t>
            </a:r>
          </a:p>
          <a:p>
            <a:pPr algn="ctr"/>
            <a:r>
              <a:rPr lang="ru-RU" sz="2400" dirty="0" smtClean="0"/>
              <a:t>и коллективная работа</a:t>
            </a:r>
            <a:endParaRPr lang="ru-RU" sz="2400" dirty="0"/>
          </a:p>
        </p:txBody>
      </p:sp>
      <p:sp>
        <p:nvSpPr>
          <p:cNvPr id="12" name="Стрелка вниз 11"/>
          <p:cNvSpPr/>
          <p:nvPr/>
        </p:nvSpPr>
        <p:spPr>
          <a:xfrm rot="3360000">
            <a:off x="2996536" y="2003051"/>
            <a:ext cx="985838" cy="13775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735042" y="2375317"/>
            <a:ext cx="374677" cy="5701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-3180000">
            <a:off x="8500404" y="2021642"/>
            <a:ext cx="872168" cy="1277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531293" y="5948395"/>
            <a:ext cx="6782173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3.Итог занятия</a:t>
            </a:r>
            <a:endParaRPr lang="ru-RU" sz="3600" b="1" dirty="0"/>
          </a:p>
        </p:txBody>
      </p:sp>
      <p:sp>
        <p:nvSpPr>
          <p:cNvPr id="16" name="Стрелка вниз 15"/>
          <p:cNvSpPr/>
          <p:nvPr/>
        </p:nvSpPr>
        <p:spPr>
          <a:xfrm>
            <a:off x="4297933" y="5372565"/>
            <a:ext cx="2988823" cy="5418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войная стрелка влево/вправо 16"/>
          <p:cNvSpPr/>
          <p:nvPr/>
        </p:nvSpPr>
        <p:spPr>
          <a:xfrm>
            <a:off x="2771776" y="3718075"/>
            <a:ext cx="2185987" cy="1129735"/>
          </a:xfrm>
          <a:prstGeom prst="leftRightArrow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/>
              <a:t>Физминутка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24859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96296E-6 L 0.2983 -0.0020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09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1" grpId="0" animBg="1"/>
      <p:bldP spid="15" grpId="0" animBg="1"/>
      <p:bldP spid="17" grpId="0" animBg="1"/>
      <p:bldP spid="17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1415</TotalTime>
  <Words>145</Words>
  <Application>Microsoft Office PowerPoint</Application>
  <PresentationFormat>Произвольный</PresentationFormat>
  <Paragraphs>50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Методика проведения и организация  образовательной деятельности в ДОУ в соответствии с ФГОС </vt:lpstr>
      <vt:lpstr>Календарно-тематическое планирование</vt:lpstr>
      <vt:lpstr>Тема</vt:lpstr>
      <vt:lpstr>Длительность  НОД</vt:lpstr>
      <vt:lpstr>Ход ведения НОД  (структура)</vt:lpstr>
    </vt:vector>
  </TitlesOfParts>
  <Company>Vannza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занятия</dc:title>
  <dc:creator>ANDRON</dc:creator>
  <cp:lastModifiedBy>admin</cp:lastModifiedBy>
  <cp:revision>17</cp:revision>
  <dcterms:created xsi:type="dcterms:W3CDTF">2014-04-23T16:33:03Z</dcterms:created>
  <dcterms:modified xsi:type="dcterms:W3CDTF">2015-11-01T23:10:25Z</dcterms:modified>
</cp:coreProperties>
</file>