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96" r:id="rId3"/>
    <p:sldMasterId id="2147484044" r:id="rId4"/>
  </p:sldMasterIdLst>
  <p:notesMasterIdLst>
    <p:notesMasterId r:id="rId25"/>
  </p:notesMasterIdLst>
  <p:sldIdLst>
    <p:sldId id="256" r:id="rId5"/>
    <p:sldId id="260" r:id="rId6"/>
    <p:sldId id="262" r:id="rId7"/>
    <p:sldId id="265" r:id="rId8"/>
    <p:sldId id="268" r:id="rId9"/>
    <p:sldId id="258" r:id="rId10"/>
    <p:sldId id="264" r:id="rId11"/>
    <p:sldId id="263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sung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4AF0-9FB2-4CF2-95DF-B68069F1041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6623-8BE5-42EB-B482-347871CF7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6623-8BE5-42EB-B482-347871CF70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6623-8BE5-42EB-B482-347871CF707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7C24-E5A3-4B31-9709-C1C4E8C2BA8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69FD-67CD-4E50-ABED-D6F84C1A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0728"/>
            <a:ext cx="7344816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деятельность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теме: «Реализация эффективных образовательных технологий на занятиях по обучению английскому языку в детском саду»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There is a letter on it. I’ll read and you’ll guess what is this.</a:t>
            </a:r>
            <a:br>
              <a:rPr lang="en-US" sz="2000" dirty="0" smtClean="0"/>
            </a:b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I’m a little girl. My dress is very small. I like to dance and sing. Who am I?</a:t>
            </a:r>
            <a:endParaRPr lang="ru-RU" sz="2000" dirty="0"/>
          </a:p>
        </p:txBody>
      </p:sp>
      <p:pic>
        <p:nvPicPr>
          <p:cNvPr id="11" name="Содержимое 10" descr="iCA8Y3SW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63130" y="2174875"/>
            <a:ext cx="2028327" cy="3951288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 smtClean="0"/>
              <a:t>I am a round. I can jump. I like to play with boys and girls. Who am I?</a:t>
            </a:r>
            <a:endParaRPr lang="ru-RU" sz="1900" dirty="0"/>
          </a:p>
        </p:txBody>
      </p:sp>
      <p:pic>
        <p:nvPicPr>
          <p:cNvPr id="12" name="Содержимое 11" descr="iCAEJ08K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924944"/>
            <a:ext cx="2952328" cy="2808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00" b="1" dirty="0" smtClean="0"/>
              <a:t>“Boys like to play with me very much. I can go fast”</a:t>
            </a:r>
            <a:br>
              <a:rPr lang="en-US" sz="1900" b="1" dirty="0" smtClean="0"/>
            </a:br>
            <a:r>
              <a:rPr lang="en-US" sz="1900" b="1" dirty="0" smtClean="0"/>
              <a:t>What is this? </a:t>
            </a:r>
            <a:endParaRPr lang="ru-RU" sz="1900" b="1" dirty="0"/>
          </a:p>
        </p:txBody>
      </p:sp>
      <p:pic>
        <p:nvPicPr>
          <p:cNvPr id="9" name="Содержимое 8" descr="iCA342D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36913"/>
            <a:ext cx="5112568" cy="30963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/>
              <a:t> Как это всё называется одним словом?</a:t>
            </a:r>
            <a:br>
              <a:rPr lang="ru-RU" sz="3600" dirty="0" smtClean="0"/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parajita" pitchFamily="34" charset="0"/>
              </a:rPr>
              <a:t>ИГРУШКИ -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parajita" pitchFamily="34" charset="0"/>
              </a:rPr>
              <a:t>TOYS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f6d1f1be4f67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3449" y="2060848"/>
            <a:ext cx="4437102" cy="40653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119675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Проговаривание и закрепление лексических единиц</a:t>
            </a:r>
            <a:br>
              <a:rPr lang="ru-RU" sz="2800" dirty="0" smtClean="0"/>
            </a:br>
            <a:endParaRPr lang="ru-RU" sz="1800" b="1" dirty="0"/>
          </a:p>
        </p:txBody>
      </p:sp>
      <p:pic>
        <p:nvPicPr>
          <p:cNvPr id="10" name="Содержимое 9" descr="iCAHYYQI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14836" y="1600200"/>
            <a:ext cx="2323328" cy="4525963"/>
          </a:xfrm>
        </p:spPr>
      </p:pic>
      <p:sp>
        <p:nvSpPr>
          <p:cNvPr id="6" name="TextBox 5"/>
          <p:cNvSpPr txBox="1"/>
          <p:nvPr/>
        </p:nvSpPr>
        <p:spPr>
          <a:xfrm>
            <a:off x="899592" y="98072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a doll- </a:t>
            </a:r>
            <a:r>
              <a:rPr lang="ru-RU" sz="2800" b="1" dirty="0" smtClean="0"/>
              <a:t>это кукла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My pretty doll</a:t>
            </a:r>
          </a:p>
          <a:p>
            <a:pPr>
              <a:buNone/>
            </a:pPr>
            <a:r>
              <a:rPr lang="en-US" dirty="0" smtClean="0"/>
              <a:t>Is very small,</a:t>
            </a:r>
          </a:p>
          <a:p>
            <a:pPr>
              <a:buNone/>
            </a:pPr>
            <a:r>
              <a:rPr lang="en-US" dirty="0" smtClean="0"/>
              <a:t>I love my </a:t>
            </a:r>
          </a:p>
          <a:p>
            <a:pPr>
              <a:buNone/>
            </a:pPr>
            <a:r>
              <a:rPr lang="en-US" dirty="0" smtClean="0"/>
              <a:t>Pretty little doll!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sz="2400" i="1" dirty="0" smtClean="0">
                <a:latin typeface="Arial" pitchFamily="34" charset="0"/>
                <a:ea typeface="BatangChe" pitchFamily="49" charset="-127"/>
                <a:cs typeface="Arial" pitchFamily="34" charset="0"/>
              </a:rPr>
              <a:t>Моя маленькая куколка</a:t>
            </a:r>
          </a:p>
          <a:p>
            <a:pPr>
              <a:buNone/>
            </a:pPr>
            <a:r>
              <a:rPr lang="ru-RU" sz="2400" i="1" dirty="0" smtClean="0">
                <a:latin typeface="Arial" pitchFamily="34" charset="0"/>
                <a:ea typeface="BatangChe" pitchFamily="49" charset="-127"/>
                <a:cs typeface="Arial" pitchFamily="34" charset="0"/>
              </a:rPr>
              <a:t>Очень мала, </a:t>
            </a:r>
          </a:p>
          <a:p>
            <a:pPr>
              <a:buNone/>
            </a:pPr>
            <a:r>
              <a:rPr lang="ru-RU" sz="2400" i="1" dirty="0" smtClean="0">
                <a:latin typeface="Arial" pitchFamily="34" charset="0"/>
                <a:ea typeface="BatangChe" pitchFamily="49" charset="-127"/>
                <a:cs typeface="Arial" pitchFamily="34" charset="0"/>
              </a:rPr>
              <a:t>Но я люблю свою </a:t>
            </a:r>
          </a:p>
          <a:p>
            <a:pPr>
              <a:buNone/>
            </a:pPr>
            <a:r>
              <a:rPr lang="ru-RU" sz="2400" i="1" dirty="0" smtClean="0">
                <a:latin typeface="Arial" pitchFamily="34" charset="0"/>
                <a:ea typeface="BatangChe" pitchFamily="49" charset="-127"/>
                <a:cs typeface="Arial" pitchFamily="34" charset="0"/>
              </a:rPr>
              <a:t>Хорошенькую</a:t>
            </a:r>
          </a:p>
          <a:p>
            <a:pPr>
              <a:buNone/>
            </a:pPr>
            <a:r>
              <a:rPr lang="ru-RU" sz="2400" i="1" dirty="0" smtClean="0"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ea typeface="BatangChe" pitchFamily="49" charset="-127"/>
                <a:cs typeface="Arial" pitchFamily="34" charset="0"/>
              </a:rPr>
              <a:t>маленькую куколку!</a:t>
            </a:r>
            <a:endParaRPr lang="en-US" sz="2400" i="1" dirty="0" smtClean="0">
              <a:latin typeface="Arial" pitchFamily="34" charset="0"/>
              <a:ea typeface="BatangChe" pitchFamily="49" charset="-127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28215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This is a </a:t>
            </a:r>
            <a:r>
              <a:rPr lang="en-US" sz="2800" b="1" dirty="0" smtClean="0"/>
              <a:t>car</a:t>
            </a:r>
            <a:r>
              <a:rPr lang="ru-RU" sz="2800" b="1" dirty="0" smtClean="0"/>
              <a:t> – это машина</a:t>
            </a:r>
            <a:endParaRPr lang="ru-RU" sz="2800" b="1" dirty="0"/>
          </a:p>
        </p:txBody>
      </p:sp>
      <p:pic>
        <p:nvPicPr>
          <p:cNvPr id="4" name="Содержимое 3" descr="iCASQGRQ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3600400" cy="2520280"/>
          </a:xfrm>
        </p:spPr>
      </p:pic>
      <p:pic>
        <p:nvPicPr>
          <p:cNvPr id="15" name="Содержимое 14" descr="iCAEJ08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708919"/>
            <a:ext cx="2880320" cy="2736305"/>
          </a:xfrm>
        </p:spPr>
      </p:pic>
      <p:sp>
        <p:nvSpPr>
          <p:cNvPr id="16" name="TextBox 15"/>
          <p:cNvSpPr txBox="1"/>
          <p:nvPr/>
        </p:nvSpPr>
        <p:spPr>
          <a:xfrm>
            <a:off x="4932040" y="2132856"/>
            <a:ext cx="3437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This is a ball</a:t>
            </a:r>
            <a:r>
              <a:rPr lang="ru-RU" sz="2800" b="1" dirty="0" smtClean="0"/>
              <a:t> </a:t>
            </a:r>
            <a:r>
              <a:rPr lang="en-US" sz="2800" b="1" dirty="0" smtClean="0"/>
              <a:t>- </a:t>
            </a:r>
            <a:r>
              <a:rPr lang="ru-RU" sz="2800" b="1" dirty="0" smtClean="0"/>
              <a:t>это мяч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Let’s count the toys</a:t>
            </a:r>
            <a:r>
              <a:rPr lang="en-US" sz="2800" b="1" dirty="0" smtClean="0"/>
              <a:t>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Посчитай игрушки и запомни их расположение.</a:t>
            </a:r>
            <a:endParaRPr lang="ru-RU" sz="2800" dirty="0"/>
          </a:p>
        </p:txBody>
      </p:sp>
      <p:pic>
        <p:nvPicPr>
          <p:cNvPr id="5" name="Содержимое 4" descr="iCAHYYQI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2323328" cy="4381947"/>
          </a:xfrm>
        </p:spPr>
      </p:pic>
      <p:pic>
        <p:nvPicPr>
          <p:cNvPr id="6" name="Содержимое 5" descr="iCAEJ08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59832" y="4437112"/>
            <a:ext cx="2088232" cy="2232248"/>
          </a:xfrm>
        </p:spPr>
      </p:pic>
      <p:pic>
        <p:nvPicPr>
          <p:cNvPr id="7" name="Рисунок 6" descr="iCASQGRQ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780928"/>
            <a:ext cx="3384376" cy="2792696"/>
          </a:xfrm>
          <a:prstGeom prst="rect">
            <a:avLst/>
          </a:prstGeom>
        </p:spPr>
      </p:pic>
      <p:pic>
        <p:nvPicPr>
          <p:cNvPr id="8" name="Рисунок 7" descr="ци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052736"/>
            <a:ext cx="1152128" cy="936104"/>
          </a:xfrm>
          <a:prstGeom prst="rect">
            <a:avLst/>
          </a:prstGeom>
        </p:spPr>
      </p:pic>
      <p:pic>
        <p:nvPicPr>
          <p:cNvPr id="9" name="Рисунок 8" descr="цифра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068960"/>
            <a:ext cx="936104" cy="1224136"/>
          </a:xfrm>
          <a:prstGeom prst="rect">
            <a:avLst/>
          </a:prstGeom>
        </p:spPr>
      </p:pic>
      <p:pic>
        <p:nvPicPr>
          <p:cNvPr id="10" name="Рисунок 9" descr="цф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1412776"/>
            <a:ext cx="792089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“What </a:t>
            </a:r>
            <a:r>
              <a:rPr lang="en-US" sz="2800" b="1" dirty="0" smtClean="0"/>
              <a:t>is missing</a:t>
            </a:r>
            <a:r>
              <a:rPr lang="en-US" sz="2800" b="1" dirty="0" smtClean="0"/>
              <a:t>?”- </a:t>
            </a:r>
            <a:r>
              <a:rPr lang="ru-RU" sz="2800" b="1" dirty="0" smtClean="0"/>
              <a:t> Игра «Что пропало?»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Содержимое 4" descr="iCAHYYQI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2323328" cy="4525963"/>
          </a:xfrm>
        </p:spPr>
      </p:pic>
      <p:pic>
        <p:nvPicPr>
          <p:cNvPr id="6" name="Содержимое 5" descr="iCAEJ08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077072"/>
            <a:ext cx="2088232" cy="2232248"/>
          </a:xfrm>
          <a:prstGeom prst="rect">
            <a:avLst/>
          </a:prstGeom>
        </p:spPr>
      </p:pic>
      <p:pic>
        <p:nvPicPr>
          <p:cNvPr id="7" name="Содержимое 6" descr="iCASQGRQR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76056" y="2420888"/>
            <a:ext cx="381642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IV Gymnastics </a:t>
            </a:r>
            <a:r>
              <a:rPr lang="ru-RU" sz="2800" dirty="0" smtClean="0"/>
              <a:t>-</a:t>
            </a:r>
            <a:r>
              <a:rPr lang="en-US" sz="2800" dirty="0" smtClean="0"/>
              <a:t> </a:t>
            </a:r>
            <a:r>
              <a:rPr lang="ru-RU" sz="2800" dirty="0" smtClean="0"/>
              <a:t>Зарядка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Arms up!</a:t>
            </a:r>
          </a:p>
          <a:p>
            <a:r>
              <a:rPr lang="en-US" dirty="0" smtClean="0"/>
              <a:t>Arms down!</a:t>
            </a:r>
          </a:p>
          <a:p>
            <a:r>
              <a:rPr lang="en-US" dirty="0" smtClean="0"/>
              <a:t>Arms on hips!</a:t>
            </a:r>
          </a:p>
          <a:p>
            <a:r>
              <a:rPr lang="en-US" dirty="0" smtClean="0"/>
              <a:t>Arms down!</a:t>
            </a:r>
          </a:p>
          <a:p>
            <a:r>
              <a:rPr lang="en-US" dirty="0" smtClean="0"/>
              <a:t>Clap your hands,</a:t>
            </a:r>
          </a:p>
          <a:p>
            <a:r>
              <a:rPr lang="en-US" dirty="0" err="1" smtClean="0"/>
              <a:t>Clap,clap</a:t>
            </a:r>
            <a:r>
              <a:rPr lang="en-US" dirty="0" smtClean="0"/>
              <a:t>!</a:t>
            </a:r>
          </a:p>
          <a:p>
            <a:r>
              <a:rPr lang="en-US" dirty="0" smtClean="0"/>
              <a:t>Tap your feet!</a:t>
            </a:r>
          </a:p>
          <a:p>
            <a:r>
              <a:rPr lang="en-US" dirty="0" err="1" smtClean="0"/>
              <a:t>Tap,tap</a:t>
            </a:r>
            <a:endParaRPr lang="en-US" dirty="0" smtClean="0"/>
          </a:p>
          <a:p>
            <a:r>
              <a:rPr lang="en-US" dirty="0" err="1" smtClean="0"/>
              <a:t>Hop,hop</a:t>
            </a:r>
            <a:r>
              <a:rPr lang="en-US" dirty="0" err="1" smtClean="0"/>
              <a:t>!Stop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6" name="Рисунок 5" descr="iCAO5JV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789040"/>
            <a:ext cx="21602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CAVQQFD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268760"/>
            <a:ext cx="3096344" cy="2952328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 flipV="1">
            <a:off x="4648200" y="6126163"/>
            <a:ext cx="4038600" cy="255165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</a:t>
            </a:r>
            <a:r>
              <a:rPr lang="ru-RU" sz="2800" dirty="0" smtClean="0"/>
              <a:t> </a:t>
            </a:r>
            <a:r>
              <a:rPr lang="en-US" sz="2800" dirty="0" smtClean="0"/>
              <a:t> The song – </a:t>
            </a:r>
            <a:r>
              <a:rPr lang="ru-RU" sz="2800" dirty="0" smtClean="0"/>
              <a:t>Песня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iCAFVBG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5027"/>
            <a:ext cx="3528392" cy="465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One and two and three</a:t>
            </a:r>
          </a:p>
          <a:p>
            <a:pPr>
              <a:buNone/>
            </a:pPr>
            <a:r>
              <a:rPr lang="en-US" dirty="0" smtClean="0"/>
              <a:t>And four</a:t>
            </a:r>
          </a:p>
          <a:p>
            <a:pPr>
              <a:buNone/>
            </a:pPr>
            <a:r>
              <a:rPr lang="en-US" dirty="0" smtClean="0"/>
              <a:t>I’m sitting on the floor,</a:t>
            </a:r>
          </a:p>
          <a:p>
            <a:pPr>
              <a:buNone/>
            </a:pPr>
            <a:r>
              <a:rPr lang="en-US" dirty="0" smtClean="0"/>
              <a:t>I’m playing with a ball</a:t>
            </a:r>
          </a:p>
          <a:p>
            <a:pPr>
              <a:buNone/>
            </a:pPr>
            <a:r>
              <a:rPr lang="en-US" dirty="0" smtClean="0"/>
              <a:t>And a pretty little doll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VI Revise up – </a:t>
            </a:r>
            <a:r>
              <a:rPr lang="ru-RU" sz="2800" dirty="0" smtClean="0"/>
              <a:t>Проверка, закрепление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«</a:t>
            </a:r>
            <a:r>
              <a:rPr lang="en-US" sz="2800" dirty="0" smtClean="0"/>
              <a:t>What is this? – </a:t>
            </a:r>
            <a:r>
              <a:rPr lang="ru-RU" sz="2800" dirty="0" smtClean="0"/>
              <a:t>Что это?»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Содержимое 7" descr="iCAHYYQI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2304256" cy="4137323"/>
          </a:xfrm>
        </p:spPr>
      </p:pic>
      <p:pic>
        <p:nvPicPr>
          <p:cNvPr id="9" name="Содержимое 8" descr="iCAEJ08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59832" y="3212976"/>
            <a:ext cx="2952328" cy="2957537"/>
          </a:xfrm>
        </p:spPr>
      </p:pic>
      <p:sp>
        <p:nvSpPr>
          <p:cNvPr id="5" name="TextBox 4"/>
          <p:cNvSpPr txBox="1"/>
          <p:nvPr/>
        </p:nvSpPr>
        <p:spPr>
          <a:xfrm>
            <a:off x="251520" y="10527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this? – a doll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22048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this? – a ball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1052736"/>
            <a:ext cx="268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this? – a car</a:t>
            </a:r>
            <a:endParaRPr lang="ru-RU" sz="2400" dirty="0"/>
          </a:p>
        </p:txBody>
      </p:sp>
      <p:pic>
        <p:nvPicPr>
          <p:cNvPr id="10" name="Рисунок 9" descr="iCASQGRQ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916832"/>
            <a:ext cx="320384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39546"/>
            <a:ext cx="3744416" cy="4978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1556792"/>
            <a:ext cx="3600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Локотунина</a:t>
            </a:r>
            <a:r>
              <a:rPr lang="ru-RU" sz="2400" dirty="0" smtClean="0"/>
              <a:t> Наталья Васильевна</a:t>
            </a:r>
          </a:p>
          <a:p>
            <a:pPr algn="ctr"/>
            <a:r>
              <a:rPr lang="ru-RU" sz="2400" dirty="0" smtClean="0"/>
              <a:t>учитель </a:t>
            </a:r>
            <a:r>
              <a:rPr lang="ru-RU" sz="2400" dirty="0" smtClean="0">
                <a:cs typeface="AngsanaUPC" pitchFamily="18" charset="-34"/>
              </a:rPr>
              <a:t>английского</a:t>
            </a:r>
            <a:r>
              <a:rPr lang="ru-RU" sz="2400" dirty="0" smtClean="0"/>
              <a:t> языка </a:t>
            </a:r>
          </a:p>
          <a:p>
            <a:pPr algn="ctr"/>
            <a:r>
              <a:rPr lang="ru-RU" sz="2400" dirty="0" smtClean="0"/>
              <a:t>МАОУ «Прогимназия №360»</a:t>
            </a:r>
          </a:p>
          <a:p>
            <a:pPr algn="ctr"/>
            <a:r>
              <a:rPr lang="ru-RU" sz="2400" dirty="0" smtClean="0"/>
              <a:t>Ново-Савиновского района</a:t>
            </a:r>
          </a:p>
          <a:p>
            <a:pPr algn="ctr"/>
            <a:r>
              <a:rPr lang="ru-RU" sz="2400" dirty="0" smtClean="0"/>
              <a:t>г. Казани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VII Ending the lesson-</a:t>
            </a:r>
            <a:r>
              <a:rPr lang="ru-RU" sz="2800" dirty="0" smtClean="0"/>
              <a:t>конец занятия</a:t>
            </a:r>
            <a:endParaRPr lang="ru-RU" sz="2800" dirty="0"/>
          </a:p>
        </p:txBody>
      </p:sp>
      <p:pic>
        <p:nvPicPr>
          <p:cNvPr id="5" name="Содержимое 4" descr="iCA7F4C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3250704" cy="29039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Игрушки устали и хотят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отдохнуть, а когда они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отдохнут  вновь придут к</a:t>
            </a:r>
          </a:p>
          <a:p>
            <a:pPr>
              <a:buNone/>
            </a:pPr>
            <a:r>
              <a:rPr lang="ru-RU" dirty="0" smtClean="0"/>
              <a:t>нам в гости.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Let’s say good bye!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Good bye a doll,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good bye a car,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good bye a ball!</a:t>
            </a:r>
            <a:endParaRPr lang="ru-RU" dirty="0"/>
          </a:p>
        </p:txBody>
      </p:sp>
      <p:pic>
        <p:nvPicPr>
          <p:cNvPr id="6" name="Рисунок 5" descr="iCAEJ08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653136"/>
            <a:ext cx="1124744" cy="936104"/>
          </a:xfrm>
          <a:prstGeom prst="rect">
            <a:avLst/>
          </a:prstGeom>
        </p:spPr>
      </p:pic>
      <p:pic>
        <p:nvPicPr>
          <p:cNvPr id="7" name="Рисунок 6" descr="iCAHYYQ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005064"/>
            <a:ext cx="1688212" cy="2636912"/>
          </a:xfrm>
          <a:prstGeom prst="rect">
            <a:avLst/>
          </a:prstGeom>
        </p:spPr>
      </p:pic>
      <p:pic>
        <p:nvPicPr>
          <p:cNvPr id="8" name="Рисунок 7" descr="iCASQGRQ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25144"/>
            <a:ext cx="2730056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12776"/>
            <a:ext cx="8280919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обучения: </a:t>
            </a:r>
          </a:p>
          <a:p>
            <a:pPr algn="just">
              <a:buFontTx/>
              <a:buChar char="-"/>
              <a:tabLst>
                <a:tab pos="7629525" algn="l"/>
              </a:tabLs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психических функций ребёнка через процесс овладения иностранным языком;</a:t>
            </a:r>
          </a:p>
          <a:p>
            <a:pPr algn="just">
              <a:buFontTx/>
              <a:buChar char="-"/>
              <a:tabLst>
                <a:tab pos="7629525" algn="l"/>
              </a:tabLs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удовлетворение познавательных потребностей ребёнка;</a:t>
            </a:r>
          </a:p>
          <a:p>
            <a:pPr algn="just">
              <a:buFontTx/>
              <a:buChar char="-"/>
              <a:tabLst>
                <a:tab pos="7629525" algn="l"/>
              </a:tabLs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создание мотивации у ребёнка к дальнейшему овладению иностранным языком;</a:t>
            </a:r>
          </a:p>
          <a:p>
            <a:pPr algn="just">
              <a:buFontTx/>
              <a:buChar char="-"/>
              <a:tabLst>
                <a:tab pos="7629525" algn="l"/>
              </a:tabLs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коммуникативных навыков иноязычной речи у детей дошкольного возраста;</a:t>
            </a:r>
          </a:p>
          <a:p>
            <a:pPr algn="just">
              <a:buFontTx/>
              <a:buChar char="-"/>
              <a:tabLst>
                <a:tab pos="7629525" algn="l"/>
              </a:tabLs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Привитие интереса к изучению иностранного языка и подготовка к дальнейшему обучению в школе путём активного использования игровых методик и технологий в учебном процессе.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147050" cy="841375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8352928" cy="397031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Приобщить ребёнка к иностранному языку и англоязычной культуре;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Сформировать у детей готовность к общению на иностранном языке и положительный  настрой к дальнейшему его изучению;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Сформировать элементарные коммуникативные умения в четырёх видах речевой деятельности (говорении,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аудировании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чтении, письме) с учётом речевых возможностей и потребностей детей дошкольного возраста;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Способствовать развитию активной и пассивной речи, правильному звукопроизношению;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Научить элементарной диалогической и монологической речи;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Ознакомить детей среднего и старшего дошкольного возраста с миром зарубежных сверстников;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Воспитывать интерес к овладению иностранным языком, формирование гармоничной личности.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Используемые методы и приёмы: игры, зарядки, рифмовки, загадки, песни, считалочки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7"/>
            <a:ext cx="7776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abic Typesetting" pitchFamily="66" charset="-78"/>
              </a:rPr>
              <a:t>Конспект занятия по английскому языку с детьми среднего возраста</a:t>
            </a:r>
          </a:p>
          <a:p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abic Typesetting" pitchFamily="66" charset="-78"/>
            </a:endParaRP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abic Typesetting" pitchFamily="66" charset="-78"/>
              </a:rPr>
              <a:t>                                      по теме:</a:t>
            </a:r>
          </a:p>
          <a:p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abic Typesetting" pitchFamily="66" charset="-78"/>
              </a:rPr>
              <a:t>                «Игрушки»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4" name="Рисунок 3" descr="7687566_5341210_743039_368330_49843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717032"/>
            <a:ext cx="2886075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92697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          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MY  TOYS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0_d324_77ca272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60486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I Greeting </a:t>
            </a:r>
          </a:p>
          <a:p>
            <a:r>
              <a:rPr lang="en-US" dirty="0" smtClean="0"/>
              <a:t>Good morning boys and girls!                              Good morning, dear teacher!</a:t>
            </a:r>
          </a:p>
          <a:p>
            <a:r>
              <a:rPr lang="en-US" dirty="0" smtClean="0"/>
              <a:t>I’m glad to see you. How are you?                         We’re well, and you?</a:t>
            </a:r>
          </a:p>
          <a:p>
            <a:r>
              <a:rPr lang="en-US" dirty="0" smtClean="0"/>
              <a:t>I’m fine, thank you.</a:t>
            </a:r>
          </a:p>
          <a:p>
            <a:r>
              <a:rPr lang="en-US" dirty="0" smtClean="0"/>
              <a:t>Let’s sing the song “ Say hello!”                                                                                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8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IMG_09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i="1" dirty="0" smtClean="0"/>
              <a:t>II Presentation </a:t>
            </a:r>
            <a:r>
              <a:rPr lang="ru-RU" sz="2400" b="1" i="1" dirty="0" smtClean="0"/>
              <a:t>(основная часть)</a:t>
            </a:r>
            <a:br>
              <a:rPr lang="ru-RU" sz="2400" b="1" i="1" dirty="0" smtClean="0"/>
            </a:br>
            <a:r>
              <a:rPr lang="en-US" sz="2400" b="1" i="1" dirty="0" smtClean="0"/>
              <a:t>                           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     Oh, look here! What is this?</a:t>
            </a:r>
            <a:br>
              <a:rPr lang="en-US" sz="2400" dirty="0" smtClean="0"/>
            </a:br>
            <a:r>
              <a:rPr lang="en-US" sz="2400" dirty="0" smtClean="0"/>
              <a:t>                                  I see, it’s a magic bag and a letter.</a:t>
            </a:r>
            <a:endParaRPr lang="ru-RU" sz="2400" dirty="0"/>
          </a:p>
        </p:txBody>
      </p:sp>
      <p:pic>
        <p:nvPicPr>
          <p:cNvPr id="9" name="Содержимое 8" descr="волш.меш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2921" y="1600200"/>
            <a:ext cx="398715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конв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569</TotalTime>
  <Words>564</Words>
  <Application>Microsoft Office PowerPoint</Application>
  <PresentationFormat>Экран (4:3)</PresentationFormat>
  <Paragraphs>87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Трек</vt:lpstr>
      <vt:lpstr>1_Трек</vt:lpstr>
      <vt:lpstr>Поток</vt:lpstr>
      <vt:lpstr>Тема Office</vt:lpstr>
      <vt:lpstr>    </vt:lpstr>
      <vt:lpstr>Слайд 2</vt:lpstr>
      <vt:lpstr>Слайд 3</vt:lpstr>
      <vt:lpstr> </vt:lpstr>
      <vt:lpstr>Слайд 5</vt:lpstr>
      <vt:lpstr>Слайд 6</vt:lpstr>
      <vt:lpstr>          MY  TOYS</vt:lpstr>
      <vt:lpstr>Слайд 8</vt:lpstr>
      <vt:lpstr>II Presentation (основная часть)                                                                          Oh, look here! What is this?                                   I see, it’s a magic bag and a letter.</vt:lpstr>
      <vt:lpstr>There is a letter on it. I’ll read and you’ll guess what is this. </vt:lpstr>
      <vt:lpstr>“Boys like to play with me very much. I can go fast” What is this? </vt:lpstr>
      <vt:lpstr>  Как это всё называется одним словом? ИГРУШКИ - TOYS </vt:lpstr>
      <vt:lpstr>Проговаривание и закрепление лексических единиц </vt:lpstr>
      <vt:lpstr>This is a car – это машина</vt:lpstr>
      <vt:lpstr>Let’s count the toys! Посчитай игрушки и запомни их расположение.</vt:lpstr>
      <vt:lpstr>“What is missing?”-  Игра «Что пропало?» </vt:lpstr>
      <vt:lpstr>IV Gymnastics - Зарядка</vt:lpstr>
      <vt:lpstr>V  The song – Песня </vt:lpstr>
      <vt:lpstr>VI Revise up – Проверка, закрепление «What is this? – Что это?» </vt:lpstr>
      <vt:lpstr>VII Ending the lesson-конец занятия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Samsung</dc:creator>
  <cp:lastModifiedBy>Samsung</cp:lastModifiedBy>
  <cp:revision>62</cp:revision>
  <dcterms:created xsi:type="dcterms:W3CDTF">2010-09-12T10:37:16Z</dcterms:created>
  <dcterms:modified xsi:type="dcterms:W3CDTF">2011-02-14T09:48:32Z</dcterms:modified>
</cp:coreProperties>
</file>