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5" r:id="rId5"/>
    <p:sldId id="267" r:id="rId6"/>
    <p:sldId id="269" r:id="rId7"/>
    <p:sldId id="268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ПРОФИЛАКТИКА ОРВИ </a:t>
            </a:r>
            <a:br>
              <a:rPr lang="ru-RU" sz="4000" dirty="0" smtClean="0"/>
            </a:br>
            <a:r>
              <a:rPr lang="ru-RU" sz="4000" dirty="0" smtClean="0"/>
              <a:t>в детском саду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0" dirty="0" smtClean="0"/>
              <a:t>(из опыта работы)</a:t>
            </a:r>
            <a:endParaRPr lang="ru-RU" sz="22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0" dirty="0" smtClean="0"/>
              <a:t>Выполнила:</a:t>
            </a:r>
            <a:r>
              <a:rPr lang="ru-RU" dirty="0" smtClean="0"/>
              <a:t> воспитатель</a:t>
            </a:r>
          </a:p>
          <a:p>
            <a:pPr algn="r"/>
            <a:r>
              <a:rPr lang="ru-RU" dirty="0" smtClean="0"/>
              <a:t>Ким Алёна Валериевна</a:t>
            </a:r>
          </a:p>
          <a:p>
            <a:pPr algn="r"/>
            <a:r>
              <a:rPr lang="ru-RU" dirty="0" smtClean="0"/>
              <a:t>детский сад «</a:t>
            </a:r>
            <a:r>
              <a:rPr lang="ru-RU" dirty="0" err="1" smtClean="0"/>
              <a:t>Чебурашка</a:t>
            </a:r>
            <a:r>
              <a:rPr lang="ru-RU" dirty="0" smtClean="0"/>
              <a:t>»</a:t>
            </a:r>
          </a:p>
          <a:p>
            <a:pPr algn="r"/>
            <a:r>
              <a:rPr lang="ru-RU" dirty="0" smtClean="0"/>
              <a:t>город Качканар </a:t>
            </a:r>
          </a:p>
          <a:p>
            <a:pPr algn="r"/>
            <a:endParaRPr lang="ru-RU" dirty="0"/>
          </a:p>
        </p:txBody>
      </p:sp>
      <p:pic>
        <p:nvPicPr>
          <p:cNvPr id="1026" name="Picture 2" descr="D:\Мамина папка\Мои разработки\Уголок здоровья\DSCN0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8640"/>
            <a:ext cx="3635896" cy="2726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1. Закаливание, утренняя зарядка (желательно на улице) </a:t>
            </a:r>
            <a:endParaRPr lang="ru-RU" sz="3600" dirty="0"/>
          </a:p>
        </p:txBody>
      </p:sp>
      <p:pic>
        <p:nvPicPr>
          <p:cNvPr id="4" name="Содержимое 3" descr="C:\Users\1\Desktop\DSCN0247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429000"/>
            <a:ext cx="4176464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C:\Users\1\Desktop\DSC09088.JPG"/>
          <p:cNvPicPr/>
          <p:nvPr/>
        </p:nvPicPr>
        <p:blipFill>
          <a:blip r:embed="rId3" cstate="print"/>
          <a:srcRect l="4186"/>
          <a:stretch>
            <a:fillRect/>
          </a:stretch>
        </p:blipFill>
        <p:spPr bwMode="auto">
          <a:xfrm>
            <a:off x="395536" y="1628800"/>
            <a:ext cx="3816424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8092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2.Частые прогулки на свежем воздухе в любое время года и в любую погоду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1560" y="5373216"/>
            <a:ext cx="7474024" cy="1296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tx2"/>
                </a:solidFill>
              </a:rPr>
              <a:t>3. Когда собираетесь на улицу, ребенка не надо сильно кутать.</a:t>
            </a:r>
            <a:endParaRPr lang="ru-RU" sz="3200" b="1" dirty="0">
              <a:solidFill>
                <a:schemeClr val="tx2"/>
              </a:solidFill>
            </a:endParaRPr>
          </a:p>
        </p:txBody>
      </p:sp>
      <p:pic>
        <p:nvPicPr>
          <p:cNvPr id="5" name="Содержимое 3" descr="C:\Users\1\Desktop\DSCN0286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348880"/>
            <a:ext cx="4032448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C:\Users\1\Desktop\DSC0993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3960440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424936" cy="1642194"/>
          </a:xfrm>
        </p:spPr>
        <p:txBody>
          <a:bodyPr>
            <a:noAutofit/>
          </a:bodyPr>
          <a:lstStyle/>
          <a:p>
            <a:pPr lvl="0" algn="ctr"/>
            <a:r>
              <a:rPr lang="ru-RU" sz="3200" b="1" dirty="0" smtClean="0"/>
              <a:t>4. Поддерживайте  оптимальные параметры влажности и температуры воздуха в помещениях.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7544" y="5085184"/>
            <a:ext cx="7460304" cy="1656184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sz="3200" b="1" dirty="0" smtClean="0">
                <a:solidFill>
                  <a:schemeClr val="tx2"/>
                </a:solidFill>
              </a:rPr>
              <a:t>5. Влажная уборка  помещений при минимальном использовании бытовой химии.</a:t>
            </a:r>
          </a:p>
          <a:p>
            <a:pPr algn="ctr"/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5" name="Содержимое 4" descr="C:\Users\1\Desktop\DSC0993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t="8434" b="4016"/>
          <a:stretch>
            <a:fillRect/>
          </a:stretch>
        </p:blipFill>
        <p:spPr bwMode="auto">
          <a:xfrm>
            <a:off x="1979712" y="1916832"/>
            <a:ext cx="4680519" cy="3168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6. Вакцинация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23528" y="1340768"/>
            <a:ext cx="8064896" cy="511256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300" b="1" dirty="0" smtClean="0"/>
              <a:t>7 фактов, которые должны знать родители</a:t>
            </a:r>
            <a:endParaRPr lang="ru-RU" sz="1300" dirty="0" smtClean="0"/>
          </a:p>
          <a:p>
            <a:pPr algn="just"/>
            <a:r>
              <a:rPr lang="ru-RU" sz="1300" b="1" dirty="0" smtClean="0"/>
              <a:t>Маленькие дети, </a:t>
            </a:r>
            <a:r>
              <a:rPr lang="ru-RU" sz="1300" dirty="0" smtClean="0"/>
              <a:t>пациенты, страдающие астмой, </a:t>
            </a:r>
            <a:r>
              <a:rPr lang="ru-RU" sz="1300" dirty="0" err="1" smtClean="0"/>
              <a:t>сердечно-сосудистыми</a:t>
            </a:r>
            <a:r>
              <a:rPr lang="ru-RU" sz="1300" dirty="0" smtClean="0"/>
              <a:t> заболеваниями, сахарным диабетом, а также люди со слабым иммунитетом и беременные женщины имеют особо высокий риск осложнений после гриппа.</a:t>
            </a:r>
          </a:p>
          <a:p>
            <a:pPr algn="just"/>
            <a:r>
              <a:rPr lang="ru-RU" sz="1300" b="1" dirty="0" smtClean="0"/>
              <a:t>Детям, которые прививаются от гриппа впервые</a:t>
            </a:r>
            <a:r>
              <a:rPr lang="ru-RU" sz="1300" dirty="0" smtClean="0"/>
              <a:t>, возможно, потребуется две дозы вакцины — их нужно уколоть с интервалом в четыре недели. Очень важно, чтобы впервые вакцинируемые получили дозу как можно скорее и завершили вакцинацию до того, как уровень заболеваемости гриппом станет слишком высоким.</a:t>
            </a:r>
          </a:p>
          <a:p>
            <a:pPr algn="just"/>
            <a:r>
              <a:rPr lang="ru-RU" sz="1300" b="1" dirty="0" smtClean="0"/>
              <a:t>Вы не можете заболеть гриппом от прививки: в</a:t>
            </a:r>
            <a:r>
              <a:rPr lang="ru-RU" sz="1300" dirty="0" smtClean="0"/>
              <a:t>акцины от гриппа сделаны из ослабленных (убитых или разделенных) вирусов. Они не могут вызвать грипп.</a:t>
            </a:r>
          </a:p>
          <a:p>
            <a:pPr algn="just"/>
            <a:r>
              <a:rPr lang="ru-RU" sz="1300" b="1" dirty="0" smtClean="0"/>
              <a:t>Побочные эффекты у вакцины </a:t>
            </a:r>
            <a:r>
              <a:rPr lang="ru-RU" sz="1300" dirty="0" smtClean="0"/>
              <a:t>против гриппа легкие (они просто «ничто» по сравнению с самим гриппом). Наиболее часто отмечаются легкая боль и повышенная чувствительность в месте укола. Примерно у 10–35 % малышей в возрасте до 2 лет бывает лихорадка в течение 24 часов после иммунизации, но у более старших детей и взрослых она встречается очень редко.</a:t>
            </a:r>
          </a:p>
          <a:p>
            <a:pPr algn="just"/>
            <a:r>
              <a:rPr lang="ru-RU" sz="1300" b="1" dirty="0" smtClean="0"/>
              <a:t>Если несмотря на прививку вы все же заболеете гриппом, то у вас будет легкая форма болезни. </a:t>
            </a:r>
            <a:r>
              <a:rPr lang="ru-RU" sz="1300" dirty="0" smtClean="0"/>
              <a:t>Известно, что эффективность вакцин против гриппа всего около 60 %. Но в результате недавних исследований было установлено, что у тех, кто привит, может развиться только легкая форма гриппа — скорее всего, насморк. Те же, кто не привит, наверняка слягут в постель с лихорадкой.</a:t>
            </a:r>
          </a:p>
          <a:p>
            <a:pPr algn="just"/>
            <a:r>
              <a:rPr lang="ru-RU" sz="1300" b="1" dirty="0" smtClean="0"/>
              <a:t>Вакцинация от гриппа может быть сделана одновременно с другими прививками. </a:t>
            </a:r>
            <a:r>
              <a:rPr lang="ru-RU" sz="1300" dirty="0" smtClean="0"/>
              <a:t>Прививка от сезонного гриппа может быть проведена одновременно с другими, но разными иглами и в разные части тела. Важно также отметить, что детям от 6 месяцев до 8 лет, возможно, потребуется ввести две дозы вакцины с интервалом в месяц, чтобы обеспечить полную защиту.</a:t>
            </a:r>
          </a:p>
          <a:p>
            <a:pPr algn="ctr">
              <a:buNone/>
            </a:pPr>
            <a:endParaRPr lang="ru-RU" sz="1400" b="1" dirty="0">
              <a:solidFill>
                <a:schemeClr val="tx2"/>
              </a:solidFill>
            </a:endParaRPr>
          </a:p>
        </p:txBody>
      </p:sp>
      <p:pic>
        <p:nvPicPr>
          <p:cNvPr id="7" name="Содержимое 6" descr="C:\Users\1\Desktop\g8702pls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6632"/>
            <a:ext cx="3024336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7. Обработка носа </a:t>
            </a:r>
            <a:br>
              <a:rPr lang="ru-RU" sz="3200" b="1" dirty="0" smtClean="0"/>
            </a:br>
            <a:r>
              <a:rPr lang="ru-RU" sz="3200" b="1" dirty="0" err="1" smtClean="0"/>
              <a:t>оксолиновой</a:t>
            </a:r>
            <a:r>
              <a:rPr lang="ru-RU" sz="3200" b="1" dirty="0" smtClean="0"/>
              <a:t> мазью </a:t>
            </a:r>
            <a:endParaRPr lang="ru-RU" b="1" dirty="0"/>
          </a:p>
        </p:txBody>
      </p:sp>
      <p:pic>
        <p:nvPicPr>
          <p:cNvPr id="8" name="Рисунок 7" descr="C:\Users\1\Desktop\7d2e0d6bf3e329601b5e6c4a4c3178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653136"/>
            <a:ext cx="3312368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208912" cy="338437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600" dirty="0" smtClean="0"/>
              <a:t>     </a:t>
            </a:r>
            <a:r>
              <a:rPr lang="ru-RU" sz="1600" dirty="0" err="1" smtClean="0"/>
              <a:t>Оксолиновая</a:t>
            </a:r>
            <a:r>
              <a:rPr lang="ru-RU" sz="1600" dirty="0" smtClean="0"/>
              <a:t> мазь относится к группе противовирусных лекарственных средств относительно небольшого спектра действия. Основной задачей этого средства является предотвращение попадания в человеческий организм штаммов гриппа.</a:t>
            </a:r>
            <a:r>
              <a:rPr lang="ru-RU" sz="1600" b="1" dirty="0" smtClean="0"/>
              <a:t> </a:t>
            </a:r>
          </a:p>
          <a:p>
            <a:pPr algn="ctr">
              <a:buNone/>
            </a:pPr>
            <a:r>
              <a:rPr lang="ru-RU" sz="1600" b="1" dirty="0" smtClean="0"/>
              <a:t>Способ применения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     Для  комплексного предохранения от простуды, </a:t>
            </a:r>
            <a:r>
              <a:rPr lang="ru-RU" sz="1600" b="1" i="1" dirty="0" smtClean="0"/>
              <a:t>мы смазываем</a:t>
            </a:r>
            <a:r>
              <a:rPr lang="ru-RU" sz="1600" i="1" dirty="0" smtClean="0"/>
              <a:t> </a:t>
            </a:r>
            <a:r>
              <a:rPr lang="ru-RU" sz="1600" dirty="0" err="1" smtClean="0"/>
              <a:t>оксолиновой</a:t>
            </a:r>
            <a:r>
              <a:rPr lang="ru-RU" sz="1600" dirty="0" smtClean="0"/>
              <a:t> мазью слизистую носа два раза в день. Воспитатель наносит небольшое количество мази (со спичечную головку) на мизинчик правой руки ребёнка. Затем этот пальчик «делится» с мизинчиком левой руки. Потом намазанные пальчики отправляются мазать носик, чтобы туда «не залезли» злые микробы. Мы используем элемент игры, детям это нравится. Они спокойно сами себе мажут носы </a:t>
            </a:r>
            <a:r>
              <a:rPr lang="ru-RU" sz="1600" b="1" dirty="0" err="1" smtClean="0"/>
              <a:t>оксолиновой</a:t>
            </a:r>
            <a:r>
              <a:rPr lang="ru-RU" sz="1600" b="1" dirty="0" smtClean="0"/>
              <a:t> мазью</a:t>
            </a:r>
            <a:r>
              <a:rPr lang="ru-RU" sz="1600" dirty="0" smtClean="0"/>
              <a:t>, а воспитатели их только активно нахваливают.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58417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8. Прием витаминно-минеральных  комплексов общеукрепляющего действия</a:t>
            </a:r>
            <a:r>
              <a:rPr lang="ru-RU" sz="3200" b="1" i="1" dirty="0" smtClean="0"/>
              <a:t> 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1560" y="1628800"/>
            <a:ext cx="7920880" cy="4543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500" dirty="0" smtClean="0"/>
              <a:t>     Наиболее приемлемый в детском саду среди множества таких составов - препарат </a:t>
            </a:r>
            <a:r>
              <a:rPr lang="ru-RU" sz="1500" b="1" dirty="0" err="1" smtClean="0"/>
              <a:t>Ревит</a:t>
            </a:r>
            <a:r>
              <a:rPr lang="ru-RU" sz="1500" b="1" dirty="0" smtClean="0"/>
              <a:t>.</a:t>
            </a:r>
            <a:r>
              <a:rPr lang="ru-RU" sz="1500" dirty="0" smtClean="0"/>
              <a:t> Он содержит все необходимые компоненты, включая в себя витамины А, В1,В2, С: </a:t>
            </a:r>
          </a:p>
          <a:p>
            <a:pPr algn="just"/>
            <a:r>
              <a:rPr lang="ru-RU" sz="1500" dirty="0" err="1" smtClean="0"/>
              <a:t>Аскорбинка</a:t>
            </a:r>
            <a:r>
              <a:rPr lang="ru-RU" sz="1500" dirty="0" smtClean="0"/>
              <a:t> (</a:t>
            </a:r>
            <a:r>
              <a:rPr lang="ru-RU" sz="1500" b="1" dirty="0" smtClean="0"/>
              <a:t>вит. С</a:t>
            </a:r>
            <a:r>
              <a:rPr lang="ru-RU" sz="1500" dirty="0" smtClean="0"/>
              <a:t>) отвечает за нормальное течение окислительных и восстановительных процессов, помогает образованию коллагена, от которого зависит состояние и привлекательный вид кожи. Аскорбиновая кислота укрепляет сосудистые стенки, обеспечивает правильный метаболизм. </a:t>
            </a:r>
          </a:p>
          <a:p>
            <a:pPr algn="just"/>
            <a:r>
              <a:rPr lang="ru-RU" sz="1500" b="1" dirty="0" smtClean="0"/>
              <a:t>Витамин А</a:t>
            </a:r>
            <a:r>
              <a:rPr lang="ru-RU" sz="1500" dirty="0" smtClean="0"/>
              <a:t> поддерживает зрение, стабилизируя работу сетчатки. Именно от его наличия в организме зависит цветовое зрение, состояние всех слизистых и кожи. Этот витамин помогает формированию костей, что особенно важно для детей. </a:t>
            </a:r>
          </a:p>
          <a:p>
            <a:pPr algn="just"/>
            <a:r>
              <a:rPr lang="ru-RU" sz="1500" b="1" dirty="0" smtClean="0"/>
              <a:t>В1 </a:t>
            </a:r>
            <a:r>
              <a:rPr lang="ru-RU" sz="1500" dirty="0" smtClean="0"/>
              <a:t>(тиамина гидрохлорид) обеспечивает организм энергией, а </a:t>
            </a:r>
            <a:r>
              <a:rPr lang="ru-RU" sz="1500" b="1" dirty="0" smtClean="0"/>
              <a:t>В2 </a:t>
            </a:r>
            <a:r>
              <a:rPr lang="ru-RU" sz="1500" dirty="0" smtClean="0"/>
              <a:t>(</a:t>
            </a:r>
            <a:r>
              <a:rPr lang="ru-RU" sz="1500" dirty="0" err="1" smtClean="0"/>
              <a:t>рибофлабин</a:t>
            </a:r>
            <a:r>
              <a:rPr lang="ru-RU" sz="1500" dirty="0" smtClean="0"/>
              <a:t>) - кислородом. </a:t>
            </a:r>
          </a:p>
          <a:p>
            <a:pPr algn="just">
              <a:buNone/>
            </a:pPr>
            <a:r>
              <a:rPr lang="ru-RU" sz="1500" dirty="0" smtClean="0"/>
              <a:t>Все вместе эти составляющие активно </a:t>
            </a:r>
          </a:p>
          <a:p>
            <a:pPr algn="just">
              <a:buNone/>
            </a:pPr>
            <a:r>
              <a:rPr lang="ru-RU" sz="1500" dirty="0" smtClean="0"/>
              <a:t>укрепляют неспецифический иммунитет. </a:t>
            </a:r>
          </a:p>
          <a:p>
            <a:pPr algn="just">
              <a:buNone/>
            </a:pPr>
            <a:r>
              <a:rPr lang="ru-RU" sz="1500" b="1" i="1" dirty="0" smtClean="0"/>
              <a:t>         Мы принимаем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Ревит</a:t>
            </a:r>
            <a:r>
              <a:rPr lang="ru-RU" sz="1500" b="1" dirty="0" smtClean="0"/>
              <a:t> </a:t>
            </a:r>
            <a:endParaRPr lang="ru-RU" sz="1500" dirty="0" smtClean="0"/>
          </a:p>
          <a:p>
            <a:pPr algn="just">
              <a:buNone/>
            </a:pPr>
            <a:r>
              <a:rPr lang="ru-RU" sz="1500" b="1" i="1" dirty="0" smtClean="0"/>
              <a:t>1 раз – утром после завтрака.</a:t>
            </a:r>
            <a:endParaRPr lang="ru-RU" sz="1500" dirty="0" smtClean="0"/>
          </a:p>
          <a:p>
            <a:pPr algn="ctr">
              <a:buNone/>
            </a:pPr>
            <a:endParaRPr lang="ru-RU" sz="2800" b="1" dirty="0">
              <a:solidFill>
                <a:schemeClr val="tx2"/>
              </a:solidFill>
            </a:endParaRPr>
          </a:p>
        </p:txBody>
      </p:sp>
      <p:pic>
        <p:nvPicPr>
          <p:cNvPr id="11" name="Содержимое 8" descr="C:\Users\1\Desktop\55a5f287bdd22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509120"/>
            <a:ext cx="2952328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РАСТИТЕ И НЕ БОЛЕЙТЕ!!!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200" dirty="0" smtClean="0"/>
              <a:t>СПАСИБО </a:t>
            </a:r>
          </a:p>
          <a:p>
            <a:pPr algn="ctr">
              <a:buNone/>
            </a:pPr>
            <a:r>
              <a:rPr lang="ru-RU" sz="3200" dirty="0" smtClean="0"/>
              <a:t>ЗА </a:t>
            </a:r>
          </a:p>
          <a:p>
            <a:pPr algn="ctr">
              <a:buNone/>
            </a:pPr>
            <a:r>
              <a:rPr lang="ru-RU" sz="3200" dirty="0" smtClean="0"/>
              <a:t>ВНИМАНИЕ!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632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ПРОФИЛАКТИКА ОРВИ  в детском саду (из опыта работы)</vt:lpstr>
      <vt:lpstr>      1. Закаливание, утренняя зарядка (желательно на улице) </vt:lpstr>
      <vt:lpstr>2.Частые прогулки на свежем воздухе в любое время года и в любую погоду</vt:lpstr>
      <vt:lpstr>4. Поддерживайте  оптимальные параметры влажности и температуры воздуха в помещениях.</vt:lpstr>
      <vt:lpstr>6. Вакцинация </vt:lpstr>
      <vt:lpstr>7. Обработка носа  оксолиновой мазью </vt:lpstr>
      <vt:lpstr>8. Прием витаминно-минеральных  комплексов общеукрепляющего действия </vt:lpstr>
      <vt:lpstr>РАСТИТЕ И НЕ БОЛЕЙТЕ!!!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ОРВИ  в детском саду (из опыта работы)</dc:title>
  <dc:creator>1</dc:creator>
  <cp:lastModifiedBy>RePack by SPecialiST</cp:lastModifiedBy>
  <cp:revision>7</cp:revision>
  <dcterms:created xsi:type="dcterms:W3CDTF">2015-10-31T11:17:43Z</dcterms:created>
  <dcterms:modified xsi:type="dcterms:W3CDTF">2015-10-31T12:16:55Z</dcterms:modified>
</cp:coreProperties>
</file>