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89A40"/>
    <a:srgbClr val="FF9900"/>
    <a:srgbClr val="0C4C3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3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6D3C0-798B-4C75-80E7-D5FB34388188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88489-50AE-4D49-90B7-7A5F00D614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6D3C0-798B-4C75-80E7-D5FB34388188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88489-50AE-4D49-90B7-7A5F00D614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6D3C0-798B-4C75-80E7-D5FB34388188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88489-50AE-4D49-90B7-7A5F00D614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6D3C0-798B-4C75-80E7-D5FB34388188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88489-50AE-4D49-90B7-7A5F00D614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6D3C0-798B-4C75-80E7-D5FB34388188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88489-50AE-4D49-90B7-7A5F00D614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6D3C0-798B-4C75-80E7-D5FB34388188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88489-50AE-4D49-90B7-7A5F00D614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6D3C0-798B-4C75-80E7-D5FB34388188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88489-50AE-4D49-90B7-7A5F00D614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6D3C0-798B-4C75-80E7-D5FB34388188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88489-50AE-4D49-90B7-7A5F00D614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6D3C0-798B-4C75-80E7-D5FB34388188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88489-50AE-4D49-90B7-7A5F00D614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6D3C0-798B-4C75-80E7-D5FB34388188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88489-50AE-4D49-90B7-7A5F00D614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6D3C0-798B-4C75-80E7-D5FB34388188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9A88489-50AE-4D49-90B7-7A5F00D614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FE6D3C0-798B-4C75-80E7-D5FB34388188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9A88489-50AE-4D49-90B7-7A5F00D6144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7%D0%BE%D0%BB%D0%BE%D1%82%D0%BE" TargetMode="External"/><Relationship Id="rId3" Type="http://schemas.openxmlformats.org/officeDocument/2006/relationships/hyperlink" Target="https://ru.wikipedia.org/wiki/XVII_%D0%B2%D0%B5%D0%BA" TargetMode="External"/><Relationship Id="rId7" Type="http://schemas.openxmlformats.org/officeDocument/2006/relationships/hyperlink" Target="https://ru.wikipedia.org/wiki/%D0%9C%D0%B5%D0%B1%D0%B5%D0%BB%D1%8C" TargetMode="External"/><Relationship Id="rId12" Type="http://schemas.openxmlformats.org/officeDocument/2006/relationships/hyperlink" Target="https://ru.wikipedia.org/w/index.php?title=%D0%9C%D0%B0%D1%81%D1%81%D0%B8%D0%B2%D0%BD%D0%BE%D1%81%D1%82%D1%8C&amp;action=edit&amp;redlink=1" TargetMode="External"/><Relationship Id="rId2" Type="http://schemas.openxmlformats.org/officeDocument/2006/relationships/hyperlink" Target="https://ru.wikipedia.org/wiki/%D0%A0%D1%83%D1%81%D1%81%D0%BA%D0%B8%D0%B5_%D0%BD%D0%B0%D1%80%D0%BE%D0%B4%D0%BD%D1%8B%D0%B5_%D0%BF%D1%80%D0%BE%D0%BC%D1%8B%D1%81%D0%BB%D1%8B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ru.wikipedia.org/wiki/%D0%9F%D0%BE%D1%81%D1%83%D0%B4%D0%B0" TargetMode="External"/><Relationship Id="rId11" Type="http://schemas.openxmlformats.org/officeDocument/2006/relationships/hyperlink" Target="https://ru.wikipedia.org/w/index.php?title=%D0%94%D0%B5%D1%80%D0%B5%D0%B2%D1%8F%D0%BD%D0%BD%D0%B0%D1%8F_%D0%BF%D0%BE%D1%81%D1%83%D0%B4%D0%B0&amp;action=edit&amp;redlink=1" TargetMode="External"/><Relationship Id="rId5" Type="http://schemas.openxmlformats.org/officeDocument/2006/relationships/hyperlink" Target="https://ru.wikipedia.org/w/index.php?title=%D0%94%D0%B5%D0%BA%D0%BE%D1%80%D0%B0%D1%82%D0%B8%D0%B2%D0%BD%D0%B0%D1%8F_%D1%80%D0%BE%D1%81%D0%BF%D0%B8%D1%81%D1%8C&amp;action=edit&amp;redlink=1" TargetMode="External"/><Relationship Id="rId10" Type="http://schemas.openxmlformats.org/officeDocument/2006/relationships/hyperlink" Target="https://ru.wikipedia.org/wiki/%D0%9F%D0%BE%D1%80%D0%BE%D1%88%D0%BE%D0%BA" TargetMode="External"/><Relationship Id="rId4" Type="http://schemas.openxmlformats.org/officeDocument/2006/relationships/hyperlink" Target="https://ru.wikipedia.org/wiki/%D0%9D%D0%B8%D0%B6%D0%BD%D0%B8%D0%B9_%D0%9D%D0%BE%D0%B2%D0%B3%D0%BE%D1%80%D0%BE%D0%B4" TargetMode="External"/><Relationship Id="rId9" Type="http://schemas.openxmlformats.org/officeDocument/2006/relationships/hyperlink" Target="https://ru.wikipedia.org/wiki/%D0%9E%D0%BB%D0%BE%D0%B2%D0%B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8002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harterITCBlack" pitchFamily="18" charset="0"/>
              </a:rPr>
              <a:t>Золотая  Хохлома </a:t>
            </a:r>
            <a:endParaRPr lang="ru-RU" dirty="0">
              <a:solidFill>
                <a:srgbClr val="FF0000"/>
              </a:solidFill>
              <a:latin typeface="CharterITCBlack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3886200"/>
            <a:ext cx="3744416" cy="1752600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/>
              <a:t>Составила воспитатель</a:t>
            </a:r>
          </a:p>
          <a:p>
            <a:pPr algn="r"/>
            <a:r>
              <a:rPr lang="ru-RU" sz="2000" dirty="0" smtClean="0"/>
              <a:t>МАДОУ№322 г.Казань</a:t>
            </a:r>
          </a:p>
          <a:p>
            <a:pPr algn="r"/>
            <a:r>
              <a:rPr lang="ru-RU" sz="2000" dirty="0" smtClean="0"/>
              <a:t>Алексеева Лилия </a:t>
            </a:r>
            <a:r>
              <a:rPr lang="ru-RU" sz="2000" dirty="0" err="1" smtClean="0"/>
              <a:t>Рамильевна</a:t>
            </a:r>
            <a:endParaRPr lang="ru-RU" sz="2000" dirty="0"/>
          </a:p>
        </p:txBody>
      </p:sp>
      <p:pic>
        <p:nvPicPr>
          <p:cNvPr id="5" name="Рисунок 4" descr="1244196722_h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276872"/>
            <a:ext cx="4762500" cy="41338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1340768"/>
          </a:xfrm>
        </p:spPr>
        <p:txBody>
          <a:bodyPr/>
          <a:lstStyle/>
          <a:p>
            <a:r>
              <a:rPr lang="ru-RU" sz="4000" dirty="0" smtClean="0"/>
              <a:t>Сейчас данные принадлежности в основном используется для красоты.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H="1">
            <a:off x="2627784" y="3933056"/>
            <a:ext cx="72008" cy="216024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  <p:pic>
        <p:nvPicPr>
          <p:cNvPr id="7" name="Рисунок 6" descr="6b26a2016431075c43e44c21046d744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2060848"/>
            <a:ext cx="2317216" cy="38011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612647D85ECA4321999F9DCC80A805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1484784"/>
            <a:ext cx="3385585" cy="4787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60648"/>
            <a:ext cx="7851648" cy="1440160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Хохлома </a:t>
            </a:r>
            <a:endParaRPr lang="ru-RU" sz="96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916832"/>
            <a:ext cx="4038600" cy="4608512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l"/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Посуда не простая</a:t>
            </a:r>
          </a:p>
          <a:p>
            <a:pPr algn="l"/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А точно – золотая!</a:t>
            </a:r>
          </a:p>
          <a:p>
            <a:pPr algn="l"/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 яркими узорчиками</a:t>
            </a:r>
          </a:p>
          <a:p>
            <a:pPr algn="l"/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Ягодками и листочками</a:t>
            </a:r>
          </a:p>
          <a:p>
            <a:pPr algn="l"/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Называется она –</a:t>
            </a:r>
          </a:p>
          <a:p>
            <a:pPr algn="l"/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 Золотая хохлома.</a:t>
            </a:r>
          </a:p>
          <a:p>
            <a:pPr algn="l"/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1328441413_90eca4df121b_resiz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4390" y="1412776"/>
            <a:ext cx="4555418" cy="51845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0_16d5_45098de0_X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9639008">
            <a:off x="0" y="2348880"/>
            <a:ext cx="82444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8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Traditional Arabic" pitchFamily="18" charset="-78"/>
              </a:rPr>
              <a:t>Спасибо за внимание</a:t>
            </a:r>
            <a:endParaRPr lang="ru-RU" sz="80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8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Traditional Arabic" pitchFamily="18" charset="-7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"/>
            <a:ext cx="6624736" cy="836712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История хохломы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052736"/>
            <a:ext cx="7772400" cy="504056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Хохлома́</a:t>
            </a:r>
            <a:r>
              <a:rPr lang="ru-RU" sz="2400" dirty="0" smtClean="0"/>
              <a:t> — старинный </a:t>
            </a:r>
            <a:r>
              <a:rPr lang="ru-RU" sz="2400" dirty="0" smtClean="0">
                <a:hlinkClick r:id="rId2" tooltip="Русские народные промыслы"/>
              </a:rPr>
              <a:t>русский народный промысел</a:t>
            </a:r>
            <a:r>
              <a:rPr lang="ru-RU" sz="2400" dirty="0" smtClean="0"/>
              <a:t>, родившийся в </a:t>
            </a:r>
            <a:r>
              <a:rPr lang="ru-RU" sz="2400" dirty="0" smtClean="0">
                <a:hlinkClick r:id="rId3" tooltip="XVII век"/>
              </a:rPr>
              <a:t>XVII веке</a:t>
            </a:r>
            <a:r>
              <a:rPr lang="ru-RU" sz="2400" dirty="0" smtClean="0"/>
              <a:t> в округе </a:t>
            </a:r>
            <a:r>
              <a:rPr lang="ru-RU" sz="2400" dirty="0" smtClean="0">
                <a:hlinkClick r:id="rId4" tooltip="Нижний Новгород"/>
              </a:rPr>
              <a:t>Нижнего Новгорода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Хохлома представляет собой </a:t>
            </a:r>
            <a:r>
              <a:rPr lang="ru-RU" sz="2400" dirty="0" smtClean="0">
                <a:hlinkClick r:id="rId5" tooltip="Декоративная роспись (страница отсутствует)"/>
              </a:rPr>
              <a:t>декоративную роспись</a:t>
            </a:r>
            <a:r>
              <a:rPr lang="ru-RU" sz="2400" dirty="0" smtClean="0"/>
              <a:t> деревянной </a:t>
            </a:r>
            <a:r>
              <a:rPr lang="ru-RU" sz="2400" dirty="0" smtClean="0">
                <a:hlinkClick r:id="rId6" tooltip="Посуда"/>
              </a:rPr>
              <a:t>посуды</a:t>
            </a:r>
            <a:r>
              <a:rPr lang="ru-RU" sz="2400" dirty="0" smtClean="0"/>
              <a:t> и </a:t>
            </a:r>
            <a:r>
              <a:rPr lang="ru-RU" sz="2400" dirty="0" smtClean="0">
                <a:hlinkClick r:id="rId7" tooltip="Мебель"/>
              </a:rPr>
              <a:t>мебели</a:t>
            </a:r>
            <a:r>
              <a:rPr lang="ru-RU" sz="2400" dirty="0" smtClean="0"/>
              <a:t>, выполненную красным, зеленым и чёрным тонами по золотистому фону. На дерево при выполнении росписи наносится не </a:t>
            </a:r>
            <a:r>
              <a:rPr lang="ru-RU" sz="2400" dirty="0" smtClean="0">
                <a:hlinkClick r:id="rId8" tooltip="Золото"/>
              </a:rPr>
              <a:t>золотой</a:t>
            </a:r>
            <a:r>
              <a:rPr lang="ru-RU" sz="2400" dirty="0" smtClean="0"/>
              <a:t>, а серебристо- </a:t>
            </a:r>
            <a:r>
              <a:rPr lang="ru-RU" sz="2400" dirty="0" smtClean="0">
                <a:hlinkClick r:id="rId9" tooltip="Олово"/>
              </a:rPr>
              <a:t>оловянный</a:t>
            </a:r>
            <a:r>
              <a:rPr lang="ru-RU" sz="2400" dirty="0" smtClean="0"/>
              <a:t> </a:t>
            </a:r>
            <a:r>
              <a:rPr lang="ru-RU" sz="2400" dirty="0" smtClean="0">
                <a:hlinkClick r:id="rId10" tooltip="Порошок"/>
              </a:rPr>
              <a:t>порошок</a:t>
            </a:r>
            <a:r>
              <a:rPr lang="ru-RU" sz="2400" dirty="0" smtClean="0"/>
              <a:t>. После этого изделие покрывается специальным составом и три-четыре раза обрабатывается в печи, чем достигается медово-золотистый цвет, придающий лёгкой </a:t>
            </a:r>
            <a:r>
              <a:rPr lang="ru-RU" sz="2400" dirty="0" smtClean="0">
                <a:hlinkClick r:id="rId11" tooltip="Деревянная посуда (страница отсутствует)"/>
              </a:rPr>
              <a:t>деревянной посуде</a:t>
            </a:r>
            <a:r>
              <a:rPr lang="ru-RU" sz="2400" dirty="0" smtClean="0"/>
              <a:t> эффект </a:t>
            </a:r>
            <a:r>
              <a:rPr lang="ru-RU" sz="2400" dirty="0" smtClean="0">
                <a:hlinkClick r:id="rId12" tooltip="Массивность (страница отсутствует)"/>
              </a:rPr>
              <a:t>массивности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3888432" cy="4248472"/>
          </a:xfrm>
        </p:spPr>
        <p:txBody>
          <a:bodyPr/>
          <a:lstStyle/>
          <a:p>
            <a:r>
              <a:rPr lang="ru-RU" sz="2400" b="0" dirty="0" smtClean="0">
                <a:solidFill>
                  <a:srgbClr val="FFFF00"/>
                </a:solidFill>
                <a:latin typeface="CharterITCBlack" pitchFamily="18" charset="0"/>
              </a:rPr>
              <a:t>Как за Волгой яр хмель</a:t>
            </a:r>
            <a:br>
              <a:rPr lang="ru-RU" sz="2400" b="0" dirty="0" smtClean="0">
                <a:solidFill>
                  <a:srgbClr val="FFFF00"/>
                </a:solidFill>
                <a:latin typeface="CharterITCBlack" pitchFamily="18" charset="0"/>
              </a:rPr>
            </a:br>
            <a:r>
              <a:rPr lang="ru-RU" sz="2400" b="0" dirty="0" smtClean="0">
                <a:solidFill>
                  <a:srgbClr val="FFFF00"/>
                </a:solidFill>
                <a:latin typeface="CharterITCBlack" pitchFamily="18" charset="0"/>
              </a:rPr>
              <a:t>Над кусточком вьется.</a:t>
            </a:r>
            <a:br>
              <a:rPr lang="ru-RU" sz="2400" b="0" dirty="0" smtClean="0">
                <a:solidFill>
                  <a:srgbClr val="FFFF00"/>
                </a:solidFill>
                <a:latin typeface="CharterITCBlack" pitchFamily="18" charset="0"/>
              </a:rPr>
            </a:br>
            <a:r>
              <a:rPr lang="ru-RU" sz="2400" b="0" dirty="0" smtClean="0">
                <a:solidFill>
                  <a:srgbClr val="FFFF00"/>
                </a:solidFill>
                <a:latin typeface="CharterITCBlack" pitchFamily="18" charset="0"/>
              </a:rPr>
              <a:t>Перевился яр хмель</a:t>
            </a:r>
            <a:br>
              <a:rPr lang="ru-RU" sz="2400" b="0" dirty="0" smtClean="0">
                <a:solidFill>
                  <a:srgbClr val="FFFF00"/>
                </a:solidFill>
                <a:latin typeface="CharterITCBlack" pitchFamily="18" charset="0"/>
              </a:rPr>
            </a:br>
            <a:r>
              <a:rPr lang="ru-RU" sz="2400" b="0" dirty="0" smtClean="0">
                <a:solidFill>
                  <a:srgbClr val="FFFF00"/>
                </a:solidFill>
                <a:latin typeface="CharterITCBlack" pitchFamily="18" charset="0"/>
              </a:rPr>
              <a:t>На нашу сторонку.</a:t>
            </a:r>
            <a:br>
              <a:rPr lang="ru-RU" sz="2400" b="0" dirty="0" smtClean="0">
                <a:solidFill>
                  <a:srgbClr val="FFFF00"/>
                </a:solidFill>
                <a:latin typeface="CharterITCBlack" pitchFamily="18" charset="0"/>
              </a:rPr>
            </a:br>
            <a:r>
              <a:rPr lang="ru-RU" sz="2400" b="0" dirty="0" smtClean="0">
                <a:solidFill>
                  <a:srgbClr val="FFFF00"/>
                </a:solidFill>
                <a:latin typeface="CharterITCBlack" pitchFamily="18" charset="0"/>
              </a:rPr>
              <a:t>Как на нашей сторонке</a:t>
            </a:r>
            <a:br>
              <a:rPr lang="ru-RU" sz="2400" b="0" dirty="0" smtClean="0">
                <a:solidFill>
                  <a:srgbClr val="FFFF00"/>
                </a:solidFill>
                <a:latin typeface="CharterITCBlack" pitchFamily="18" charset="0"/>
              </a:rPr>
            </a:br>
            <a:r>
              <a:rPr lang="ru-RU" sz="2400" b="0" dirty="0" smtClean="0">
                <a:solidFill>
                  <a:srgbClr val="FFFF00"/>
                </a:solidFill>
                <a:latin typeface="CharterITCBlack" pitchFamily="18" charset="0"/>
              </a:rPr>
              <a:t>Жилье пребогато:</a:t>
            </a:r>
            <a:br>
              <a:rPr lang="ru-RU" sz="2400" b="0" dirty="0" smtClean="0">
                <a:solidFill>
                  <a:srgbClr val="FFFF00"/>
                </a:solidFill>
                <a:latin typeface="CharterITCBlack" pitchFamily="18" charset="0"/>
              </a:rPr>
            </a:br>
            <a:r>
              <a:rPr lang="ru-RU" sz="2400" b="0" dirty="0" smtClean="0">
                <a:solidFill>
                  <a:srgbClr val="FFFF00"/>
                </a:solidFill>
                <a:latin typeface="CharterITCBlack" pitchFamily="18" charset="0"/>
              </a:rPr>
              <a:t>Серебряные листья,</a:t>
            </a:r>
            <a:br>
              <a:rPr lang="ru-RU" sz="2400" b="0" dirty="0" smtClean="0">
                <a:solidFill>
                  <a:srgbClr val="FFFF00"/>
                </a:solidFill>
                <a:latin typeface="CharterITCBlack" pitchFamily="18" charset="0"/>
              </a:rPr>
            </a:br>
            <a:r>
              <a:rPr lang="ru-RU" sz="2400" b="0" dirty="0" smtClean="0">
                <a:solidFill>
                  <a:srgbClr val="FFFF00"/>
                </a:solidFill>
                <a:latin typeface="CharterITCBlack" pitchFamily="18" charset="0"/>
              </a:rPr>
              <a:t>Цветы золотые</a:t>
            </a:r>
            <a:br>
              <a:rPr lang="ru-RU" sz="2400" b="0" dirty="0" smtClean="0">
                <a:solidFill>
                  <a:srgbClr val="FFFF00"/>
                </a:solidFill>
                <a:latin typeface="CharterITCBlack" pitchFamily="18" charset="0"/>
              </a:rPr>
            </a:br>
            <a:endParaRPr lang="ru-RU" sz="2400" dirty="0">
              <a:solidFill>
                <a:srgbClr val="FFFF00"/>
              </a:solidFill>
              <a:latin typeface="CharterITCBlack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44008" y="2704664"/>
            <a:ext cx="3658744" cy="15097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612647D85ECA4321999F9DCC80A805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332656"/>
            <a:ext cx="4310888" cy="60962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992888" cy="1916832"/>
          </a:xfrm>
        </p:spPr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dirty="0" smtClean="0">
                <a:solidFill>
                  <a:srgbClr val="FFFF00"/>
                </a:solidFill>
              </a:rPr>
              <a:t>Хохломские изделия</a:t>
            </a:r>
            <a:r>
              <a:rPr lang="ru-RU" sz="2000" b="0" dirty="0" smtClean="0">
                <a:solidFill>
                  <a:srgbClr val="FFFF00"/>
                </a:solidFill>
              </a:rPr>
              <a:t> </a:t>
            </a:r>
            <a:r>
              <a:rPr lang="ru-RU" sz="2000" b="0" dirty="0" smtClean="0">
                <a:solidFill>
                  <a:srgbClr val="002060"/>
                </a:solidFill>
              </a:rPr>
              <a:t>отличаются цветовой строгостью. Часто применяются контрастные цветовые сочетания — красная и черная или красная, зеленая и черная. Подбор цветов красиво </a:t>
            </a:r>
            <a:r>
              <a:rPr lang="ru-RU" sz="2000" b="0" dirty="0" smtClean="0">
                <a:solidFill>
                  <a:srgbClr val="002060"/>
                </a:solidFill>
                <a:effectLst/>
              </a:rPr>
              <a:t>выделяется</a:t>
            </a:r>
            <a:r>
              <a:rPr lang="ru-RU" sz="2000" b="0" dirty="0" smtClean="0">
                <a:solidFill>
                  <a:srgbClr val="002060"/>
                </a:solidFill>
              </a:rPr>
              <a:t> на общем золотистом фоне. В орнаменте преобладают растительные мотивы - «травка», «яблочко»,«елочка», «ягодка».</a:t>
            </a:r>
            <a:r>
              <a:rPr lang="ru-RU" sz="2000" b="0" dirty="0" smtClean="0">
                <a:solidFill>
                  <a:srgbClr val="FFFF00"/>
                </a:solidFill>
              </a:rPr>
              <a:t/>
            </a:r>
            <a:br>
              <a:rPr lang="ru-RU" sz="2000" b="0" dirty="0" smtClean="0">
                <a:solidFill>
                  <a:srgbClr val="FFFF00"/>
                </a:solidFill>
              </a:rPr>
            </a:b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1737392" cy="15164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493529b4f2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04864"/>
            <a:ext cx="3069288" cy="31306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Рисунок 5" descr="175_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2132856"/>
            <a:ext cx="2179752" cy="34276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Рисунок 6" descr="24_b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12162" y="1916832"/>
            <a:ext cx="2373593" cy="44979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4680520" cy="5760640"/>
          </a:xfrm>
        </p:spPr>
        <p:txBody>
          <a:bodyPr>
            <a:normAutofit/>
          </a:bodyPr>
          <a:lstStyle/>
          <a:p>
            <a:pPr algn="l"/>
            <a:r>
              <a:rPr lang="ru-RU" sz="2400" b="0" dirty="0" smtClean="0">
                <a:solidFill>
                  <a:srgbClr val="FFFF00"/>
                </a:solidFill>
                <a:latin typeface="CharterITCBlack" pitchFamily="18" charset="0"/>
              </a:rPr>
              <a:t>Ветка плавно изогнулась, и колечком завернулась. </a:t>
            </a:r>
            <a:br>
              <a:rPr lang="ru-RU" sz="2400" b="0" dirty="0" smtClean="0">
                <a:solidFill>
                  <a:srgbClr val="FFFF00"/>
                </a:solidFill>
                <a:latin typeface="CharterITCBlack" pitchFamily="18" charset="0"/>
              </a:rPr>
            </a:br>
            <a:r>
              <a:rPr lang="ru-RU" sz="2400" b="0" dirty="0" smtClean="0">
                <a:solidFill>
                  <a:srgbClr val="FFFF00"/>
                </a:solidFill>
                <a:latin typeface="CharterITCBlack" pitchFamily="18" charset="0"/>
              </a:rPr>
              <a:t> Рядом с листиком трёхпалым, земляника цветом алым.</a:t>
            </a:r>
            <a:br>
              <a:rPr lang="ru-RU" sz="2400" b="0" dirty="0" smtClean="0">
                <a:solidFill>
                  <a:srgbClr val="FFFF00"/>
                </a:solidFill>
                <a:latin typeface="CharterITCBlack" pitchFamily="18" charset="0"/>
              </a:rPr>
            </a:br>
            <a:r>
              <a:rPr lang="ru-RU" sz="2400" b="0" dirty="0" smtClean="0">
                <a:solidFill>
                  <a:srgbClr val="FFFF00"/>
                </a:solidFill>
                <a:latin typeface="CharterITCBlack" pitchFamily="18" charset="0"/>
              </a:rPr>
              <a:t> Засияла, поднялась, сладким соком налилась.</a:t>
            </a:r>
            <a:br>
              <a:rPr lang="ru-RU" sz="2400" b="0" dirty="0" smtClean="0">
                <a:solidFill>
                  <a:srgbClr val="FFFF00"/>
                </a:solidFill>
                <a:latin typeface="CharterITCBlack" pitchFamily="18" charset="0"/>
              </a:rPr>
            </a:br>
            <a:r>
              <a:rPr lang="ru-RU" sz="2400" b="0" dirty="0" smtClean="0">
                <a:solidFill>
                  <a:srgbClr val="FFFF00"/>
                </a:solidFill>
                <a:latin typeface="CharterITCBlack" pitchFamily="18" charset="0"/>
              </a:rPr>
              <a:t> А трава, как бахрома. </a:t>
            </a:r>
            <a:br>
              <a:rPr lang="ru-RU" sz="2400" b="0" dirty="0" smtClean="0">
                <a:solidFill>
                  <a:srgbClr val="FFFF00"/>
                </a:solidFill>
                <a:latin typeface="CharterITCBlack" pitchFamily="18" charset="0"/>
              </a:rPr>
            </a:br>
            <a:r>
              <a:rPr lang="ru-RU" sz="2400" b="0" dirty="0" smtClean="0">
                <a:solidFill>
                  <a:srgbClr val="FFFF00"/>
                </a:solidFill>
                <a:latin typeface="CharterITCBlack" pitchFamily="18" charset="0"/>
              </a:rPr>
              <a:t>Золотая Хохлома.</a:t>
            </a:r>
            <a:br>
              <a:rPr lang="ru-RU" sz="2400" b="0" dirty="0" smtClean="0">
                <a:solidFill>
                  <a:srgbClr val="FFFF00"/>
                </a:solidFill>
                <a:latin typeface="CharterITCBlack" pitchFamily="18" charset="0"/>
              </a:rPr>
            </a:br>
            <a:r>
              <a:rPr lang="ru-RU" sz="2400" b="0" dirty="0" smtClean="0">
                <a:solidFill>
                  <a:srgbClr val="FFFF00"/>
                </a:solidFill>
                <a:latin typeface="CharterITCBlack" pitchFamily="18" charset="0"/>
              </a:rPr>
              <a:t> </a:t>
            </a:r>
            <a:r>
              <a:rPr lang="ru-RU" sz="2000" b="0" dirty="0" smtClean="0">
                <a:solidFill>
                  <a:srgbClr val="FFFF00"/>
                </a:solidFill>
                <a:latin typeface="CharterITCBlack" pitchFamily="18" charset="0"/>
              </a:rPr>
              <a:t/>
            </a:r>
            <a:br>
              <a:rPr lang="ru-RU" sz="2000" b="0" dirty="0" smtClean="0">
                <a:solidFill>
                  <a:srgbClr val="FFFF00"/>
                </a:solidFill>
                <a:latin typeface="CharterITCBlack" pitchFamily="18" charset="0"/>
              </a:rPr>
            </a:br>
            <a:endParaRPr lang="ru-RU" sz="2000" dirty="0">
              <a:solidFill>
                <a:srgbClr val="FFFF00"/>
              </a:solidFill>
              <a:latin typeface="CharterITCBlack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52120" y="3228536"/>
            <a:ext cx="2735976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 descr="05lablacl12861285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4138" y="1340768"/>
            <a:ext cx="4146334" cy="4774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772400" cy="1296144"/>
          </a:xfrm>
        </p:spPr>
        <p:txBody>
          <a:bodyPr/>
          <a:lstStyle/>
          <a:p>
            <a:pPr algn="ctr"/>
            <a:r>
              <a:rPr lang="ru-RU" sz="2800" i="1" dirty="0" smtClean="0">
                <a:solidFill>
                  <a:srgbClr val="FFFF00"/>
                </a:solidFill>
                <a:latin typeface="Arial Black" pitchFamily="34" charset="0"/>
              </a:rPr>
              <a:t>Мы по ягоды пойдем!</a:t>
            </a:r>
            <a:br>
              <a:rPr lang="ru-RU" sz="2800" i="1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2800" i="1" dirty="0" smtClean="0">
                <a:solidFill>
                  <a:srgbClr val="FFFF00"/>
                </a:solidFill>
                <a:latin typeface="Arial Black" pitchFamily="34" charset="0"/>
              </a:rPr>
              <a:t>Смородинку и бруснику,</a:t>
            </a:r>
            <a:br>
              <a:rPr lang="ru-RU" sz="2800" i="1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2800" i="1" dirty="0" smtClean="0">
                <a:solidFill>
                  <a:srgbClr val="FFFF00"/>
                </a:solidFill>
                <a:latin typeface="Arial Black" pitchFamily="34" charset="0"/>
              </a:rPr>
              <a:t>и клубничку вдруг найдем?</a:t>
            </a:r>
            <a:endParaRPr lang="ru-RU" sz="2800" i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47664" y="2780928"/>
            <a:ext cx="4896544" cy="3168352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4" name="Рисунок 3" descr="d352d00b25b5298ef1bf594d43861c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276872"/>
            <a:ext cx="6984776" cy="41764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0"/>
            <a:ext cx="7772400" cy="2420888"/>
          </a:xfrm>
        </p:spPr>
        <p:txBody>
          <a:bodyPr/>
          <a:lstStyle/>
          <a:p>
            <a:r>
              <a:rPr lang="ru-RU" sz="1400" b="0" dirty="0" smtClean="0"/>
              <a:t> </a:t>
            </a: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89A4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Мы рисуем хохлому </a:t>
            </a:r>
            <a:b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89A4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89A4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Красоты невиданной! </a:t>
            </a:r>
            <a:b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89A4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89A4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Нарисуем травку </a:t>
            </a:r>
            <a:b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89A4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89A4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Солнечною краской </a:t>
            </a:r>
            <a:b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89A4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320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089A4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3635896" y="4214373"/>
            <a:ext cx="2736304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Рисунок 3" descr="травки, кусти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2492896"/>
            <a:ext cx="5760640" cy="4104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5112568" cy="2736304"/>
          </a:xfrm>
        </p:spPr>
        <p:txBody>
          <a:bodyPr/>
          <a:lstStyle/>
          <a:p>
            <a:r>
              <a:rPr lang="ru-RU" sz="32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 сухие былинки</a:t>
            </a:r>
            <a:br>
              <a:rPr lang="ru-RU" sz="32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под веселым мазком</a:t>
            </a:r>
            <a:br>
              <a:rPr lang="ru-RU" sz="32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Превратились в травинки,</a:t>
            </a:r>
            <a:br>
              <a:rPr lang="ru-RU" sz="32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Усик вьется ползком.</a:t>
            </a:r>
            <a:r>
              <a:rPr lang="ru-RU" sz="3200" b="0" dirty="0" smtClean="0">
                <a:ln w="635">
                  <a:solidFill>
                    <a:srgbClr val="FF0000"/>
                  </a:solidFill>
                </a:ln>
                <a:solidFill>
                  <a:srgbClr val="089A40"/>
                </a:solidFill>
              </a:rPr>
              <a:t/>
            </a:r>
            <a:br>
              <a:rPr lang="ru-RU" sz="3200" b="0" dirty="0" smtClean="0">
                <a:ln w="635">
                  <a:solidFill>
                    <a:srgbClr val="FF0000"/>
                  </a:solidFill>
                </a:ln>
                <a:solidFill>
                  <a:srgbClr val="089A40"/>
                </a:solidFill>
              </a:rPr>
            </a:br>
            <a:endParaRPr lang="ru-RU" sz="3200" dirty="0">
              <a:ln w="635">
                <a:solidFill>
                  <a:srgbClr val="FF0000"/>
                </a:solidFill>
              </a:ln>
              <a:solidFill>
                <a:srgbClr val="089A4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7236296" y="4221088"/>
            <a:ext cx="72008" cy="216024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  <p:pic>
        <p:nvPicPr>
          <p:cNvPr id="4" name="Рисунок 3" descr="травной орнамен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2597420"/>
            <a:ext cx="4896544" cy="39488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0"/>
            <a:ext cx="8074096" cy="1484784"/>
          </a:xfrm>
        </p:spPr>
        <p:txBody>
          <a:bodyPr/>
          <a:lstStyle/>
          <a:p>
            <a:pPr algn="ctr"/>
            <a:r>
              <a:rPr lang="ru-RU" sz="3600" dirty="0" smtClean="0"/>
              <a:t>В старину мастера в основном расписывали кухонные принадлежности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32040" y="4509120"/>
            <a:ext cx="504056" cy="213568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  <p:pic>
        <p:nvPicPr>
          <p:cNvPr id="4" name="Рисунок 3" descr="dsc05927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639798">
            <a:off x="715468" y="1444676"/>
            <a:ext cx="2431639" cy="2431639"/>
          </a:xfrm>
          <a:prstGeom prst="rect">
            <a:avLst/>
          </a:prstGeom>
        </p:spPr>
      </p:pic>
      <p:pic>
        <p:nvPicPr>
          <p:cNvPr id="5" name="Рисунок 4" descr="n160120-1-733x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4005064"/>
            <a:ext cx="3634929" cy="2479488"/>
          </a:xfrm>
          <a:prstGeom prst="rect">
            <a:avLst/>
          </a:prstGeom>
        </p:spPr>
      </p:pic>
      <p:pic>
        <p:nvPicPr>
          <p:cNvPr id="6" name="Рисунок 5" descr="180700_html_m1a707d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549057">
            <a:off x="5451479" y="2153786"/>
            <a:ext cx="3127772" cy="312777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210</TotalTime>
  <Words>73</Words>
  <Application>Microsoft Office PowerPoint</Application>
  <PresentationFormat>Экран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Золотая  Хохлома </vt:lpstr>
      <vt:lpstr>История хохломы</vt:lpstr>
      <vt:lpstr>Как за Волгой яр хмель Над кусточком вьется. Перевился яр хмель На нашу сторонку. Как на нашей сторонке Жилье пребогато: Серебряные листья, Цветы золотые </vt:lpstr>
      <vt:lpstr>      Хохломские изделия отличаются цветовой строгостью. Часто применяются контрастные цветовые сочетания — красная и черная или красная, зеленая и черная. Подбор цветов красиво выделяется на общем золотистом фоне. В орнаменте преобладают растительные мотивы - «травка», «яблочко»,«елочка», «ягодка». </vt:lpstr>
      <vt:lpstr>Ветка плавно изогнулась, и колечком завернулась.   Рядом с листиком трёхпалым, земляника цветом алым.  Засияла, поднялась, сладким соком налилась.  А трава, как бахрома.  Золотая Хохлома.   </vt:lpstr>
      <vt:lpstr>Мы по ягоды пойдем! Смородинку и бруснику, и клубничку вдруг найдем?</vt:lpstr>
      <vt:lpstr> Мы рисуем хохлому   Красоты невиданной!   Нарисуем травку   Солнечною краской  </vt:lpstr>
      <vt:lpstr>А сухие былинки  под веселым мазком Превратились в травинки, Усик вьется ползком. </vt:lpstr>
      <vt:lpstr>В старину мастера в основном расписывали кухонные принадлежности</vt:lpstr>
      <vt:lpstr>Сейчас данные принадлежности в основном используется для красоты.</vt:lpstr>
      <vt:lpstr>Хохлома 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Золотая  Хохлома</dc:title>
  <dc:creator>Лилия</dc:creator>
  <cp:lastModifiedBy>Лилия</cp:lastModifiedBy>
  <cp:revision>23</cp:revision>
  <dcterms:created xsi:type="dcterms:W3CDTF">2015-10-28T14:09:34Z</dcterms:created>
  <dcterms:modified xsi:type="dcterms:W3CDTF">2015-10-31T06:52:50Z</dcterms:modified>
</cp:coreProperties>
</file>