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8"/>
  </p:notesMasterIdLst>
  <p:sldIdLst>
    <p:sldId id="260" r:id="rId2"/>
    <p:sldId id="265" r:id="rId3"/>
    <p:sldId id="264" r:id="rId4"/>
    <p:sldId id="287" r:id="rId5"/>
    <p:sldId id="262" r:id="rId6"/>
    <p:sldId id="288" r:id="rId7"/>
    <p:sldId id="263" r:id="rId8"/>
    <p:sldId id="283" r:id="rId9"/>
    <p:sldId id="271" r:id="rId10"/>
    <p:sldId id="284" r:id="rId11"/>
    <p:sldId id="272" r:id="rId12"/>
    <p:sldId id="267" r:id="rId13"/>
    <p:sldId id="278" r:id="rId14"/>
    <p:sldId id="277" r:id="rId15"/>
    <p:sldId id="276" r:id="rId16"/>
    <p:sldId id="279" r:id="rId17"/>
    <p:sldId id="281" r:id="rId18"/>
    <p:sldId id="274" r:id="rId19"/>
    <p:sldId id="273" r:id="rId20"/>
    <p:sldId id="268" r:id="rId21"/>
    <p:sldId id="289" r:id="rId22"/>
    <p:sldId id="269" r:id="rId23"/>
    <p:sldId id="282" r:id="rId24"/>
    <p:sldId id="270" r:id="rId25"/>
    <p:sldId id="266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FFFF99"/>
    <a:srgbClr val="FFFFCC"/>
    <a:srgbClr val="CCFFCC"/>
    <a:srgbClr val="DAFEDC"/>
    <a:srgbClr val="00FF00"/>
    <a:srgbClr val="CC0000"/>
    <a:srgbClr val="FDC3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49" autoAdjust="0"/>
    <p:restoredTop sz="94660"/>
  </p:normalViewPr>
  <p:slideViewPr>
    <p:cSldViewPr>
      <p:cViewPr varScale="1">
        <p:scale>
          <a:sx n="102" d="100"/>
          <a:sy n="10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0.20192034392417518"/>
          <c:y val="1.3429411421847297E-2"/>
          <c:w val="0.64545279489436602"/>
          <c:h val="0.97199200630222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2486331895884163"/>
                  <c:y val="-9.1504474772165112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30,4%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0.12512555659726091"/>
                  <c:y val="-3.95546812211032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51,4%</a:t>
                    </a:r>
                    <a:endParaRPr lang="ru-RU" sz="14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7.9756862338073845E-2"/>
                  <c:y val="-4.442433111024470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18,2%</a:t>
                    </a:r>
                    <a:endParaRPr lang="ru-RU" sz="14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400" b="0" i="0" baseline="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</c:dLbls>
          <c:cat>
            <c:strRef>
              <c:f>Лист1!$A$2:$A$4</c:f>
              <c:strCache>
                <c:ptCount val="3"/>
                <c:pt idx="0">
                  <c:v>Средний уровень</c:v>
                </c:pt>
                <c:pt idx="1">
                  <c:v>Высокий уровень</c:v>
                </c:pt>
                <c:pt idx="2">
                  <c:v>Уровень ниже среднего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0.30400000000000038</c:v>
                </c:pt>
                <c:pt idx="1">
                  <c:v>0.51900000000000002</c:v>
                </c:pt>
                <c:pt idx="2">
                  <c:v>0.17700000000000021</c:v>
                </c:pt>
              </c:numCache>
            </c:numRef>
          </c:val>
        </c:ser>
      </c:pie3DChart>
    </c:plotArea>
    <c:plotVisOnly val="1"/>
    <c:dispBlanksAs val="zero"/>
    <c:showDLblsOverMax val="1"/>
  </c:chart>
  <c:spPr>
    <a:ln>
      <a:solidFill>
        <a:sysClr val="windowText" lastClr="00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0.16541204950289984"/>
          <c:y val="3.0763213421851907E-3"/>
          <c:w val="0.64545279489436602"/>
          <c:h val="0.97199200630222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750619757145816"/>
                  <c:y val="-0.1070337671481346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 33,9%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0.12512555659726091"/>
                  <c:y val="-3.95546812211032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53,6%;</a:t>
                    </a:r>
                    <a:endParaRPr lang="ru-RU" sz="14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7.9756862338073831E-2"/>
                  <c:y val="-4.442433111024470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12,5%</a:t>
                    </a:r>
                    <a:endParaRPr lang="ru-RU" sz="14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400" b="0" i="0" baseline="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</c:dLbls>
          <c:cat>
            <c:strRef>
              <c:f>Лист1!$A$2:$A$4</c:f>
              <c:strCache>
                <c:ptCount val="3"/>
                <c:pt idx="0">
                  <c:v>Средний уровень</c:v>
                </c:pt>
                <c:pt idx="1">
                  <c:v>Высокий уровень</c:v>
                </c:pt>
                <c:pt idx="2">
                  <c:v>Уровень ниже среднего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0.30400000000000038</c:v>
                </c:pt>
                <c:pt idx="1">
                  <c:v>0.51900000000000002</c:v>
                </c:pt>
                <c:pt idx="2">
                  <c:v>0.17700000000000021</c:v>
                </c:pt>
              </c:numCache>
            </c:numRef>
          </c:val>
        </c:ser>
      </c:pie3DChart>
    </c:plotArea>
    <c:plotVisOnly val="1"/>
    <c:dispBlanksAs val="zero"/>
    <c:showDLblsOverMax val="1"/>
  </c:chart>
  <c:spPr>
    <a:ln>
      <a:solidFill>
        <a:sysClr val="windowText" lastClr="000000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0.12572908565714921"/>
          <c:y val="2.8007805381090187E-2"/>
          <c:w val="0.64545279489436602"/>
          <c:h val="0.971992006302227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750619757145816"/>
                  <c:y val="-0.1070337671481346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 31,3%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-0.12512555659726091"/>
                  <c:y val="-3.95546812211032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57,6%;</a:t>
                    </a:r>
                    <a:endParaRPr lang="ru-RU" sz="14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7.9756862338073831E-2"/>
                  <c:y val="-4.442433111024470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11,1%</a:t>
                    </a:r>
                    <a:endParaRPr lang="ru-RU" sz="1400" baseline="0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 sz="1400" b="0" i="0" baseline="0"/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</c:dLbls>
          <c:cat>
            <c:strRef>
              <c:f>Лист1!$A$2:$A$4</c:f>
              <c:strCache>
                <c:ptCount val="3"/>
                <c:pt idx="0">
                  <c:v>Средний уровень</c:v>
                </c:pt>
                <c:pt idx="1">
                  <c:v>Высокий уровень</c:v>
                </c:pt>
                <c:pt idx="2">
                  <c:v>Уровень ниже среднего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0.30400000000000038</c:v>
                </c:pt>
                <c:pt idx="1">
                  <c:v>0.51900000000000002</c:v>
                </c:pt>
                <c:pt idx="2">
                  <c:v>0.17700000000000021</c:v>
                </c:pt>
              </c:numCache>
            </c:numRef>
          </c:val>
        </c:ser>
      </c:pie3DChart>
    </c:plotArea>
    <c:plotVisOnly val="1"/>
    <c:dispBlanksAs val="zero"/>
    <c:showDLblsOverMax val="1"/>
  </c:chart>
  <c:spPr>
    <a:ln>
      <a:solidFill>
        <a:sysClr val="windowText" lastClr="000000"/>
      </a:solidFill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99458-E0C3-4D2E-93A6-35BC5EFA7BCE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D4761-A53F-4FF7-882D-A924B8D8D7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01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D4761-A53F-4FF7-882D-A924B8D8D77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78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CCFFCC"/>
            </a:gs>
            <a:gs pos="70000">
              <a:srgbClr val="FFFFCC"/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007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 Габдуллина Лилия </a:t>
            </a:r>
            <a:r>
              <a:rPr lang="ru-RU" sz="4000" b="1" i="1" dirty="0" err="1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Марсовна</a:t>
            </a:r>
            <a:endParaRPr lang="ru-RU" sz="4000" b="1" i="1" dirty="0">
              <a:solidFill>
                <a:srgbClr val="0070C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57166"/>
            <a:ext cx="4000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- дефектолог,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«Детский сад компенсирующего вида с приоритетным осуществлением квалифицированной коррекции для детей с нарушениями зрения № 70» г. Нижнекамска,  высшая квалификационная категория,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высшее образование, аттестация через экспертизу</a:t>
            </a:r>
            <a:endParaRPr lang="ru-RU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55553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1191"/>
            <a:ext cx="3544824" cy="523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1971"/>
            <a:ext cx="3405164" cy="493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5537" y="188641"/>
            <a:ext cx="7844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Авторская разработка </a:t>
            </a:r>
            <a:r>
              <a:rPr lang="ru-RU" b="1" dirty="0" smtClean="0">
                <a:solidFill>
                  <a:srgbClr val="0070C0"/>
                </a:solidFill>
              </a:rPr>
              <a:t>-«Логическая мозаика», образовательная программа по развитию логического мышления детей 6 -7 лет </a:t>
            </a:r>
            <a:r>
              <a:rPr lang="ru-RU" b="1" dirty="0">
                <a:solidFill>
                  <a:srgbClr val="0070C0"/>
                </a:solidFill>
              </a:rPr>
              <a:t>с нарушением зрения, </a:t>
            </a:r>
            <a:r>
              <a:rPr lang="ru-RU" b="1" dirty="0" smtClean="0">
                <a:solidFill>
                  <a:srgbClr val="0070C0"/>
                </a:solidFill>
              </a:rPr>
              <a:t>2014г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6056" y="1111971"/>
            <a:ext cx="3524228" cy="4938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4304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701" y="443711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Свидетельство об экспериментальной работе  по развитию логического мышления у детей с нарушениями зрения «Логическая мозаика», 2015г.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АТТЕСТАЦИЯ\грамоты\экспериментальная работ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399146"/>
            <a:ext cx="2559228" cy="361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Рисунок (27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4196"/>
            <a:ext cx="2557677" cy="3619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28213" y="399146"/>
            <a:ext cx="2664296" cy="364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788024" y="188640"/>
            <a:ext cx="40690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Выступление</a:t>
            </a:r>
            <a:r>
              <a:rPr kumimoji="0" lang="ru-RU" b="1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современных технологий в коррекционной работе с детьми с нарушением зрения» на Международном семинаре специалистов дошкольных</a:t>
            </a:r>
            <a:r>
              <a:rPr kumimoji="0" lang="ru-RU" b="1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учреждений по проблеме «Коррекционно-развивающая работа с детьми в специальных (коррекционных) группах ДОУ IV вида», 2011г.</a:t>
            </a:r>
            <a:endParaRPr kumimoji="0" lang="ru-RU" sz="3600" b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АТТЕСТАЦИЯ\грамоты\французы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3" y="188640"/>
            <a:ext cx="4284475" cy="31272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АТТЕСТАЦИЯ\грамоты\семинар 20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318" y="3448922"/>
            <a:ext cx="4266790" cy="3190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533" y="3717032"/>
            <a:ext cx="4104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Выступление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опыта работы на региональном семинаре «Особенности воспитания и обучения детей с нарушениями зрения» по теме «Современный потенциал специального (коррекционного) образования в условиях ДОУ» на базе МБДОУ 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70, 2011г.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АТТЕСТАЦИЯ\грамоты\рассударик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486505" cy="634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950224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Диплом I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степени за участие во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Всероссийском творческом конкурсе «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Рассударики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в номинации «Творческие работы и методические разработки педагогов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2011г.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78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АТТЕСТАЦИЯ\грамоты\правильная речь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16633"/>
            <a:ext cx="7776864" cy="5428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56436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Диплом победителей 1 степени в Муниципальном конкурсе «Праздник правильной речи» среди педагогов и специалистов коррекционных ДОУ , 2012г.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ТТЕСТАЦИЯ\грамоты\диплом 3 степени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7"/>
            <a:ext cx="4032449" cy="5702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988840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Диплом  победителя 3 степени в Межрегиональном конкурсе «Интеллектуальная педагогическая галерея» в номинации «Методические пособия», 2013г.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9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АТТЕСТАЦИЯ\грамоты\Сертификаты\сертификат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83" y="156546"/>
            <a:ext cx="6480720" cy="456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4869160"/>
            <a:ext cx="6496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Сертификат участника регионального семинара «Развитие </a:t>
            </a:r>
            <a:r>
              <a:rPr lang="ru-RU" sz="2000" b="1" dirty="0">
                <a:solidFill>
                  <a:srgbClr val="0070C0"/>
                </a:solidFill>
              </a:rPr>
              <a:t>фонематических процессов у дошкольников с нарушениями речи» </a:t>
            </a:r>
            <a:r>
              <a:rPr lang="ru-RU" sz="2000" b="1" dirty="0" smtClean="0">
                <a:solidFill>
                  <a:srgbClr val="0070C0"/>
                </a:solidFill>
              </a:rPr>
              <a:t>на </a:t>
            </a:r>
            <a:r>
              <a:rPr lang="ru-RU" sz="2000" b="1" dirty="0">
                <a:solidFill>
                  <a:srgbClr val="0070C0"/>
                </a:solidFill>
              </a:rPr>
              <a:t>базе МБДОУ №</a:t>
            </a:r>
            <a:r>
              <a:rPr lang="ru-RU" sz="2000" b="1" dirty="0" smtClean="0">
                <a:solidFill>
                  <a:srgbClr val="0070C0"/>
                </a:solidFill>
              </a:rPr>
              <a:t>57, 2013г.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7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АТТЕСТАЦИЯ\грамоты\Сертификаты\сертификат 0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61" y="210392"/>
            <a:ext cx="4522785" cy="307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АТТЕСТАЦИЯ\грамоты\Сертификаты\сертификат 0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6212" y="3717032"/>
            <a:ext cx="4288080" cy="2797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732025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Сертификат участника регионального семинара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«От </a:t>
            </a:r>
            <a:r>
              <a:rPr lang="ru-RU" b="1" dirty="0">
                <a:solidFill>
                  <a:srgbClr val="0070C0"/>
                </a:solidFill>
              </a:rPr>
              <a:t>традиционного к инновациям в коррекционной работе с детьми-логопатами дошкольного возраста</a:t>
            </a:r>
            <a:r>
              <a:rPr lang="ru-RU" b="1" dirty="0" smtClean="0">
                <a:solidFill>
                  <a:srgbClr val="0070C0"/>
                </a:solidFill>
              </a:rPr>
              <a:t>» на базе МБДОУ № 68  г. Нижнекамска, 2013г.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24" y="3717032"/>
            <a:ext cx="4610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Сертификат </a:t>
            </a:r>
            <a:r>
              <a:rPr lang="ru-RU" b="1" dirty="0">
                <a:solidFill>
                  <a:srgbClr val="0070C0"/>
                </a:solidFill>
              </a:rPr>
              <a:t>участника </a:t>
            </a:r>
            <a:r>
              <a:rPr lang="ru-RU" b="1" dirty="0" smtClean="0">
                <a:solidFill>
                  <a:srgbClr val="0070C0"/>
                </a:solidFill>
              </a:rPr>
              <a:t>муниципального семинара-практикума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«Мастер-класс как форма формирования педагогического мастерства» </a:t>
            </a:r>
            <a:r>
              <a:rPr lang="ru-RU" b="1" dirty="0">
                <a:solidFill>
                  <a:srgbClr val="0070C0"/>
                </a:solidFill>
              </a:rPr>
              <a:t>на базе Нижнекамского филиала Института экономики, управления и права (</a:t>
            </a:r>
            <a:r>
              <a:rPr lang="ru-RU" b="1" dirty="0" err="1">
                <a:solidFill>
                  <a:srgbClr val="0070C0"/>
                </a:solidFill>
              </a:rPr>
              <a:t>г.Казань</a:t>
            </a:r>
            <a:r>
              <a:rPr lang="ru-RU" b="1" dirty="0" smtClean="0">
                <a:solidFill>
                  <a:srgbClr val="0070C0"/>
                </a:solidFill>
              </a:rPr>
              <a:t>), 2013г.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6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АТТЕСТАЦИЯ\грамоты\Габдулл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9" y="332656"/>
            <a:ext cx="4416654" cy="623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196752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Диплом победителя </a:t>
            </a:r>
            <a:r>
              <a:rPr lang="en-US" sz="2000" b="1" dirty="0" smtClean="0">
                <a:solidFill>
                  <a:srgbClr val="0070C0"/>
                </a:solidFill>
              </a:rPr>
              <a:t>I</a:t>
            </a:r>
            <a:r>
              <a:rPr lang="ru-RU" sz="2000" b="1" dirty="0" smtClean="0">
                <a:solidFill>
                  <a:srgbClr val="0070C0"/>
                </a:solidFill>
              </a:rPr>
              <a:t> степени в Международной педагогической олимпиаде «Современное образование: от теории к практике», 2014 г.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9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962643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Диплом </a:t>
            </a:r>
            <a:r>
              <a:rPr lang="en-US" sz="2400" b="1" dirty="0" smtClean="0">
                <a:solidFill>
                  <a:srgbClr val="0070C0"/>
                </a:solidFill>
              </a:rPr>
              <a:t>I</a:t>
            </a:r>
            <a:r>
              <a:rPr lang="ru-RU" sz="2400" b="1" dirty="0" smtClean="0">
                <a:solidFill>
                  <a:srgbClr val="0070C0"/>
                </a:solidFill>
              </a:rPr>
              <a:t> степени в межрегиональном конкурсе «Педагогические инновации ХХ</a:t>
            </a:r>
            <a:r>
              <a:rPr lang="en-US" sz="2400" b="1" dirty="0" smtClean="0">
                <a:solidFill>
                  <a:srgbClr val="0070C0"/>
                </a:solidFill>
              </a:rPr>
              <a:t>I </a:t>
            </a:r>
            <a:r>
              <a:rPr lang="ru-RU" sz="2400" b="1" dirty="0" smtClean="0">
                <a:solidFill>
                  <a:srgbClr val="0070C0"/>
                </a:solidFill>
              </a:rPr>
              <a:t>века», 2015г.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E:\АТТЕСТАЦИЯ\грамоты\1 степень розовый дипло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392488" cy="621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951" y="5373216"/>
            <a:ext cx="845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Открытое подгрупповое занятие по развитию ориентировки в пространстве для педагогов ДОУ в рамках недели творческих отчетов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«Путешествие в страну сказок»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7" y="188640"/>
            <a:ext cx="7416824" cy="519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037" y="188640"/>
            <a:ext cx="8461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Презентация опыта работы «Интеграция деятельности учителя-дефектолога в детском </a:t>
            </a:r>
            <a:r>
              <a:rPr lang="ru-RU" sz="2400" b="1" dirty="0" smtClean="0">
                <a:solidFill>
                  <a:srgbClr val="0070C0"/>
                </a:solidFill>
              </a:rPr>
              <a:t>саду» на региональном семинаре по проблеме «Интегрированная деятельность специальных педагогов ДОО», 2014г.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100_117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6" y="2127632"/>
            <a:ext cx="5832648" cy="409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АТТЕСТАЦИЯ\грамоты\diplom0608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189161"/>
            <a:ext cx="4210369" cy="608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84784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Диплом участника Всероссийского педагогического конкурса «Дидактические игры», 2014 г.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57" y="4293096"/>
            <a:ext cx="87171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Презентация образовательной программы по развитию логического мышления детей с нарушениями зрения 6-7 лет «Логическая мозаика</a:t>
            </a:r>
            <a:r>
              <a:rPr lang="ru-RU" sz="2000" b="1" dirty="0" smtClean="0">
                <a:solidFill>
                  <a:srgbClr val="0070C0"/>
                </a:solidFill>
              </a:rPr>
              <a:t>» на республиканском семинаре-практикуме «Структурные компоненты коррекционно-педагогического процесса» на базе МБДОУ №63 </a:t>
            </a:r>
            <a:r>
              <a:rPr lang="ru-RU" sz="2000" b="1" dirty="0" err="1" smtClean="0">
                <a:solidFill>
                  <a:srgbClr val="0070C0"/>
                </a:solidFill>
              </a:rPr>
              <a:t>г.Нижнекамска</a:t>
            </a:r>
            <a:r>
              <a:rPr lang="ru-RU" sz="2000" b="1" dirty="0" smtClean="0">
                <a:solidFill>
                  <a:srgbClr val="0070C0"/>
                </a:solidFill>
              </a:rPr>
              <a:t>, 2015 г.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" y="53143"/>
            <a:ext cx="5580112" cy="418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01" y="69096"/>
            <a:ext cx="5685179" cy="416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АТТЕСТАЦИЯ\грамоты\Сертификаты\сертификат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1" y="260648"/>
            <a:ext cx="6616145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04" y="4581128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Сертификат участника регионального семинара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«Особенности коррекционно-образовательной работы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>
                <a:solidFill>
                  <a:srgbClr val="0070C0"/>
                </a:solidFill>
              </a:rPr>
              <a:t>ДОУ </a:t>
            </a:r>
            <a:r>
              <a:rPr lang="en-US" sz="2000" b="1" dirty="0">
                <a:solidFill>
                  <a:srgbClr val="0070C0"/>
                </a:solidFill>
              </a:rPr>
              <a:t>IV</a:t>
            </a:r>
            <a:r>
              <a:rPr lang="ru-RU" sz="2000" b="1" dirty="0">
                <a:solidFill>
                  <a:srgbClr val="0070C0"/>
                </a:solidFill>
              </a:rPr>
              <a:t> вида» на базе Нижнекамского филиала Института экономики, управления и права (</a:t>
            </a:r>
            <a:r>
              <a:rPr lang="ru-RU" sz="2000" b="1" dirty="0" err="1">
                <a:solidFill>
                  <a:srgbClr val="0070C0"/>
                </a:solidFill>
              </a:rPr>
              <a:t>г.Казань</a:t>
            </a:r>
            <a:r>
              <a:rPr lang="ru-RU" sz="2000" b="1" dirty="0" smtClean="0">
                <a:solidFill>
                  <a:srgbClr val="0070C0"/>
                </a:solidFill>
              </a:rPr>
              <a:t>), 2015 г.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365104"/>
            <a:ext cx="8101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Организация мастер-класса на региональном семинаре-практикуме «Особенности обучения и воспитания детей с особыми образовательными потребностями на тему «Обучение чтению детей 5-6 лет с нарушениями зрения» на базе Нижнекамского филиала ИЭУП (</a:t>
            </a:r>
            <a:r>
              <a:rPr lang="ru-RU" sz="2000" b="1" dirty="0" err="1" smtClean="0">
                <a:solidFill>
                  <a:srgbClr val="0070C0"/>
                </a:solidFill>
              </a:rPr>
              <a:t>г.Казань</a:t>
            </a:r>
            <a:r>
              <a:rPr lang="ru-RU" sz="2000" b="1" dirty="0" smtClean="0">
                <a:solidFill>
                  <a:srgbClr val="0070C0"/>
                </a:solidFill>
              </a:rPr>
              <a:t>), 2015г.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1" y="260648"/>
            <a:ext cx="795265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Аттестация 2015\диплом и медаль в составе творческой группы в конкурс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6" y="26268"/>
            <a:ext cx="896448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89756" y="560066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Диплом и золотая медаль во Всероссийском конкурсе «Лучшее коррекционное образовательное учреждение  - 2015»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SCN07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8951"/>
            <a:ext cx="5112568" cy="4071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RSCN07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48" y="2924944"/>
            <a:ext cx="4872506" cy="3654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7711"/>
            <a:ext cx="868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Участие в составе делегации педагогов </a:t>
            </a:r>
            <a:r>
              <a:rPr lang="ru-RU" sz="2000" b="1" dirty="0" err="1" smtClean="0">
                <a:solidFill>
                  <a:srgbClr val="0070C0"/>
                </a:solidFill>
              </a:rPr>
              <a:t>г.Нижнекамска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проведении республиканского «Дня Учителя» в </a:t>
            </a:r>
            <a:r>
              <a:rPr lang="ru-RU" sz="2000" b="1" dirty="0" err="1" smtClean="0">
                <a:solidFill>
                  <a:srgbClr val="0070C0"/>
                </a:solidFill>
              </a:rPr>
              <a:t>г.Казань</a:t>
            </a:r>
            <a:r>
              <a:rPr lang="ru-RU" sz="2000" b="1" dirty="0" smtClean="0">
                <a:solidFill>
                  <a:srgbClr val="0070C0"/>
                </a:solidFill>
              </a:rPr>
              <a:t>, 2015г.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1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8656" y="540414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Открытое занятие по развитию зрительного восприятия для родителей в рамках недели творческих отчетов «Цветик-</a:t>
            </a:r>
            <a:r>
              <a:rPr lang="ru-RU" sz="2400" b="1" dirty="0" err="1" smtClean="0">
                <a:solidFill>
                  <a:srgbClr val="0070C0"/>
                </a:solidFill>
              </a:rPr>
              <a:t>семицветик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7161" y="260648"/>
            <a:ext cx="88296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55776" y="5499710"/>
            <a:ext cx="5016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Открытое  подгрупповое занятие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 развитию зрительного восприятия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>
                <a:solidFill>
                  <a:srgbClr val="0070C0"/>
                </a:solidFill>
              </a:rPr>
              <a:t>рамках недели творческих отчетов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«Игры  с тенями»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5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4057031396"/>
              </p:ext>
            </p:extLst>
          </p:nvPr>
        </p:nvGraphicFramePr>
        <p:xfrm>
          <a:off x="142844" y="2214554"/>
          <a:ext cx="2782939" cy="245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1142984"/>
            <a:ext cx="258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2012-2013 </a:t>
            </a:r>
            <a:r>
              <a:rPr lang="ru-RU" sz="2400" dirty="0" err="1" smtClean="0"/>
              <a:t>уч.год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121442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2013-2014 </a:t>
            </a:r>
            <a:r>
              <a:rPr lang="ru-RU" sz="2400" dirty="0" err="1" smtClean="0"/>
              <a:t>уч.год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86512" y="114298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2014-2015 </a:t>
            </a:r>
            <a:r>
              <a:rPr lang="ru-RU" sz="2400" dirty="0" err="1" smtClean="0"/>
              <a:t>уч.год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28604"/>
            <a:ext cx="80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Результативность работы с детьми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450408" y="4936522"/>
            <a:ext cx="3375676" cy="1233428"/>
            <a:chOff x="2117877" y="4936522"/>
            <a:chExt cx="3375676" cy="12334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123728" y="5013176"/>
              <a:ext cx="216024" cy="2160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23728" y="5445224"/>
              <a:ext cx="216024" cy="2160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17877" y="5877272"/>
              <a:ext cx="216024" cy="2160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1309" y="4936522"/>
              <a:ext cx="2085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 Высокий уровень;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6423" y="5368570"/>
              <a:ext cx="2089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 Средний уровень;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2939" y="5800618"/>
              <a:ext cx="271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- Уровень ниже среднего;</a:t>
              </a:r>
              <a:endParaRPr lang="ru-RU" dirty="0"/>
            </a:p>
          </p:txBody>
        </p:sp>
      </p:grp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444298329"/>
              </p:ext>
            </p:extLst>
          </p:nvPr>
        </p:nvGraphicFramePr>
        <p:xfrm>
          <a:off x="3000364" y="2214554"/>
          <a:ext cx="2880320" cy="247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586631257"/>
              </p:ext>
            </p:extLst>
          </p:nvPr>
        </p:nvGraphicFramePr>
        <p:xfrm>
          <a:off x="6000760" y="2214554"/>
          <a:ext cx="2880320" cy="247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69" y="2744886"/>
            <a:ext cx="5015603" cy="376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Работа\Изображение 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8" y="1103585"/>
            <a:ext cx="5212788" cy="390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5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Участие в работе </a:t>
            </a:r>
            <a:r>
              <a:rPr lang="ru-RU" sz="2000" b="1" dirty="0" err="1" smtClean="0">
                <a:solidFill>
                  <a:srgbClr val="0070C0"/>
                </a:solidFill>
              </a:rPr>
              <a:t>психолго</a:t>
            </a:r>
            <a:r>
              <a:rPr lang="ru-RU" sz="2000" b="1" dirty="0" smtClean="0">
                <a:solidFill>
                  <a:srgbClr val="0070C0"/>
                </a:solidFill>
              </a:rPr>
              <a:t>-медико-педагогической комиссии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 Нижнекамскому муниципальному району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51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796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Дипломы победителей в муниципальной интеллектуальной олимпиаде для дошкольников «Умка», 2014 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F:\АТТЕСТАЦИЯ\грамоты\умка\Рисунок (29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4363832" cy="3166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АТТЕСТАЦИЯ\грамоты\умка\Рисунок (3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44" y="1702096"/>
            <a:ext cx="4464078" cy="3165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943" y="1700807"/>
            <a:ext cx="4730081" cy="339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:\АТТЕСТАЦИЯ\грамоты\благодарность Умники и умницы- Габдуллин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34" y="1479176"/>
            <a:ext cx="3779811" cy="534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2" y="332656"/>
            <a:ext cx="4432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Благодарность за подготовку детей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 </a:t>
            </a:r>
            <a:r>
              <a:rPr lang="ru-RU" b="1" dirty="0">
                <a:solidFill>
                  <a:srgbClr val="0070C0"/>
                </a:solidFill>
              </a:rPr>
              <a:t>муниципальной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интеллектуальной </a:t>
            </a:r>
            <a:r>
              <a:rPr lang="ru-RU" b="1" dirty="0">
                <a:solidFill>
                  <a:srgbClr val="0070C0"/>
                </a:solidFill>
              </a:rPr>
              <a:t>олимпиаде 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Умка</a:t>
            </a:r>
            <a:r>
              <a:rPr lang="ru-RU" b="1" dirty="0" smtClean="0">
                <a:solidFill>
                  <a:srgbClr val="0070C0"/>
                </a:solidFill>
              </a:rPr>
              <a:t>», 2015г.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3740" y="282499"/>
            <a:ext cx="4432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Благодарность за подготовку детей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 муниципальному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нтеллектуальном конкурсе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«Умники и Умницы», 2015г.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3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285860"/>
            <a:ext cx="3279593" cy="478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86446" y="1295384"/>
            <a:ext cx="19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1285860"/>
            <a:ext cx="19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2852"/>
            <a:ext cx="8575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Авторская разработка -«Грамотей», программа дополнительных образовательных услуг по обучению чтению детей 5 -6 лет с нарушением зрения, 2012г.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20140"/>
            <a:ext cx="3474053" cy="4752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723</TotalTime>
  <Words>688</Words>
  <Application>Microsoft Office PowerPoint</Application>
  <PresentationFormat>Экран (4:3)</PresentationFormat>
  <Paragraphs>65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75</cp:revision>
  <dcterms:created xsi:type="dcterms:W3CDTF">2015-06-19T07:32:30Z</dcterms:created>
  <dcterms:modified xsi:type="dcterms:W3CDTF">2015-11-03T09:00:29Z</dcterms:modified>
</cp:coreProperties>
</file>