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51" r:id="rId2"/>
    <p:sldMasterId id="2147483980" r:id="rId3"/>
  </p:sldMasterIdLst>
  <p:sldIdLst>
    <p:sldId id="256" r:id="rId4"/>
    <p:sldId id="280" r:id="rId5"/>
    <p:sldId id="281" r:id="rId6"/>
    <p:sldId id="257" r:id="rId7"/>
    <p:sldId id="26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 autoAdjust="0"/>
  </p:normalViewPr>
  <p:slideViewPr>
    <p:cSldViewPr>
      <p:cViewPr varScale="1">
        <p:scale>
          <a:sx n="53" d="100"/>
          <a:sy n="53" d="100"/>
        </p:scale>
        <p:origin x="-9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Элегантный абстрактный\Elegan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5327576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013176"/>
            <a:ext cx="3643278" cy="115212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:\ProPowerPoint\Шаблоны\Абстрактные\Ora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943"/>
            <a:ext cx="9162589" cy="6871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0893" y="3573016"/>
            <a:ext cx="6400800" cy="72008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881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9251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856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EAF9-9E58-4CC8-A6FF-6DD8A58DEEA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Элегантный абстрактный\Elegant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331913" y="260350"/>
            <a:ext cx="74882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331913" y="1557338"/>
            <a:ext cx="749935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-31750" y="6638925"/>
            <a:ext cx="1335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chemeClr val="bg1"/>
                </a:solidFill>
                <a:latin typeface="Baskerville Old Face" pitchFamily="18" charset="0"/>
              </a:rPr>
              <a:t>ProPowerPoint.Ru</a:t>
            </a:r>
            <a:endParaRPr lang="ru-RU" sz="1200" smtClean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ProPowerPoint\Шаблоны\Абстрактные\OrangSla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" y="15582"/>
            <a:ext cx="9143803" cy="6842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718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96013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РЕЧЕВЫЕ ИГРЫ И УПРАЖНЕНИЯ</a:t>
            </a:r>
            <a:br>
              <a:rPr lang="ru-RU" b="1" dirty="0" smtClean="0"/>
            </a:br>
            <a:r>
              <a:rPr lang="ru-RU" b="1" dirty="0" smtClean="0"/>
              <a:t>ПО ЛЕКСИЧЕСКИМ ТЕМАМ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428868"/>
            <a:ext cx="8458200" cy="571504"/>
          </a:xfrm>
        </p:spPr>
        <p:txBody>
          <a:bodyPr/>
          <a:lstStyle/>
          <a:p>
            <a:r>
              <a:rPr lang="ru-RU" sz="2800" b="1" dirty="0" smtClean="0"/>
              <a:t>ПРЕЗЕНТАЦИЯ НА ТЕМУ:</a:t>
            </a:r>
            <a:endParaRPr lang="ru-RU" sz="2800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28596" y="142852"/>
            <a:ext cx="8458200" cy="62864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Муниципальное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бюджетное дошкольное образовательное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b="1" baseline="0" dirty="0" smtClean="0">
                <a:solidFill>
                  <a:schemeClr val="tx2">
                    <a:shade val="75000"/>
                  </a:schemeClr>
                </a:solidFill>
              </a:rPr>
              <a:t>учреждение</a:t>
            </a:r>
            <a:r>
              <a:rPr lang="ru-RU" b="1" dirty="0" smtClean="0">
                <a:solidFill>
                  <a:schemeClr val="tx2">
                    <a:shade val="75000"/>
                  </a:schemeClr>
                </a:solidFill>
              </a:rPr>
              <a:t> детский сад №8 г. Кропоткина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4282" y="5072074"/>
            <a:ext cx="8458200" cy="1271590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Подготовили: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chemeClr val="tx2">
                    <a:shade val="75000"/>
                  </a:schemeClr>
                </a:solidFill>
              </a:rPr>
              <a:t>учитель-логопед  Воробьева Г.А.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учитель-логопед  Мнацаканян С.В.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chemeClr val="tx2">
                    <a:shade val="75000"/>
                  </a:schemeClr>
                </a:solidFill>
              </a:rPr>
              <a:t>2015г.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548680"/>
            <a:ext cx="3929090" cy="1143000"/>
          </a:xfrm>
        </p:spPr>
        <p:txBody>
          <a:bodyPr/>
          <a:lstStyle/>
          <a:p>
            <a:r>
              <a:rPr lang="ru-RU" sz="3200" dirty="0" smtClean="0"/>
              <a:t>Лексическая тема</a:t>
            </a:r>
            <a:br>
              <a:rPr lang="ru-RU" sz="3200" dirty="0" smtClean="0"/>
            </a:br>
            <a:r>
              <a:rPr lang="ru-RU" sz="3200" dirty="0" smtClean="0"/>
              <a:t>«Зима»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143116"/>
            <a:ext cx="7429552" cy="42576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 помощью речевых игр и упражнений дети должны научиться: </a:t>
            </a:r>
          </a:p>
          <a:p>
            <a:pPr marL="0" indent="0">
              <a:buNone/>
            </a:pPr>
            <a:r>
              <a:rPr lang="ru-RU" sz="2000" b="1" dirty="0" smtClean="0"/>
              <a:t>Подбирать признаки. </a:t>
            </a:r>
            <a:r>
              <a:rPr lang="ru-RU" sz="2000" dirty="0" smtClean="0"/>
              <a:t>Снег – белый, пушистый, легкий, искристый, холодный… </a:t>
            </a:r>
          </a:p>
          <a:p>
            <a:pPr>
              <a:buNone/>
            </a:pPr>
            <a:r>
              <a:rPr lang="ru-RU" sz="2000" b="1" dirty="0" smtClean="0"/>
              <a:t>Знать зимние месяцы.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Заканчивать предложения. </a:t>
            </a:r>
            <a:r>
              <a:rPr lang="ru-RU" sz="2000" dirty="0" smtClean="0"/>
              <a:t>Зимой люди ходят в…(шапках, шубах).  </a:t>
            </a:r>
          </a:p>
          <a:p>
            <a:pPr>
              <a:buNone/>
            </a:pPr>
            <a:r>
              <a:rPr lang="ru-RU" sz="2000" b="1" dirty="0" smtClean="0"/>
              <a:t>Подбирать существительные. </a:t>
            </a:r>
            <a:r>
              <a:rPr lang="ru-RU" sz="2000" dirty="0" smtClean="0"/>
              <a:t>Снежный – ком, городок, вихрь…</a:t>
            </a:r>
          </a:p>
          <a:p>
            <a:pPr>
              <a:buNone/>
            </a:pPr>
            <a:r>
              <a:rPr lang="ru-RU" sz="2000" b="1" dirty="0" smtClean="0"/>
              <a:t>Называть ласково.</a:t>
            </a:r>
          </a:p>
          <a:p>
            <a:pPr>
              <a:buNone/>
            </a:pPr>
            <a:r>
              <a:rPr lang="ru-RU" sz="2000" dirty="0" smtClean="0"/>
              <a:t>Зима – зимушка, мороз – морозец, снег – снежок…</a:t>
            </a:r>
          </a:p>
          <a:p>
            <a:pPr>
              <a:buNone/>
            </a:pPr>
            <a:r>
              <a:rPr lang="ru-RU" sz="2000" b="1" dirty="0" smtClean="0"/>
              <a:t>Составлять рассказы по плану.</a:t>
            </a:r>
          </a:p>
          <a:p>
            <a:pPr marL="0" lvl="0" indent="0">
              <a:buNone/>
            </a:pPr>
            <a:r>
              <a:rPr lang="ru-RU" sz="2000" dirty="0" smtClean="0"/>
              <a:t>Как ты заметил наступление зимы? Назови её первые приметы в природе. Зимние месяцы. Повадки зверей и птиц. Зимние забавы и развлечения.</a:t>
            </a:r>
            <a:endParaRPr lang="ru-RU" sz="20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4429156" cy="1143000"/>
          </a:xfrm>
        </p:spPr>
        <p:txBody>
          <a:bodyPr/>
          <a:lstStyle/>
          <a:p>
            <a:r>
              <a:rPr lang="ru-RU" sz="3200" dirty="0" smtClean="0"/>
              <a:t>Лексическая тема</a:t>
            </a:r>
            <a:br>
              <a:rPr lang="ru-RU" sz="3200" dirty="0" smtClean="0"/>
            </a:br>
            <a:r>
              <a:rPr lang="ru-RU" sz="3200" dirty="0" smtClean="0"/>
              <a:t>«Космос»</a:t>
            </a:r>
            <a:endParaRPr lang="ru-RU" sz="32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7137996" cy="441165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 помощью речевых игр и упражнений дети должны научиться: </a:t>
            </a:r>
          </a:p>
          <a:p>
            <a:pPr marL="0" indent="0">
              <a:buNone/>
            </a:pPr>
            <a:r>
              <a:rPr lang="ru-RU" sz="2000" b="1" dirty="0" smtClean="0"/>
              <a:t>Называть противоположные по смыслу слова.</a:t>
            </a:r>
          </a:p>
          <a:p>
            <a:pPr marL="0" indent="0">
              <a:buNone/>
            </a:pPr>
            <a:r>
              <a:rPr lang="ru-RU" sz="2000" dirty="0" smtClean="0"/>
              <a:t>Далеко – близко. Высоко – низко. Улететь - … </a:t>
            </a:r>
            <a:br>
              <a:rPr lang="ru-RU" sz="2000" dirty="0" smtClean="0"/>
            </a:br>
            <a:r>
              <a:rPr lang="ru-RU" sz="2000" b="1" dirty="0" smtClean="0"/>
              <a:t>Подбирать признаки.</a:t>
            </a:r>
          </a:p>
          <a:p>
            <a:pPr marL="0" indent="0">
              <a:buNone/>
            </a:pPr>
            <a:r>
              <a:rPr lang="ru-RU" sz="2000" dirty="0" smtClean="0"/>
              <a:t>Космонавт – смелый, сильный, здоровый, умный… </a:t>
            </a:r>
            <a:br>
              <a:rPr lang="ru-RU" sz="2000" dirty="0" smtClean="0"/>
            </a:br>
            <a:r>
              <a:rPr lang="ru-RU" sz="2000" dirty="0" smtClean="0"/>
              <a:t>Звезда – маленькая, яркая, желтая, красивая… </a:t>
            </a:r>
            <a:br>
              <a:rPr lang="ru-RU" sz="2000" dirty="0" smtClean="0"/>
            </a:br>
            <a:r>
              <a:rPr lang="ru-RU" sz="2000" b="1" dirty="0" smtClean="0"/>
              <a:t>Составлять предложения по опорным словам.</a:t>
            </a:r>
          </a:p>
          <a:p>
            <a:pPr marL="0" indent="0">
              <a:buNone/>
            </a:pPr>
            <a:r>
              <a:rPr lang="ru-RU" sz="2000" dirty="0" smtClean="0"/>
              <a:t>Ракета, космос, лететь, в.   Луна, это, земля, спутник. </a:t>
            </a:r>
            <a:br>
              <a:rPr lang="ru-RU" sz="2000" dirty="0" smtClean="0"/>
            </a:br>
            <a:r>
              <a:rPr lang="ru-RU" sz="2000" b="1" dirty="0" smtClean="0"/>
              <a:t>Определять, что лишнее и почему.</a:t>
            </a:r>
          </a:p>
          <a:p>
            <a:pPr marL="0" indent="0">
              <a:buNone/>
            </a:pPr>
            <a:r>
              <a:rPr lang="ru-RU" sz="2000" dirty="0" smtClean="0"/>
              <a:t>Солнце, луна, лампа.  Звезда, планета, ракета. </a:t>
            </a:r>
            <a:br>
              <a:rPr lang="ru-RU" sz="2000" dirty="0" smtClean="0"/>
            </a:br>
            <a:r>
              <a:rPr lang="ru-RU" sz="2000" b="1" dirty="0" smtClean="0"/>
              <a:t>Объяснять значение слов. </a:t>
            </a:r>
            <a:r>
              <a:rPr lang="ru-RU" sz="2000" dirty="0" smtClean="0"/>
              <a:t>Взлёт, посадка, старт, приземление, скафандр, шлем, созвездие, луноход, космонавт, спутник, невесомость.</a:t>
            </a:r>
            <a:endParaRPr lang="ru-RU" sz="2000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764704"/>
            <a:ext cx="3929090" cy="1143000"/>
          </a:xfrm>
        </p:spPr>
        <p:txBody>
          <a:bodyPr/>
          <a:lstStyle/>
          <a:p>
            <a:r>
              <a:rPr lang="ru-RU" sz="3200" dirty="0" smtClean="0"/>
              <a:t>Лексическая тема</a:t>
            </a:r>
            <a:br>
              <a:rPr lang="ru-RU" sz="3200" dirty="0" smtClean="0"/>
            </a:br>
            <a:r>
              <a:rPr lang="ru-RU" sz="3200" dirty="0" smtClean="0"/>
              <a:t>«Мебель»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143116"/>
            <a:ext cx="7215238" cy="42576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 помощью речевых игр и упражнений дети должны научиться: </a:t>
            </a:r>
          </a:p>
          <a:p>
            <a:pPr marL="0" indent="0">
              <a:buNone/>
            </a:pPr>
            <a:r>
              <a:rPr lang="ru-RU" sz="2000" b="1" dirty="0" smtClean="0"/>
              <a:t>Подбирать признаки.</a:t>
            </a:r>
          </a:p>
          <a:p>
            <a:pPr marL="0" indent="0">
              <a:buNone/>
            </a:pPr>
            <a:r>
              <a:rPr lang="ru-RU" sz="2000" dirty="0" smtClean="0"/>
              <a:t>Стол (какой?) – круглый, обеденный, журнальный, праздничный, накрытый, широкий, письменный… </a:t>
            </a:r>
            <a:br>
              <a:rPr lang="ru-RU" sz="2000" dirty="0" smtClean="0"/>
            </a:br>
            <a:r>
              <a:rPr lang="ru-RU" sz="2000" b="1" dirty="0" smtClean="0"/>
              <a:t>Согласовывать существительные с числительными.</a:t>
            </a:r>
          </a:p>
          <a:p>
            <a:pPr marL="0" indent="0">
              <a:buNone/>
            </a:pPr>
            <a:r>
              <a:rPr lang="ru-RU" sz="2000" dirty="0" smtClean="0"/>
              <a:t>Одно кресло, два кресла, пять кресел. </a:t>
            </a:r>
            <a:br>
              <a:rPr lang="ru-RU" sz="2000" dirty="0" smtClean="0"/>
            </a:br>
            <a:r>
              <a:rPr lang="ru-RU" sz="2000" dirty="0" smtClean="0"/>
              <a:t>Одна кровать, две кровати, пять кроватей. </a:t>
            </a:r>
            <a:br>
              <a:rPr lang="ru-RU" sz="2000" dirty="0" smtClean="0"/>
            </a:br>
            <a:r>
              <a:rPr lang="ru-RU" sz="2000" b="1" dirty="0" smtClean="0"/>
              <a:t>Говорить правильно.</a:t>
            </a:r>
          </a:p>
          <a:p>
            <a:pPr marL="0" indent="0">
              <a:buNone/>
            </a:pPr>
            <a:r>
              <a:rPr lang="ru-RU" sz="2000" dirty="0" smtClean="0"/>
              <a:t>Это трюмо, нет трюмо, взять с трюмо, поставить на трюмо. </a:t>
            </a:r>
            <a:br>
              <a:rPr lang="ru-RU" sz="2000" dirty="0" smtClean="0"/>
            </a:br>
            <a:r>
              <a:rPr lang="ru-RU" sz="2000" dirty="0" smtClean="0"/>
              <a:t>Это стол, нет стола, поставить на стол. </a:t>
            </a:r>
            <a:br>
              <a:rPr lang="ru-RU" sz="2000" dirty="0" smtClean="0"/>
            </a:br>
            <a:r>
              <a:rPr lang="ru-RU" sz="2000" b="1" dirty="0" smtClean="0"/>
              <a:t>Сравнивать предметы.</a:t>
            </a:r>
          </a:p>
          <a:p>
            <a:pPr marL="0" indent="0">
              <a:buNone/>
            </a:pPr>
            <a:r>
              <a:rPr lang="ru-RU" sz="2000" dirty="0" smtClean="0"/>
              <a:t>Диван – стол. Табурет – стул (кресло). Шкаф – тумба (полка).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4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4429156" cy="1143000"/>
          </a:xfrm>
        </p:spPr>
        <p:txBody>
          <a:bodyPr/>
          <a:lstStyle/>
          <a:p>
            <a:r>
              <a:rPr lang="ru-RU" sz="3200" dirty="0" smtClean="0"/>
              <a:t>Лексическая тема</a:t>
            </a:r>
            <a:br>
              <a:rPr lang="ru-RU" sz="3200" dirty="0" smtClean="0"/>
            </a:br>
            <a:r>
              <a:rPr lang="ru-RU" sz="3200" dirty="0" smtClean="0"/>
              <a:t>«Семья»</a:t>
            </a:r>
            <a:endParaRPr lang="ru-RU" sz="32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7143800" cy="43402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 помощью речевых игр и упражнений дети должны научиться: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Подбирать признак. </a:t>
            </a:r>
            <a:r>
              <a:rPr lang="ru-RU" sz="2000" dirty="0" smtClean="0"/>
              <a:t>Мама (какая?) – ласковая, добрая…</a:t>
            </a:r>
            <a:br>
              <a:rPr lang="ru-RU" sz="2000" dirty="0" smtClean="0"/>
            </a:br>
            <a:r>
              <a:rPr lang="ru-RU" sz="2000" b="1" dirty="0" smtClean="0"/>
              <a:t>Образовывать притяжательные прилагательные.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Шарф (чей?) – мамин, папин, дедушкин, брата, сестры… </a:t>
            </a:r>
            <a:br>
              <a:rPr lang="ru-RU" sz="2000" dirty="0" smtClean="0"/>
            </a:br>
            <a:r>
              <a:rPr lang="ru-RU" sz="2000" b="1" dirty="0" smtClean="0"/>
              <a:t>Уметь сравнивать кто старше/младше.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Папа – сын (папа старше, а сын младше). </a:t>
            </a:r>
            <a:br>
              <a:rPr lang="ru-RU" sz="2000" dirty="0" smtClean="0"/>
            </a:br>
            <a:r>
              <a:rPr lang="ru-RU" sz="2000" b="1" dirty="0" smtClean="0"/>
              <a:t>Понимать логико-грамматические конструкции.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Мамина дочка, мама дочки, дочка мамы.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Составлять рассказ о своей семье.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/>
              <a:t>С кем ты живешь? Как зовут твоих родителей, бабушек, дедушек, братьев, сестер? Как вы живете? Чем занимается мама, папа, брат, сестра, ты? Чем вы любите заниматься в выходные дни? Как проводите праздники? К кому вы любите ходить в гости? Почему? Любишь ли ты своих родных? За что?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</p:txBody>
      </p:sp>
      <p:pic>
        <p:nvPicPr>
          <p:cNvPr id="12" name="Рисунок 11" descr="0_884cc_2857d78f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85794"/>
            <a:ext cx="3000396" cy="1387947"/>
          </a:xfrm>
          <a:prstGeom prst="rect">
            <a:avLst/>
          </a:prstGeom>
        </p:spPr>
      </p:pic>
      <p:pic>
        <p:nvPicPr>
          <p:cNvPr id="13" name="Рисунок 12" descr="be6ac2412a0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571480"/>
            <a:ext cx="2238644" cy="1578671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286124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СПАСИБО ЗА ВНИМАНИЕ!!!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428868"/>
            <a:ext cx="8458200" cy="571504"/>
          </a:xfrm>
        </p:spPr>
        <p:txBody>
          <a:bodyPr/>
          <a:lstStyle/>
          <a:p>
            <a:r>
              <a:rPr lang="ru-RU" sz="2800" b="1" dirty="0" smtClean="0"/>
              <a:t>Игривых вам деток ;)</a:t>
            </a:r>
            <a:endParaRPr lang="ru-RU" sz="1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285984" y="5072074"/>
            <a:ext cx="4600548" cy="127159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 презентацией работали: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000" b="1" dirty="0" smtClean="0">
                <a:solidFill>
                  <a:schemeClr val="tx2">
                    <a:shade val="75000"/>
                  </a:schemeClr>
                </a:solidFill>
              </a:rPr>
              <a:t>учитель-логопед  Воробьева Г.А.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учитель-логопед  Мнацаканян С.В.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428604"/>
            <a:ext cx="7143800" cy="12858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/>
              <a:t>ЗАДАЧА ДЕТСКОГО САДА  </a:t>
            </a:r>
            <a:r>
              <a:rPr lang="ru-RU" sz="4000" dirty="0" smtClean="0"/>
              <a:t>– подготовка детей к школе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643042" y="2143116"/>
            <a:ext cx="71438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ОСНОВНОЙ ПОКАЗАТЕЛЬ ГОТОВНОСТИ К ОБУЧЕНИЮ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правильная, хорошо развитая речь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643042" y="4286256"/>
            <a:ext cx="71438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РЕЧЕВОЕ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РАЗВИТИЕ 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детей в дошкольном возрасте осуществляется через все виды игровой деятельности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000100" y="428604"/>
            <a:ext cx="5786478" cy="64294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/>
              <a:t>ДИДАКТИЧЕСКИЕ   ИГРЫ</a:t>
            </a:r>
            <a:endParaRPr lang="ru-RU" sz="4000" b="1" dirty="0"/>
          </a:p>
          <a:p>
            <a:pPr marL="0" indent="0" algn="ctr">
              <a:spcBef>
                <a:spcPts val="0"/>
              </a:spcBef>
              <a:buNone/>
            </a:pPr>
            <a:endParaRPr lang="ru-RU" sz="4000" b="1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214282" y="4429132"/>
            <a:ext cx="700092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РЕЧЕВЫЕ (СЛОВЕСНЫЕ) ИГРЫ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142844" y="1928802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Игры с предметами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dirty="0" smtClean="0"/>
              <a:t>(игрушки, </a:t>
            </a:r>
            <a:r>
              <a:rPr lang="ru-RU" sz="3200" dirty="0" err="1" smtClean="0"/>
              <a:t>прир</a:t>
            </a:r>
            <a:r>
              <a:rPr lang="ru-RU" sz="3200" dirty="0" smtClean="0"/>
              <a:t>. мат-лом)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4857752" y="1857364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Словесные игры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2500298" y="1857364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настольно/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печатные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игры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357158" y="5000636"/>
            <a:ext cx="6715172" cy="164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Построены на словах и действиях, в них развивается умственная деятельность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Прямая со стрелкой 18"/>
          <p:cNvCxnSpPr>
            <a:endCxn id="14" idx="0"/>
          </p:cNvCxnSpPr>
          <p:nvPr/>
        </p:nvCxnSpPr>
        <p:spPr>
          <a:xfrm rot="5400000">
            <a:off x="1357290" y="1357298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6" idx="0"/>
          </p:cNvCxnSpPr>
          <p:nvPr/>
        </p:nvCxnSpPr>
        <p:spPr>
          <a:xfrm rot="5400000">
            <a:off x="3571868" y="1500174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5" idx="0"/>
          </p:cNvCxnSpPr>
          <p:nvPr/>
        </p:nvCxnSpPr>
        <p:spPr>
          <a:xfrm rot="16200000" flipH="1">
            <a:off x="5679289" y="1250141"/>
            <a:ext cx="785818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3929090" cy="1143000"/>
          </a:xfrm>
        </p:spPr>
        <p:txBody>
          <a:bodyPr/>
          <a:lstStyle/>
          <a:p>
            <a:r>
              <a:rPr lang="ru-RU" sz="3200" dirty="0" smtClean="0"/>
              <a:t>Лексическая тема</a:t>
            </a:r>
            <a:br>
              <a:rPr lang="ru-RU" sz="3200" dirty="0" smtClean="0"/>
            </a:br>
            <a:r>
              <a:rPr lang="ru-RU" sz="3200" dirty="0" smtClean="0"/>
              <a:t>«Овощи и фрукты»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143116"/>
            <a:ext cx="6995120" cy="42576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 помощью речевых игр и упражнений дети должны научиться: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Определять </a:t>
            </a:r>
            <a:r>
              <a:rPr lang="ru-RU" sz="2000" b="1" dirty="0"/>
              <a:t>лишний предмет и объяснять почему</a:t>
            </a:r>
            <a:r>
              <a:rPr lang="ru-RU" sz="2000" b="1" dirty="0" smtClean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Яблоко</a:t>
            </a:r>
            <a:r>
              <a:rPr lang="ru-RU" sz="2000" dirty="0"/>
              <a:t>, груша, картошка, лимон. </a:t>
            </a:r>
            <a:br>
              <a:rPr lang="ru-RU" sz="2000" dirty="0"/>
            </a:br>
            <a:r>
              <a:rPr lang="ru-RU" sz="2000" b="1" dirty="0" smtClean="0"/>
              <a:t>Подбирать </a:t>
            </a:r>
            <a:r>
              <a:rPr lang="ru-RU" sz="2000" b="1" dirty="0"/>
              <a:t>признаки</a:t>
            </a:r>
            <a:r>
              <a:rPr lang="ru-RU" sz="2000" b="1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Репка (какая?) – желтая, круглая, твердая… </a:t>
            </a:r>
            <a:br>
              <a:rPr lang="ru-RU" sz="2000" dirty="0"/>
            </a:br>
            <a:r>
              <a:rPr lang="ru-RU" sz="2000" b="1" dirty="0" smtClean="0"/>
              <a:t>Образовывать </a:t>
            </a:r>
            <a:r>
              <a:rPr lang="ru-RU" sz="2000" b="1" dirty="0"/>
              <a:t>относительные прилагательные.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Пюре </a:t>
            </a:r>
            <a:r>
              <a:rPr lang="ru-RU" sz="2000" dirty="0"/>
              <a:t>из яблок – яблочное; </a:t>
            </a:r>
            <a:br>
              <a:rPr lang="ru-RU" sz="2000" dirty="0"/>
            </a:br>
            <a:r>
              <a:rPr lang="ru-RU" sz="2000" b="1" dirty="0" smtClean="0"/>
              <a:t>Составлять </a:t>
            </a:r>
            <a:r>
              <a:rPr lang="ru-RU" sz="2000" b="1" dirty="0"/>
              <a:t>описательные рассказы об овощах и фруктах.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Название. </a:t>
            </a:r>
            <a:r>
              <a:rPr lang="ru-RU" sz="2000" dirty="0" smtClean="0"/>
              <a:t> Где </a:t>
            </a:r>
            <a:r>
              <a:rPr lang="ru-RU" sz="2000" dirty="0"/>
              <a:t>растет? </a:t>
            </a:r>
            <a:r>
              <a:rPr lang="ru-RU" sz="2000" dirty="0" smtClean="0"/>
              <a:t> Внешний </a:t>
            </a:r>
            <a:r>
              <a:rPr lang="ru-RU" sz="2000" dirty="0"/>
              <a:t>вид. </a:t>
            </a:r>
            <a:r>
              <a:rPr lang="ru-RU" sz="2000" dirty="0" smtClean="0"/>
              <a:t> Какой </a:t>
            </a:r>
            <a:r>
              <a:rPr lang="ru-RU" sz="2000" dirty="0"/>
              <a:t>на вкус? </a:t>
            </a:r>
            <a:r>
              <a:rPr lang="ru-RU" sz="2000" dirty="0" smtClean="0"/>
              <a:t>Что </a:t>
            </a:r>
            <a:r>
              <a:rPr lang="ru-RU" sz="2000" dirty="0"/>
              <a:t>из него готовят?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/>
              <a:t>Сравнивать.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Яблоко и </a:t>
            </a:r>
            <a:r>
              <a:rPr lang="ru-RU" sz="2000" dirty="0" smtClean="0"/>
              <a:t>лимон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4429156" cy="1143000"/>
          </a:xfrm>
        </p:spPr>
        <p:txBody>
          <a:bodyPr/>
          <a:lstStyle/>
          <a:p>
            <a:r>
              <a:rPr lang="ru-RU" sz="3200" dirty="0" smtClean="0"/>
              <a:t>Лексическая тема</a:t>
            </a:r>
            <a:br>
              <a:rPr lang="ru-RU" sz="3200" dirty="0" smtClean="0"/>
            </a:br>
            <a:r>
              <a:rPr lang="ru-RU" sz="3200" dirty="0" smtClean="0"/>
              <a:t>«Деревья и кустарники»</a:t>
            </a:r>
            <a:endParaRPr lang="ru-RU" sz="32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596" y="2154206"/>
            <a:ext cx="6995120" cy="42576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 помощью речевых игр и упражнений дети должны научиться: </a:t>
            </a:r>
          </a:p>
          <a:p>
            <a:r>
              <a:rPr lang="ru-RU" sz="2000" b="1" dirty="0" smtClean="0"/>
              <a:t>Описывать деревья (кустарники) по вопросам:</a:t>
            </a:r>
          </a:p>
          <a:p>
            <a:pPr marL="0" indent="0">
              <a:buNone/>
            </a:pPr>
            <a:r>
              <a:rPr lang="ru-RU" sz="2000" dirty="0" smtClean="0"/>
              <a:t>название; дерево или кустарник? какой у дерева ствол? какая у дерева кора? какой формы листья? </a:t>
            </a:r>
          </a:p>
          <a:p>
            <a:r>
              <a:rPr lang="ru-RU" sz="2000" b="1" dirty="0" smtClean="0"/>
              <a:t>Отличать дерево от куста по признакам:</a:t>
            </a:r>
          </a:p>
          <a:p>
            <a:pPr lvl="0">
              <a:buNone/>
            </a:pPr>
            <a:r>
              <a:rPr lang="ru-RU" sz="2000" dirty="0" smtClean="0"/>
              <a:t>взрослое дерево выше куста; у дерева один ствол.</a:t>
            </a:r>
          </a:p>
          <a:p>
            <a:r>
              <a:rPr lang="ru-RU" sz="2000" b="1" dirty="0" smtClean="0"/>
              <a:t>Уметь образовывать прилагательные от существительных.</a:t>
            </a:r>
          </a:p>
          <a:p>
            <a:pPr marL="0" indent="0">
              <a:buNone/>
            </a:pPr>
            <a:r>
              <a:rPr lang="ru-RU" sz="2000" dirty="0" smtClean="0"/>
              <a:t>Береза – березовый. Ель – еловый. Рябина – рябиновый. Сосна – сосновая. Осина – осиновый. Смородина – смородиновый. Липа – липовый. Яблоня – яблоневый.</a:t>
            </a:r>
            <a:endParaRPr lang="ru-RU" sz="2000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92696"/>
            <a:ext cx="3929090" cy="1143000"/>
          </a:xfrm>
        </p:spPr>
        <p:txBody>
          <a:bodyPr/>
          <a:lstStyle/>
          <a:p>
            <a:r>
              <a:rPr lang="ru-RU" sz="3200" dirty="0" smtClean="0"/>
              <a:t>Лексическая тема</a:t>
            </a:r>
            <a:br>
              <a:rPr lang="ru-RU" sz="3200" dirty="0" smtClean="0"/>
            </a:br>
            <a:r>
              <a:rPr lang="ru-RU" sz="3200" dirty="0" smtClean="0"/>
              <a:t>«Осень»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143116"/>
            <a:ext cx="6995120" cy="42576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 помощью речевых игр и упражнений дети должны научиться: </a:t>
            </a:r>
          </a:p>
          <a:p>
            <a:pPr>
              <a:buNone/>
            </a:pPr>
            <a:r>
              <a:rPr lang="ru-RU" sz="2000" b="1" dirty="0" smtClean="0"/>
              <a:t>Подбирать признаки.</a:t>
            </a:r>
          </a:p>
          <a:p>
            <a:pPr marL="0" indent="0">
              <a:buNone/>
            </a:pPr>
            <a:r>
              <a:rPr lang="ru-RU" sz="2000" dirty="0" smtClean="0"/>
              <a:t>Осень (какая?) – ранняя, золотая, поздняя, грустная, дождливая, сырая, холодная… </a:t>
            </a:r>
            <a:br>
              <a:rPr lang="ru-RU" sz="2000" dirty="0" smtClean="0"/>
            </a:br>
            <a:r>
              <a:rPr lang="ru-RU" sz="2000" dirty="0" smtClean="0"/>
              <a:t>Дождь (какой?) – мелкий, моросящий, холодный, частый, короткий, унылый, сильный… Деревья(какие?), </a:t>
            </a:r>
          </a:p>
          <a:p>
            <a:pPr>
              <a:buNone/>
            </a:pPr>
            <a:r>
              <a:rPr lang="ru-RU" sz="2000" b="1" dirty="0" smtClean="0"/>
              <a:t>Подбирать действия.</a:t>
            </a:r>
          </a:p>
          <a:p>
            <a:pPr marL="0" indent="0">
              <a:buNone/>
            </a:pPr>
            <a:r>
              <a:rPr lang="ru-RU" sz="2000" dirty="0" smtClean="0"/>
              <a:t>Осень – приходит, наступает, наводит грусть… </a:t>
            </a:r>
            <a:br>
              <a:rPr lang="ru-RU" sz="2000" dirty="0" smtClean="0"/>
            </a:br>
            <a:r>
              <a:rPr lang="ru-RU" sz="2000" dirty="0" smtClean="0"/>
              <a:t>Дождь – льёт, моросит, идёт, накрывает… </a:t>
            </a:r>
            <a:br>
              <a:rPr lang="ru-RU" sz="2000" dirty="0" smtClean="0"/>
            </a:br>
            <a:r>
              <a:rPr lang="ru-RU" sz="2000" b="1" dirty="0" smtClean="0"/>
              <a:t>Подбирать предметы к признакам.</a:t>
            </a:r>
          </a:p>
          <a:p>
            <a:pPr marL="0" indent="0">
              <a:buNone/>
            </a:pPr>
            <a:r>
              <a:rPr lang="ru-RU" sz="2000" dirty="0" smtClean="0"/>
              <a:t>Осенний – день, вечер, дождь, ветер, лес… </a:t>
            </a:r>
            <a:br>
              <a:rPr lang="ru-RU" sz="2000" dirty="0" smtClean="0"/>
            </a:br>
            <a:r>
              <a:rPr lang="ru-RU" sz="2000" dirty="0" smtClean="0"/>
              <a:t>Осенняя – погода, ночь, непогода, одежда, сырость… </a:t>
            </a:r>
            <a:br>
              <a:rPr lang="ru-RU" sz="2000" dirty="0" smtClean="0"/>
            </a:b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4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5170896" cy="1143000"/>
          </a:xfrm>
        </p:spPr>
        <p:txBody>
          <a:bodyPr/>
          <a:lstStyle/>
          <a:p>
            <a:r>
              <a:rPr lang="ru-RU" sz="3200" dirty="0" smtClean="0"/>
              <a:t>Лексическая тема</a:t>
            </a:r>
            <a:br>
              <a:rPr lang="ru-RU" sz="3200" dirty="0" smtClean="0"/>
            </a:br>
            <a:r>
              <a:rPr lang="ru-RU" sz="3200" dirty="0" smtClean="0"/>
              <a:t>«Дикие </a:t>
            </a:r>
            <a:r>
              <a:rPr lang="ru-RU" sz="3200" dirty="0" smtClean="0"/>
              <a:t>звери наших </a:t>
            </a:r>
            <a:r>
              <a:rPr lang="ru-RU" sz="3200" dirty="0" smtClean="0"/>
              <a:t>лесов»</a:t>
            </a:r>
            <a:endParaRPr lang="ru-RU" sz="32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596" y="2154206"/>
            <a:ext cx="7143800" cy="42576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 помощью речевых игр и упражнений дети должны научиться: </a:t>
            </a:r>
          </a:p>
          <a:p>
            <a:pPr>
              <a:buNone/>
            </a:pPr>
            <a:r>
              <a:rPr lang="ru-RU" sz="2000" b="1" dirty="0" smtClean="0"/>
              <a:t>Называть семью. </a:t>
            </a:r>
            <a:r>
              <a:rPr lang="ru-RU" sz="2000" dirty="0" smtClean="0"/>
              <a:t>Медведь, медведица, медвежонок. </a:t>
            </a:r>
          </a:p>
          <a:p>
            <a:pPr>
              <a:buNone/>
            </a:pPr>
            <a:r>
              <a:rPr lang="ru-RU" sz="2000" b="1" dirty="0" smtClean="0"/>
              <a:t>Подбирать существительные к прилагательным.</a:t>
            </a:r>
          </a:p>
          <a:p>
            <a:pPr>
              <a:buNone/>
            </a:pPr>
            <a:r>
              <a:rPr lang="ru-RU" sz="2000" dirty="0" smtClean="0"/>
              <a:t>Бурый, косолапый, неуклюжий - … </a:t>
            </a:r>
          </a:p>
          <a:p>
            <a:pPr>
              <a:buNone/>
            </a:pPr>
            <a:r>
              <a:rPr lang="ru-RU" sz="2000" b="1" dirty="0" smtClean="0"/>
              <a:t>Называть маму. </a:t>
            </a:r>
            <a:r>
              <a:rPr lang="ru-RU" sz="2000" dirty="0" smtClean="0"/>
              <a:t>Медвежонок у медведицы, лисенок у …, </a:t>
            </a:r>
          </a:p>
          <a:p>
            <a:pPr>
              <a:buNone/>
            </a:pPr>
            <a:r>
              <a:rPr lang="ru-RU" sz="2000" b="1" dirty="0" smtClean="0"/>
              <a:t>Кто как голос подает.</a:t>
            </a:r>
          </a:p>
          <a:p>
            <a:pPr>
              <a:buNone/>
            </a:pPr>
            <a:r>
              <a:rPr lang="ru-RU" sz="2000" b="1" dirty="0" smtClean="0"/>
              <a:t>Кто где живет.</a:t>
            </a:r>
          </a:p>
          <a:p>
            <a:pPr>
              <a:buNone/>
            </a:pPr>
            <a:r>
              <a:rPr lang="ru-RU" sz="2000" b="1" dirty="0" smtClean="0"/>
              <a:t>Подбирать существительные к глаголу.</a:t>
            </a:r>
          </a:p>
          <a:p>
            <a:pPr marL="0" indent="0">
              <a:buNone/>
            </a:pPr>
            <a:r>
              <a:rPr lang="ru-RU" sz="2000" dirty="0" smtClean="0"/>
              <a:t>Охотится - … Крадется - … Воет - … Кусается - … </a:t>
            </a:r>
            <a:br>
              <a:rPr lang="ru-RU" sz="2000" dirty="0" smtClean="0"/>
            </a:br>
            <a:r>
              <a:rPr lang="ru-RU" sz="2000" b="1" dirty="0" smtClean="0"/>
              <a:t>Подбирать признаки. </a:t>
            </a:r>
            <a:r>
              <a:rPr lang="ru-RU" sz="2000" dirty="0" smtClean="0"/>
              <a:t>Волк (какой?) -…. </a:t>
            </a:r>
            <a:br>
              <a:rPr lang="ru-RU" sz="2000" dirty="0" smtClean="0"/>
            </a:br>
            <a:r>
              <a:rPr lang="ru-RU" sz="2000" b="1" dirty="0" smtClean="0"/>
              <a:t>Подбирать действия. </a:t>
            </a:r>
            <a:r>
              <a:rPr lang="ru-RU" sz="2000" dirty="0" smtClean="0"/>
              <a:t>Медведь (что делает?) - … </a:t>
            </a:r>
          </a:p>
          <a:p>
            <a:pPr marL="0" indent="0">
              <a:buNone/>
            </a:pPr>
            <a:r>
              <a:rPr lang="ru-RU" sz="2000" b="1" dirty="0" smtClean="0"/>
              <a:t>Правильно отвечать на вопросы: чей? чья? чьё? Чьи?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76672"/>
            <a:ext cx="3929090" cy="1143000"/>
          </a:xfrm>
        </p:spPr>
        <p:txBody>
          <a:bodyPr/>
          <a:lstStyle/>
          <a:p>
            <a:r>
              <a:rPr lang="ru-RU" sz="3200" dirty="0" smtClean="0"/>
              <a:t>Лексическая тема</a:t>
            </a:r>
            <a:br>
              <a:rPr lang="ru-RU" sz="3200" dirty="0" smtClean="0"/>
            </a:br>
            <a:r>
              <a:rPr lang="ru-RU" sz="3200" dirty="0" smtClean="0"/>
              <a:t>«Домашние птицы»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143116"/>
            <a:ext cx="7215238" cy="425769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Отвечать на вопросы. </a:t>
            </a:r>
          </a:p>
          <a:p>
            <a:pPr marL="457200" indent="-457200">
              <a:buNone/>
            </a:pPr>
            <a:r>
              <a:rPr lang="ru-RU" sz="2000" dirty="0" smtClean="0"/>
              <a:t>Кто как разговаривает?  Собери семью.</a:t>
            </a:r>
            <a:r>
              <a:rPr lang="ru-RU" sz="2000" b="1" dirty="0" smtClean="0"/>
              <a:t> </a:t>
            </a:r>
            <a:r>
              <a:rPr lang="ru-RU" sz="2000" dirty="0" smtClean="0"/>
              <a:t>Чье? Чья? Чьи? Чей?</a:t>
            </a:r>
          </a:p>
          <a:p>
            <a:pPr>
              <a:buNone/>
            </a:pPr>
            <a:r>
              <a:rPr lang="ru-RU" sz="2000" dirty="0" smtClean="0"/>
              <a:t>Перо (чье?) – куриное, гусиное, утиное, петушиное… </a:t>
            </a:r>
          </a:p>
          <a:p>
            <a:pPr>
              <a:buNone/>
            </a:pPr>
            <a:r>
              <a:rPr lang="ru-RU" sz="2000" b="1" dirty="0" smtClean="0"/>
              <a:t>Составлять описательный рассказ по плану.</a:t>
            </a:r>
          </a:p>
          <a:p>
            <a:pPr marL="0" indent="0">
              <a:buNone/>
            </a:pPr>
            <a:r>
              <a:rPr lang="ru-RU" sz="2000" dirty="0" smtClean="0"/>
              <a:t>Кто это? </a:t>
            </a:r>
            <a:br>
              <a:rPr lang="ru-RU" sz="2000" dirty="0" smtClean="0"/>
            </a:br>
            <a:r>
              <a:rPr lang="ru-RU" sz="2000" dirty="0" smtClean="0"/>
              <a:t>Каков внешний вид? </a:t>
            </a:r>
            <a:br>
              <a:rPr lang="ru-RU" sz="2000" dirty="0" smtClean="0"/>
            </a:br>
            <a:r>
              <a:rPr lang="ru-RU" sz="2000" dirty="0" smtClean="0"/>
              <a:t>Какие повадки? </a:t>
            </a:r>
            <a:br>
              <a:rPr lang="ru-RU" sz="2000" dirty="0" smtClean="0"/>
            </a:br>
            <a:r>
              <a:rPr lang="ru-RU" sz="2000" dirty="0" smtClean="0"/>
              <a:t>Кто детеныши? </a:t>
            </a:r>
            <a:br>
              <a:rPr lang="ru-RU" sz="2000" dirty="0" smtClean="0"/>
            </a:br>
            <a:r>
              <a:rPr lang="ru-RU" sz="2000" dirty="0" smtClean="0"/>
              <a:t>Чем питается? </a:t>
            </a:r>
            <a:br>
              <a:rPr lang="ru-RU" sz="2000" dirty="0" smtClean="0"/>
            </a:br>
            <a:r>
              <a:rPr lang="ru-RU" sz="2000" dirty="0" smtClean="0"/>
              <a:t>Какую пользу приносит? </a:t>
            </a:r>
          </a:p>
          <a:p>
            <a:pPr>
              <a:buNone/>
            </a:pPr>
            <a:r>
              <a:rPr lang="ru-RU" sz="2000" b="1" dirty="0" smtClean="0"/>
              <a:t>Сравнивать двух птиц.</a:t>
            </a:r>
          </a:p>
          <a:p>
            <a:pPr>
              <a:buNone/>
            </a:pPr>
            <a:r>
              <a:rPr lang="ru-RU" sz="2000" dirty="0" smtClean="0"/>
              <a:t>Какие сходства и отличия (по плану описания).</a:t>
            </a:r>
            <a:endParaRPr lang="ru-RU" sz="20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4429156" cy="1143000"/>
          </a:xfrm>
        </p:spPr>
        <p:txBody>
          <a:bodyPr/>
          <a:lstStyle/>
          <a:p>
            <a:r>
              <a:rPr lang="ru-RU" sz="3200" dirty="0" smtClean="0"/>
              <a:t>Лексическая тема</a:t>
            </a:r>
            <a:br>
              <a:rPr lang="ru-RU" sz="3200" dirty="0" smtClean="0"/>
            </a:br>
            <a:r>
              <a:rPr lang="ru-RU" sz="3200" dirty="0" smtClean="0"/>
              <a:t>«Домашние животные»</a:t>
            </a:r>
            <a:endParaRPr lang="ru-RU" sz="32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596" y="2154206"/>
            <a:ext cx="7143800" cy="42576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С помощью речевых игр и упражнений дети должны научиться: </a:t>
            </a:r>
          </a:p>
          <a:p>
            <a:pPr>
              <a:buNone/>
            </a:pPr>
            <a:r>
              <a:rPr lang="ru-RU" sz="2000" b="1" dirty="0" smtClean="0"/>
              <a:t>Находить детенышей и их родителей и наоборот.</a:t>
            </a:r>
          </a:p>
          <a:p>
            <a:pPr>
              <a:buNone/>
            </a:pPr>
            <a:r>
              <a:rPr lang="ru-RU" sz="2000" dirty="0" smtClean="0"/>
              <a:t>У кошки – котенок, у собаки – щенок, у козы – козленок… </a:t>
            </a:r>
          </a:p>
          <a:p>
            <a:pPr>
              <a:buNone/>
            </a:pPr>
            <a:r>
              <a:rPr lang="ru-RU" sz="2000" b="1" dirty="0" smtClean="0"/>
              <a:t>Подбирать признаки.</a:t>
            </a:r>
          </a:p>
          <a:p>
            <a:pPr marL="0" indent="0">
              <a:buNone/>
            </a:pPr>
            <a:r>
              <a:rPr lang="ru-RU" sz="2000" dirty="0" smtClean="0"/>
              <a:t>Щенок – маленький, длинноухий, забавный, глупый, смешной.. Теленок - …, Кошка - …, Кролик - … </a:t>
            </a:r>
          </a:p>
          <a:p>
            <a:pPr>
              <a:buNone/>
            </a:pPr>
            <a:r>
              <a:rPr lang="ru-RU" sz="2000" b="1" dirty="0" smtClean="0"/>
              <a:t>Описывать животных по плану.</a:t>
            </a:r>
          </a:p>
          <a:p>
            <a:pPr marL="0" indent="0">
              <a:buNone/>
            </a:pPr>
            <a:r>
              <a:rPr lang="ru-RU" sz="2000" dirty="0" smtClean="0"/>
              <a:t>Название. Внешний вид. Чем питается. Где живет. </a:t>
            </a:r>
            <a:br>
              <a:rPr lang="ru-RU" sz="2000" dirty="0" smtClean="0"/>
            </a:br>
            <a:r>
              <a:rPr lang="ru-RU" sz="2000" dirty="0" smtClean="0"/>
              <a:t>Как голос подает. Какую пользу приносит. </a:t>
            </a:r>
          </a:p>
          <a:p>
            <a:pPr>
              <a:buNone/>
            </a:pPr>
            <a:r>
              <a:rPr lang="ru-RU" sz="2000" b="1" dirty="0" smtClean="0"/>
              <a:t>Сравнивать двух животных по плану.</a:t>
            </a:r>
          </a:p>
          <a:p>
            <a:pPr marL="0" indent="0">
              <a:buNone/>
            </a:pPr>
            <a:r>
              <a:rPr lang="ru-RU" sz="2000" dirty="0" smtClean="0"/>
              <a:t>Какое тело? Чем покрыто? Какие уши, нос, глаза, хвост, морда…? Чем питаются? Где живут?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ga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angAbstrak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647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Elegant</vt:lpstr>
      <vt:lpstr>OrangAbstrakt</vt:lpstr>
      <vt:lpstr>лица</vt:lpstr>
      <vt:lpstr>РЕЧЕВЫЕ ИГРЫ И УПРАЖНЕНИЯ ПО ЛЕКСИЧЕСКИМ ТЕМАМ</vt:lpstr>
      <vt:lpstr>Слайд 2</vt:lpstr>
      <vt:lpstr>Слайд 3</vt:lpstr>
      <vt:lpstr>Лексическая тема «Овощи и фрукты»</vt:lpstr>
      <vt:lpstr>Лексическая тема «Деревья и кустарники»</vt:lpstr>
      <vt:lpstr>Лексическая тема «Осень»</vt:lpstr>
      <vt:lpstr>Лексическая тема «Дикие звери наших лесов»</vt:lpstr>
      <vt:lpstr>Лексическая тема «Домашние птицы»</vt:lpstr>
      <vt:lpstr>Лексическая тема «Домашние животные»</vt:lpstr>
      <vt:lpstr>Лексическая тема «Зима»</vt:lpstr>
      <vt:lpstr>Лексическая тема «Космос»</vt:lpstr>
      <vt:lpstr>Лексическая тема «Мебель»</vt:lpstr>
      <vt:lpstr>Лексическая тема «Семья»</vt:lpstr>
      <vt:lpstr>СПАСИБО ЗА ВНИМАНИЕ!!!</vt:lpstr>
    </vt:vector>
  </TitlesOfParts>
  <Company>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91</cp:revision>
  <dcterms:created xsi:type="dcterms:W3CDTF">2013-11-10T21:00:15Z</dcterms:created>
  <dcterms:modified xsi:type="dcterms:W3CDTF">2015-11-01T21:33:51Z</dcterms:modified>
</cp:coreProperties>
</file>