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7" r:id="rId11"/>
    <p:sldId id="268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C618631-F80E-4CE2-8590-C6D294A8BB13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1C9A597-07FE-48F4-B427-260D6D3FB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8631-F80E-4CE2-8590-C6D294A8BB13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A597-07FE-48F4-B427-260D6D3FB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8631-F80E-4CE2-8590-C6D294A8BB13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A597-07FE-48F4-B427-260D6D3FB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8631-F80E-4CE2-8590-C6D294A8BB13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A597-07FE-48F4-B427-260D6D3FB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8631-F80E-4CE2-8590-C6D294A8BB13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A597-07FE-48F4-B427-260D6D3FB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8631-F80E-4CE2-8590-C6D294A8BB13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A597-07FE-48F4-B427-260D6D3FB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8631-F80E-4CE2-8590-C6D294A8BB13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A597-07FE-48F4-B427-260D6D3FB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8631-F80E-4CE2-8590-C6D294A8BB13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A597-07FE-48F4-B427-260D6D3FB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8631-F80E-4CE2-8590-C6D294A8BB13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A597-07FE-48F4-B427-260D6D3FB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C618631-F80E-4CE2-8590-C6D294A8BB13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1C9A597-07FE-48F4-B427-260D6D3FB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C618631-F80E-4CE2-8590-C6D294A8BB13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1C9A597-07FE-48F4-B427-260D6D3FB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C618631-F80E-4CE2-8590-C6D294A8BB13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1C9A597-07FE-48F4-B427-260D6D3FB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adikal.ru/F/i046.radikal.ru/0801/5b/e45166b42f5a.png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http://i046.radikal.ru/0801/5b/e45166b42f5at.jpg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phototusya.narod.ru/objet23001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adikal.ru/F/i046.radikal.ru/0801/5b/e45166b42f5a.png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http://i046.radikal.ru/0801/5b/e45166b42f5at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adikal.ru/F/i046.radikal.ru/0801/5b/e45166b42f5a.png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i046.radikal.ru/0801/5b/e45166b42f5at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rs.foto.radikal.ru/0708/fe/dac2610ae0ddt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i049.radikal.ru/0712/c4/df81ef4a851et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772816"/>
            <a:ext cx="5723468" cy="18280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Картины летнего дня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И.Тургенев «Голуби»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736622"/>
            <a:ext cx="6480720" cy="1524000"/>
          </a:xfrm>
        </p:spPr>
        <p:txBody>
          <a:bodyPr>
            <a:normAutofit/>
          </a:bodyPr>
          <a:lstStyle/>
          <a:p>
            <a:r>
              <a:rPr lang="ru-RU" dirty="0" smtClean="0"/>
              <a:t>Урок литературного чтения в 3 «а» классе </a:t>
            </a:r>
          </a:p>
          <a:p>
            <a:r>
              <a:rPr lang="ru-RU" dirty="0" smtClean="0"/>
              <a:t>Учитель высшей категории </a:t>
            </a:r>
          </a:p>
          <a:p>
            <a:r>
              <a:rPr lang="ru-RU" dirty="0" smtClean="0"/>
              <a:t>Попова Алла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41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87624" y="1124744"/>
            <a:ext cx="3311224" cy="4599399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А.Н.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Толстой: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«Детских книг я почти не читал, должно быть, у меня их и не было. Любимым писателем был Тургенев. Я начал его слушать в зимние вечера лет с семи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Похоже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описание летней грозы И.С. Тургенева и А.Н. Толстого? </a:t>
            </a:r>
          </a:p>
          <a:p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3\Desktop\images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5" y="1196752"/>
            <a:ext cx="309634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думаете, почему И.С. Тургенев захотел рассказать нам историю о том, как один голубь спас другого во время грозы?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Выразительное чтение стихотворения в прозе И. Тургенева.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D:\Алла\БАБУШКА\для бабушки\20091201081455!05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1662651" cy="254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23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И.Тургенев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C:\Users\3\Desktop\turgenev_repin1879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2673" y="2120900"/>
            <a:ext cx="273220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Тургенев – «взрослый писатель». Он никогда не писал для детей. </a:t>
            </a:r>
          </a:p>
          <a:p>
            <a:pPr>
              <a:buNone/>
            </a:pPr>
            <a:r>
              <a:rPr lang="ru-RU" dirty="0" smtClean="0"/>
              <a:t>- 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Подумайте,  почему авторы учебника включили его  произведение в свою книгу?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Изображение">
            <a:hlinkClick r:id="rId3"/>
          </p:cNvPr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804248" y="764704"/>
            <a:ext cx="126237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6334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1893646" cy="1872208"/>
          </a:xfrm>
          <a:prstGeom prst="rect">
            <a:avLst/>
          </a:prstGeom>
          <a:ln>
            <a:solidFill>
              <a:srgbClr val="0033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52037" b="53664"/>
          <a:stretch>
            <a:fillRect/>
          </a:stretch>
        </p:blipFill>
        <p:spPr bwMode="auto">
          <a:xfrm>
            <a:off x="7524328" y="692696"/>
            <a:ext cx="1296094" cy="1728192"/>
          </a:xfrm>
          <a:prstGeom prst="rect">
            <a:avLst/>
          </a:prstGeom>
          <a:ln>
            <a:solidFill>
              <a:srgbClr val="0033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7" name="Блок-схема: память с посл. доступом 6"/>
          <p:cNvSpPr/>
          <p:nvPr/>
        </p:nvSpPr>
        <p:spPr>
          <a:xfrm>
            <a:off x="4139952" y="836712"/>
            <a:ext cx="3384376" cy="936104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Стихотворение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это 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Это произведение 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– стихотворение в прозе  </a:t>
            </a:r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 rot="21405371">
            <a:off x="1547664" y="260648"/>
            <a:ext cx="3384376" cy="936104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Раазве</a:t>
            </a:r>
            <a:r>
              <a:rPr lang="ru-RU" dirty="0" smtClean="0"/>
              <a:t> бывают стихи в прозе?</a:t>
            </a:r>
            <a:endParaRPr lang="ru-RU" dirty="0"/>
          </a:p>
        </p:txBody>
      </p:sp>
      <p:sp>
        <p:nvSpPr>
          <p:cNvPr id="25" name="Блок-схема: память с посл. доступом 24"/>
          <p:cNvSpPr/>
          <p:nvPr/>
        </p:nvSpPr>
        <p:spPr>
          <a:xfrm rot="21405371">
            <a:off x="1499430" y="283642"/>
            <a:ext cx="3384376" cy="936104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Разве бывают стихи в  прозе?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87624" y="3429000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 ли , чтобы проза являлась одновременно и стихотворением?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39752" y="2780928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Какой возникает  вопрос?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73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«Голуби»- стихотворение в прозе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</a:p>
          <a:p>
            <a:pPr>
              <a:buNone/>
            </a:pPr>
            <a:r>
              <a:rPr lang="ru-RU" sz="3200" dirty="0" smtClean="0"/>
              <a:t>Попробуем понять, что  в прозе есть от стихов?</a:t>
            </a:r>
            <a:endParaRPr lang="ru-RU" sz="3200" dirty="0"/>
          </a:p>
        </p:txBody>
      </p:sp>
      <p:pic>
        <p:nvPicPr>
          <p:cNvPr id="4" name="Рисунок 3" descr="http://phototusya.narod.ru/objet23001.gif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12160" y="3717032"/>
            <a:ext cx="2304256" cy="211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04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9"/>
          <p:cNvSpPr>
            <a:spLocks noChangeArrowheads="1"/>
          </p:cNvSpPr>
          <p:nvPr/>
        </p:nvSpPr>
        <p:spPr bwMode="auto">
          <a:xfrm>
            <a:off x="2916238" y="3284538"/>
            <a:ext cx="3600450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3040" y="1844824"/>
            <a:ext cx="6196405" cy="387824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ритм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                           </a:t>
            </a:r>
            <a:r>
              <a:rPr lang="ru-RU" dirty="0" smtClean="0"/>
              <a:t>рифма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мелодия         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  <a:r>
              <a:rPr lang="ru-RU" dirty="0" smtClean="0"/>
              <a:t>                        стихотворение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                    интонация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настроение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должно присутствовать в стихотворении?</a:t>
            </a:r>
          </a:p>
        </p:txBody>
      </p:sp>
      <p:sp>
        <p:nvSpPr>
          <p:cNvPr id="7173" name="Line 15"/>
          <p:cNvSpPr>
            <a:spLocks noChangeShapeType="1"/>
          </p:cNvSpPr>
          <p:nvPr/>
        </p:nvSpPr>
        <p:spPr bwMode="auto">
          <a:xfrm flipV="1">
            <a:off x="5580063" y="2565400"/>
            <a:ext cx="10795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Line 16"/>
          <p:cNvSpPr>
            <a:spLocks noChangeShapeType="1"/>
          </p:cNvSpPr>
          <p:nvPr/>
        </p:nvSpPr>
        <p:spPr bwMode="auto">
          <a:xfrm flipH="1" flipV="1">
            <a:off x="1692275" y="1989138"/>
            <a:ext cx="208756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5" name="Line 17"/>
          <p:cNvSpPr>
            <a:spLocks noChangeShapeType="1"/>
          </p:cNvSpPr>
          <p:nvPr/>
        </p:nvSpPr>
        <p:spPr bwMode="auto">
          <a:xfrm flipH="1">
            <a:off x="2268538" y="37163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6" name="Line 18"/>
          <p:cNvSpPr>
            <a:spLocks noChangeShapeType="1"/>
          </p:cNvSpPr>
          <p:nvPr/>
        </p:nvSpPr>
        <p:spPr bwMode="auto">
          <a:xfrm flipH="1">
            <a:off x="2987675" y="4221163"/>
            <a:ext cx="9366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7" name="Line 19"/>
          <p:cNvSpPr>
            <a:spLocks noChangeShapeType="1"/>
          </p:cNvSpPr>
          <p:nvPr/>
        </p:nvSpPr>
        <p:spPr bwMode="auto">
          <a:xfrm>
            <a:off x="5651500" y="4149725"/>
            <a:ext cx="7207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Развитие умений-применение знаний.</a:t>
            </a:r>
          </a:p>
        </p:txBody>
      </p:sp>
      <p:pic>
        <p:nvPicPr>
          <p:cNvPr id="4" name="Рисунок 3" descr="Изображение">
            <a:hlinkClick r:id="rId2"/>
          </p:cNvPr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948264" y="692696"/>
            <a:ext cx="1334383" cy="175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3\Desktop\400px-Rozh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060848"/>
            <a:ext cx="7128792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155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 Паустовский говорил, что у подлинной, настоящей прозы всегда есть свой ритм, что «ритм прозы зависит от таланта писателя, от чувства языка, от хорошего писательского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слуха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«Главное в том, что проза, когда она достигает совершенства, по существу является подлинной поэзией».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(К. Паустовский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«Где граница между прозой и поэзией, я никогда не пойму».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(Л. Толстой)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 descr="Изображение">
            <a:hlinkClick r:id="rId2"/>
          </p:cNvPr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092280" y="764704"/>
            <a:ext cx="902335" cy="11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802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9" end="2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179" end="2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98" end="3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charRg st="298" end="3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Сравнение  стихотворения и стихов в прозе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71597" y="1772815"/>
          <a:ext cx="6984778" cy="4497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389"/>
                <a:gridCol w="3492389"/>
              </a:tblGrid>
              <a:tr h="3540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Стихи</a:t>
                      </a:r>
                      <a:endParaRPr lang="ru-RU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Стихи в прозе.</a:t>
                      </a:r>
                      <a:endParaRPr lang="ru-RU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65697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1.Передаются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чувства героя.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Передаются чувства героя</a:t>
                      </a:r>
                    </a:p>
                  </a:txBody>
                  <a:tcPr/>
                </a:tc>
              </a:tr>
              <a:tr h="354097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2.Настроение героя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Настроение героя.</a:t>
                      </a:r>
                    </a:p>
                  </a:txBody>
                  <a:tcPr/>
                </a:tc>
              </a:tr>
              <a:tr h="354097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3.Определённый ритм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3.Небольшое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 объёму.</a:t>
                      </a:r>
                    </a:p>
                  </a:txBody>
                  <a:tcPr/>
                </a:tc>
              </a:tr>
              <a:tr h="6196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Небольшое по объёму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Можно выделить вступление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416386">
                <a:tc>
                  <a:txBody>
                    <a:bodyPr/>
                    <a:lstStyle/>
                    <a:p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5.Происходит развитие действий.</a:t>
                      </a:r>
                    </a:p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6.Кульминация</a:t>
                      </a:r>
                    </a:p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 Окончание действия </a:t>
                      </a:r>
                    </a:p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 развязка)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5409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09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http://rs.foto.radikal.ru/0708/fe/dac2610ae0ddt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187624" y="4149080"/>
            <a:ext cx="96012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11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Объясните значение слова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цикл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-?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709360" cy="36038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 художественных произведений, которые объединены общей темой или общими действующими лицами.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Например:</a:t>
            </a:r>
          </a:p>
          <a:p>
            <a:r>
              <a:rPr lang="ru-RU" dirty="0" smtClean="0"/>
              <a:t>Э. </a:t>
            </a:r>
            <a:r>
              <a:rPr lang="ru-RU" dirty="0" smtClean="0"/>
              <a:t>Успенский - цикл </a:t>
            </a:r>
            <a:r>
              <a:rPr lang="ru-RU" dirty="0" smtClean="0"/>
              <a:t>сказочных повестей о Дяде Фёдоре и его друзьях;</a:t>
            </a:r>
          </a:p>
          <a:p>
            <a:r>
              <a:rPr lang="ru-RU" dirty="0" smtClean="0"/>
              <a:t>К</a:t>
            </a:r>
            <a:r>
              <a:rPr lang="ru-RU" dirty="0" smtClean="0"/>
              <a:t>. </a:t>
            </a:r>
            <a:r>
              <a:rPr lang="ru-RU" dirty="0" smtClean="0"/>
              <a:t>Паустовский– </a:t>
            </a:r>
            <a:r>
              <a:rPr lang="ru-RU" dirty="0" smtClean="0"/>
              <a:t>цикл рассказов «Мещёрская сторона» и т.д.</a:t>
            </a:r>
          </a:p>
          <a:p>
            <a:r>
              <a:rPr lang="ru-RU" dirty="0" smtClean="0"/>
              <a:t> У И</a:t>
            </a:r>
            <a:r>
              <a:rPr lang="ru-RU" dirty="0" smtClean="0"/>
              <a:t>. Тургенева таких стихотворений несколько.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http://i049.radikal.ru/0712/c4/df81ef4a851et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043608" y="692696"/>
            <a:ext cx="1398905" cy="142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6092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119</TotalTime>
  <Words>395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Картины летнего дня И.Тургенев «Голуби»</vt:lpstr>
      <vt:lpstr>И.Тургенев</vt:lpstr>
      <vt:lpstr>Слайд 3</vt:lpstr>
      <vt:lpstr>«Голуби»- стихотворение в прозе</vt:lpstr>
      <vt:lpstr>Что должно присутствовать в стихотворении?</vt:lpstr>
      <vt:lpstr>Развитие умений-применение знаний.</vt:lpstr>
      <vt:lpstr>Слайд 7</vt:lpstr>
      <vt:lpstr>Сравнение  стихотворения и стихов в прозе</vt:lpstr>
      <vt:lpstr>Объясните значение слова  цикл-?</vt:lpstr>
      <vt:lpstr>Слайд 10</vt:lpstr>
      <vt:lpstr>Подведение итогов</vt:lpstr>
      <vt:lpstr>Домашнее задание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Буквы непроизносимых гласных в корне слова</dc:title>
  <dc:creator>Алла</dc:creator>
  <cp:lastModifiedBy>3</cp:lastModifiedBy>
  <cp:revision>12</cp:revision>
  <dcterms:created xsi:type="dcterms:W3CDTF">2014-10-12T12:40:54Z</dcterms:created>
  <dcterms:modified xsi:type="dcterms:W3CDTF">2014-10-15T14:39:06Z</dcterms:modified>
</cp:coreProperties>
</file>