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3"/>
  </p:notesMasterIdLst>
  <p:sldIdLst>
    <p:sldId id="256" r:id="rId2"/>
    <p:sldId id="303"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14" r:id="rId31"/>
    <p:sldId id="315" r:id="rId32"/>
    <p:sldId id="316" r:id="rId33"/>
    <p:sldId id="317"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4" r:id="rId53"/>
    <p:sldId id="305" r:id="rId54"/>
    <p:sldId id="306" r:id="rId55"/>
    <p:sldId id="307" r:id="rId56"/>
    <p:sldId id="308" r:id="rId57"/>
    <p:sldId id="309" r:id="rId58"/>
    <p:sldId id="310" r:id="rId59"/>
    <p:sldId id="311" r:id="rId60"/>
    <p:sldId id="312" r:id="rId61"/>
    <p:sldId id="313" r:id="rId6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08D031-0E23-438F-B71D-84A8C91F1513}" type="datetimeFigureOut">
              <a:rPr lang="ru-RU" smtClean="0"/>
              <a:t>28.10.2015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E07B57-1BD8-4B58-A03A-8E98D8B77F7E}" type="slidenum">
              <a:rPr lang="ru-RU" smtClean="0"/>
              <a:t>‹#›</a:t>
            </a:fld>
            <a:endParaRPr lang="ru-RU"/>
          </a:p>
        </p:txBody>
      </p:sp>
    </p:spTree>
    <p:extLst>
      <p:ext uri="{BB962C8B-B14F-4D97-AF65-F5344CB8AC3E}">
        <p14:creationId xmlns:p14="http://schemas.microsoft.com/office/powerpoint/2010/main" val="321052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FE07B57-1BD8-4B58-A03A-8E98D8B77F7E}" type="slidenum">
              <a:rPr lang="ru-RU" smtClean="0"/>
              <a:t>4</a:t>
            </a:fld>
            <a:endParaRPr lang="ru-RU"/>
          </a:p>
        </p:txBody>
      </p:sp>
    </p:spTree>
    <p:extLst>
      <p:ext uri="{BB962C8B-B14F-4D97-AF65-F5344CB8AC3E}">
        <p14:creationId xmlns:p14="http://schemas.microsoft.com/office/powerpoint/2010/main" val="2635674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48DAEAE-A416-41BF-80E0-87604BF62FBA}" type="datetimeFigureOut">
              <a:rPr lang="ru-RU" smtClean="0"/>
              <a:t>28.10.2015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8DAEAE-A416-41BF-80E0-87604BF62FBA}" type="datetimeFigureOut">
              <a:rPr lang="ru-RU" smtClean="0"/>
              <a:t>28.10.2015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8DAEAE-A416-41BF-80E0-87604BF62FBA}" type="datetimeFigureOut">
              <a:rPr lang="ru-RU" smtClean="0"/>
              <a:t>28.10.2015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048DAEAE-A416-41BF-80E0-87604BF62FBA}" type="datetimeFigureOut">
              <a:rPr lang="ru-RU" smtClean="0"/>
              <a:t>28.10.2015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48DAEAE-A416-41BF-80E0-87604BF62FBA}" type="datetimeFigureOut">
              <a:rPr lang="ru-RU" smtClean="0"/>
              <a:t>28.10.2015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48DAEAE-A416-41BF-80E0-87604BF62FBA}" type="datetimeFigureOut">
              <a:rPr lang="ru-RU" smtClean="0"/>
              <a:t>28.10.2015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048DAEAE-A416-41BF-80E0-87604BF62FBA}" type="datetimeFigureOut">
              <a:rPr lang="ru-RU" smtClean="0"/>
              <a:t>28.10.2015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48DAEAE-A416-41BF-80E0-87604BF62FBA}" type="datetimeFigureOut">
              <a:rPr lang="ru-RU" smtClean="0"/>
              <a:t>28.10.2015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DAEAE-A416-41BF-80E0-87604BF62FBA}" type="datetimeFigureOut">
              <a:rPr lang="ru-RU" smtClean="0"/>
              <a:t>28.10.2015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8DAEAE-A416-41BF-80E0-87604BF62FBA}" type="datetimeFigureOut">
              <a:rPr lang="ru-RU" smtClean="0"/>
              <a:t>28.10.2015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8DAEAE-A416-41BF-80E0-87604BF62FBA}" type="datetimeFigureOut">
              <a:rPr lang="ru-RU" smtClean="0"/>
              <a:t>28.10.2015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82C407C-44E3-40F3-A13F-31F8CE0C0A1D}" type="slidenum">
              <a:rPr lang="ru-RU" smtClean="0"/>
              <a:t>‹#›</a:t>
            </a:fld>
            <a:endParaRPr lang="ru-RU"/>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ru-RU" smtClean="0"/>
              <a:t>Вставка рисунка</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048DAEAE-A416-41BF-80E0-87604BF62FBA}" type="datetimeFigureOut">
              <a:rPr lang="ru-RU" smtClean="0"/>
              <a:t>28.10.2015</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782C407C-44E3-40F3-A13F-31F8CE0C0A1D}" type="slidenum">
              <a:rPr lang="ru-RU" smtClean="0"/>
              <a:t>‹#›</a:t>
            </a:fld>
            <a:endParaRPr lang="ru-RU"/>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9442" y="620689"/>
            <a:ext cx="7117180" cy="3456383"/>
          </a:xfrm>
        </p:spPr>
        <p:txBody>
          <a:bodyPr>
            <a:normAutofit/>
          </a:bodyPr>
          <a:lstStyle/>
          <a:p>
            <a:r>
              <a:rPr lang="ru-RU" b="1" dirty="0" smtClean="0">
                <a:solidFill>
                  <a:srgbClr val="FFFF00"/>
                </a:solidFill>
              </a:rPr>
              <a:t>КАК ПОМОЧЬ АГРЕССИВНОМУ РЕБЕНКУ?</a:t>
            </a:r>
            <a:endParaRPr lang="ru-RU" b="1" dirty="0">
              <a:solidFill>
                <a:srgbClr val="FFFF00"/>
              </a:solidFill>
            </a:endParaRPr>
          </a:p>
        </p:txBody>
      </p:sp>
      <p:sp>
        <p:nvSpPr>
          <p:cNvPr id="3" name="Подзаголовок 2"/>
          <p:cNvSpPr>
            <a:spLocks noGrp="1"/>
          </p:cNvSpPr>
          <p:nvPr>
            <p:ph type="subTitle" idx="1"/>
          </p:nvPr>
        </p:nvSpPr>
        <p:spPr/>
        <p:txBody>
          <a:bodyPr>
            <a:noAutofit/>
          </a:bodyPr>
          <a:lstStyle/>
          <a:p>
            <a:r>
              <a:rPr lang="ru-RU" sz="2800" b="1" dirty="0" smtClean="0"/>
              <a:t>Семинар – практикум для воспитателей ДОУ</a:t>
            </a:r>
          </a:p>
          <a:p>
            <a:r>
              <a:rPr lang="ru-RU" sz="2800" b="1" dirty="0" smtClean="0"/>
              <a:t>Педагог-психолог Н.В. Фомина</a:t>
            </a:r>
            <a:endParaRPr lang="ru-RU" sz="2800" b="1" dirty="0"/>
          </a:p>
        </p:txBody>
      </p:sp>
    </p:spTree>
    <p:extLst>
      <p:ext uri="{BB962C8B-B14F-4D97-AF65-F5344CB8AC3E}">
        <p14:creationId xmlns:p14="http://schemas.microsoft.com/office/powerpoint/2010/main" val="2415240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9756576" y="365758"/>
            <a:ext cx="504056" cy="182921"/>
          </a:xfrm>
        </p:spPr>
        <p:txBody>
          <a:bodyPr>
            <a:normAutofit fontScale="90000"/>
          </a:bodyPr>
          <a:lstStyle/>
          <a:p>
            <a:endParaRPr lang="ru-RU" dirty="0"/>
          </a:p>
        </p:txBody>
      </p:sp>
      <p:sp>
        <p:nvSpPr>
          <p:cNvPr id="3" name="Объект 2"/>
          <p:cNvSpPr>
            <a:spLocks noGrp="1"/>
          </p:cNvSpPr>
          <p:nvPr>
            <p:ph idx="1"/>
          </p:nvPr>
        </p:nvSpPr>
        <p:spPr>
          <a:xfrm>
            <a:off x="0" y="260648"/>
            <a:ext cx="8172400" cy="6195088"/>
          </a:xfrm>
        </p:spPr>
        <p:txBody>
          <a:bodyPr>
            <a:normAutofit/>
          </a:bodyPr>
          <a:lstStyle/>
          <a:p>
            <a:r>
              <a:rPr lang="ru-RU" sz="2000" b="1" dirty="0">
                <a:solidFill>
                  <a:srgbClr val="FFFF00"/>
                </a:solidFill>
              </a:rPr>
              <a:t>Агрессивный ребенок, используя любую возможность, ... стремится разозлить маму, воспитателя, сверстников. Он “не успокаивается” до тех пор, пока взрослые не взорвутся, а дети не вступят в </a:t>
            </a:r>
            <a:r>
              <a:rPr lang="ru-RU" sz="2000" b="1" dirty="0" smtClean="0">
                <a:solidFill>
                  <a:srgbClr val="FFFF00"/>
                </a:solidFill>
              </a:rPr>
              <a:t>драку.</a:t>
            </a:r>
            <a:endParaRPr lang="ru-RU" sz="2000" b="1" dirty="0">
              <a:solidFill>
                <a:srgbClr val="FFFF00"/>
              </a:solidFill>
            </a:endParaRPr>
          </a:p>
          <a:p>
            <a:r>
              <a:rPr lang="ru-RU" sz="2000" b="1" dirty="0">
                <a:solidFill>
                  <a:srgbClr val="FFFF00"/>
                </a:solidFill>
              </a:rPr>
              <a:t>   Родителям и педагогам не всегда понятно, чего добивается ребенок и почему он ведет себя так, хотя заранее знает, что со стороны детей может получить отпор, а со стороны взрослых — наказание. В действительности это порой лишь отчаянная попытка завоевать свое “место под солнцем”. Ребенок не имеет представления, как другим способом можно бороться за выживание в этом странном и жестоком мире, как защитить себя.</a:t>
            </a:r>
          </a:p>
        </p:txBody>
      </p:sp>
    </p:spTree>
    <p:extLst>
      <p:ext uri="{BB962C8B-B14F-4D97-AF65-F5344CB8AC3E}">
        <p14:creationId xmlns:p14="http://schemas.microsoft.com/office/powerpoint/2010/main" val="60415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44944" y="476672"/>
            <a:ext cx="459904" cy="216024"/>
          </a:xfrm>
        </p:spPr>
        <p:txBody>
          <a:bodyPr>
            <a:normAutofit fontScale="90000"/>
          </a:bodyPr>
          <a:lstStyle/>
          <a:p>
            <a:endParaRPr lang="ru-RU" dirty="0"/>
          </a:p>
        </p:txBody>
      </p:sp>
      <p:sp>
        <p:nvSpPr>
          <p:cNvPr id="3" name="Объект 2"/>
          <p:cNvSpPr>
            <a:spLocks noGrp="1"/>
          </p:cNvSpPr>
          <p:nvPr>
            <p:ph idx="1"/>
          </p:nvPr>
        </p:nvSpPr>
        <p:spPr>
          <a:xfrm>
            <a:off x="107504" y="332656"/>
            <a:ext cx="8856984" cy="6123080"/>
          </a:xfrm>
        </p:spPr>
        <p:txBody>
          <a:bodyPr>
            <a:normAutofit/>
          </a:bodyPr>
          <a:lstStyle/>
          <a:p>
            <a:r>
              <a:rPr lang="ru-RU" sz="2000" b="1" dirty="0">
                <a:solidFill>
                  <a:srgbClr val="FFFF00"/>
                </a:solidFill>
              </a:rPr>
              <a:t>Агрессивные дети очень часто подозрительны и насторожены, любят перекладывать вину за затеянную ими ссору на других. Например, играя во время прогулки в песочнице, двое детей подготовительной группы подрались. Рома ударил Сашу совком. На вопрос воспитателя, почему он это сделал, Рома искренне ответил: “У Саши в руках была лопата, и я очень боялся, что он ударит меня”. По словам воспитателя, Саша не проявлял никаких намерений обидеть или ударить Рому, но Рома воспринял эту ситуацию как угрожающую.</a:t>
            </a:r>
          </a:p>
          <a:p>
            <a:r>
              <a:rPr lang="ru-RU" sz="2000" b="1" dirty="0">
                <a:solidFill>
                  <a:srgbClr val="FFFF00"/>
                </a:solidFill>
              </a:rPr>
              <a:t>   Такие дети часто не могут сами оценить свою агрессивность. Они не замечают, что вселяют в окружающих страх и беспокойство. Им, напротив, кажется, что весь мир хочет обидеть именно их. Таким образом, получается замкнутый круг: агрессивные дети боятся и ненавидят окружающих, а те, в свою очередь боятся их.</a:t>
            </a:r>
          </a:p>
          <a:p>
            <a:endParaRPr lang="ru-RU" dirty="0"/>
          </a:p>
          <a:p>
            <a:endParaRPr lang="ru-RU" dirty="0"/>
          </a:p>
        </p:txBody>
      </p:sp>
    </p:spTree>
    <p:extLst>
      <p:ext uri="{BB962C8B-B14F-4D97-AF65-F5344CB8AC3E}">
        <p14:creationId xmlns:p14="http://schemas.microsoft.com/office/powerpoint/2010/main" val="420131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rgbClr val="FFFF00"/>
                </a:solidFill>
              </a:rPr>
              <a:t>Как выявить агрессивность у ребенка</a:t>
            </a:r>
            <a:endParaRPr lang="ru-RU" b="1" dirty="0">
              <a:solidFill>
                <a:srgbClr val="FFFF00"/>
              </a:solidFill>
            </a:endParaRPr>
          </a:p>
        </p:txBody>
      </p:sp>
      <p:sp>
        <p:nvSpPr>
          <p:cNvPr id="3" name="Объект 2"/>
          <p:cNvSpPr>
            <a:spLocks noGrp="1"/>
          </p:cNvSpPr>
          <p:nvPr>
            <p:ph idx="1"/>
          </p:nvPr>
        </p:nvSpPr>
        <p:spPr/>
        <p:txBody>
          <a:bodyPr>
            <a:normAutofit/>
          </a:bodyPr>
          <a:lstStyle/>
          <a:p>
            <a:r>
              <a:rPr lang="ru-RU" b="1" dirty="0">
                <a:solidFill>
                  <a:srgbClr val="FF0000"/>
                </a:solidFill>
              </a:rPr>
              <a:t>Агрессивные дети нуждаются в понимании и поддержке взрослых, поэтому главная наша задача заключается не в том, чтобы поставить “точный” диагноз и тем более “приклеить ярлык”, </a:t>
            </a:r>
            <a:r>
              <a:rPr lang="ru-RU" sz="4000" b="1" dirty="0">
                <a:solidFill>
                  <a:srgbClr val="FF0000"/>
                </a:solidFill>
              </a:rPr>
              <a:t>а в оказании посильной и </a:t>
            </a:r>
            <a:r>
              <a:rPr lang="ru-RU" sz="4000" b="1" dirty="0" smtClean="0">
                <a:solidFill>
                  <a:srgbClr val="FF0000"/>
                </a:solidFill>
              </a:rPr>
              <a:t>своевременной  </a:t>
            </a:r>
            <a:r>
              <a:rPr lang="ru-RU" sz="4000" b="1" dirty="0">
                <a:solidFill>
                  <a:srgbClr val="FF0000"/>
                </a:solidFill>
              </a:rPr>
              <a:t>помощи ребенку.</a:t>
            </a:r>
          </a:p>
        </p:txBody>
      </p:sp>
    </p:spTree>
    <p:extLst>
      <p:ext uri="{BB962C8B-B14F-4D97-AF65-F5344CB8AC3E}">
        <p14:creationId xmlns:p14="http://schemas.microsoft.com/office/powerpoint/2010/main" val="3611482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7239000" cy="1308760"/>
          </a:xfrm>
        </p:spPr>
        <p:txBody>
          <a:bodyPr>
            <a:normAutofit fontScale="90000"/>
          </a:bodyPr>
          <a:lstStyle/>
          <a:p>
            <a:pPr algn="ctr"/>
            <a:r>
              <a:rPr lang="ru-RU" b="1" dirty="0">
                <a:solidFill>
                  <a:srgbClr val="FFFF00"/>
                </a:solidFill>
              </a:rPr>
              <a:t>Критерии агрессивности (схема наблюдения за ребенком)</a:t>
            </a:r>
          </a:p>
        </p:txBody>
      </p:sp>
      <p:sp>
        <p:nvSpPr>
          <p:cNvPr id="3" name="Объект 2"/>
          <p:cNvSpPr>
            <a:spLocks noGrp="1"/>
          </p:cNvSpPr>
          <p:nvPr>
            <p:ph idx="1"/>
          </p:nvPr>
        </p:nvSpPr>
        <p:spPr>
          <a:xfrm>
            <a:off x="0" y="1609416"/>
            <a:ext cx="8100392" cy="5131952"/>
          </a:xfrm>
        </p:spPr>
        <p:txBody>
          <a:bodyPr>
            <a:normAutofit fontScale="47500" lnSpcReduction="20000"/>
          </a:bodyPr>
          <a:lstStyle/>
          <a:p>
            <a:pPr marL="0" indent="0">
              <a:buNone/>
            </a:pPr>
            <a:r>
              <a:rPr lang="ru-RU" sz="3200" b="1" dirty="0" smtClean="0"/>
              <a:t>Ребенок</a:t>
            </a:r>
            <a:r>
              <a:rPr lang="ru-RU" sz="3200" b="1" dirty="0"/>
              <a:t>:</a:t>
            </a:r>
          </a:p>
          <a:p>
            <a:r>
              <a:rPr lang="ru-RU" sz="3200" b="1" dirty="0"/>
              <a:t>1. Часто теряет контроль над собой.</a:t>
            </a:r>
          </a:p>
          <a:p>
            <a:r>
              <a:rPr lang="ru-RU" sz="3200" b="1" dirty="0"/>
              <a:t>2. Часто спорит, ругается со взрослыми.</a:t>
            </a:r>
          </a:p>
          <a:p>
            <a:r>
              <a:rPr lang="ru-RU" sz="3200" b="1" dirty="0"/>
              <a:t>3. Часто отказывается выполнять правила.</a:t>
            </a:r>
          </a:p>
          <a:p>
            <a:r>
              <a:rPr lang="ru-RU" sz="3200" b="1" dirty="0"/>
              <a:t>4. Часто специально раздражает людей.</a:t>
            </a:r>
          </a:p>
          <a:p>
            <a:r>
              <a:rPr lang="ru-RU" sz="3200" b="1" dirty="0"/>
              <a:t>5. Часто винит других в своих ошибках.</a:t>
            </a:r>
          </a:p>
          <a:p>
            <a:r>
              <a:rPr lang="ru-RU" sz="3200" b="1" dirty="0"/>
              <a:t>6. Часто сердится и отказывается сделать что-либо.</a:t>
            </a:r>
          </a:p>
          <a:p>
            <a:r>
              <a:rPr lang="ru-RU" sz="3200" b="1" dirty="0"/>
              <a:t>7. Часто завистлив, мстителен.</a:t>
            </a:r>
          </a:p>
          <a:p>
            <a:r>
              <a:rPr lang="ru-RU" sz="3200" b="1" dirty="0"/>
              <a:t>8. Чувствителен, очень быстро реагирует на различные действия окружающих (детей и взрослых), которые нередко раздражают его</a:t>
            </a:r>
            <a:r>
              <a:rPr lang="ru-RU" dirty="0" smtClean="0"/>
              <a:t>.</a:t>
            </a:r>
          </a:p>
          <a:p>
            <a:endParaRPr lang="ru-RU" dirty="0"/>
          </a:p>
          <a:p>
            <a:r>
              <a:rPr lang="ru-RU" sz="3300" b="1" dirty="0"/>
              <a:t>   Предположить, что ребенок агрессивен можно лишь в том случае, если в течение не менее чем 6 месяцев в его поведении проявлялись хотя бы 4 из 8 перечисленных признаков.</a:t>
            </a:r>
          </a:p>
          <a:p>
            <a:r>
              <a:rPr lang="ru-RU" sz="3300" b="1" dirty="0"/>
              <a:t>Ребенку, в поведении которого наблюдается большое количество признаков агрессивности, необходима помощь специалиста: психолога или врача.</a:t>
            </a:r>
          </a:p>
          <a:p>
            <a:endParaRPr lang="ru-RU" sz="3300" b="1" dirty="0"/>
          </a:p>
        </p:txBody>
      </p:sp>
    </p:spTree>
    <p:extLst>
      <p:ext uri="{BB962C8B-B14F-4D97-AF65-F5344CB8AC3E}">
        <p14:creationId xmlns:p14="http://schemas.microsoft.com/office/powerpoint/2010/main" val="404932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496944" cy="1017212"/>
          </a:xfrm>
        </p:spPr>
        <p:txBody>
          <a:bodyPr>
            <a:noAutofit/>
          </a:bodyPr>
          <a:lstStyle/>
          <a:p>
            <a:r>
              <a:rPr lang="ru-RU" sz="2800" b="1" dirty="0">
                <a:solidFill>
                  <a:srgbClr val="FFFF00"/>
                </a:solidFill>
              </a:rPr>
              <a:t>Работа воспитателей и учителей с данной категорией детей должна проводиться в трех направлениях:</a:t>
            </a:r>
          </a:p>
        </p:txBody>
      </p:sp>
      <p:sp>
        <p:nvSpPr>
          <p:cNvPr id="3" name="Объект 2"/>
          <p:cNvSpPr>
            <a:spLocks noGrp="1"/>
          </p:cNvSpPr>
          <p:nvPr>
            <p:ph idx="1"/>
          </p:nvPr>
        </p:nvSpPr>
        <p:spPr>
          <a:xfrm>
            <a:off x="0" y="1609416"/>
            <a:ext cx="8100392" cy="4846320"/>
          </a:xfrm>
        </p:spPr>
        <p:txBody>
          <a:bodyPr>
            <a:normAutofit/>
          </a:bodyPr>
          <a:lstStyle/>
          <a:p>
            <a:r>
              <a:rPr lang="ru-RU" sz="2800" b="1" dirty="0" smtClean="0">
                <a:solidFill>
                  <a:srgbClr val="FFC000"/>
                </a:solidFill>
              </a:rPr>
              <a:t>1. Работа с гневом. Обучение агрессивных детей приемлемым способам выражения гнева.</a:t>
            </a:r>
          </a:p>
          <a:p>
            <a:r>
              <a:rPr lang="ru-RU" sz="2800" b="1" dirty="0" smtClean="0">
                <a:solidFill>
                  <a:srgbClr val="FFC000"/>
                </a:solidFill>
              </a:rPr>
              <a:t>2</a:t>
            </a:r>
            <a:r>
              <a:rPr lang="ru-RU" sz="2800" b="1" dirty="0">
                <a:solidFill>
                  <a:srgbClr val="FFC000"/>
                </a:solidFill>
              </a:rPr>
              <a:t>. Обучение детей навыкам распознавания и контроля, умению владеть собой в ситуациях, провоцирующих вспышки гнева.</a:t>
            </a:r>
          </a:p>
          <a:p>
            <a:r>
              <a:rPr lang="ru-RU" sz="2800" b="1" dirty="0" smtClean="0">
                <a:solidFill>
                  <a:srgbClr val="FFC000"/>
                </a:solidFill>
              </a:rPr>
              <a:t>3. Формирование способности к </a:t>
            </a:r>
            <a:r>
              <a:rPr lang="ru-RU" sz="2800" b="1" dirty="0" err="1" smtClean="0">
                <a:solidFill>
                  <a:srgbClr val="FFC000"/>
                </a:solidFill>
              </a:rPr>
              <a:t>эмпатии</a:t>
            </a:r>
            <a:r>
              <a:rPr lang="ru-RU" sz="2800" b="1" dirty="0" smtClean="0">
                <a:solidFill>
                  <a:srgbClr val="FFC000"/>
                </a:solidFill>
              </a:rPr>
              <a:t>, доверию, сочувствию, сопереживанию и т.д.</a:t>
            </a:r>
          </a:p>
          <a:p>
            <a:endParaRPr lang="ru-RU" sz="2800" b="1" dirty="0">
              <a:solidFill>
                <a:srgbClr val="7030A0"/>
              </a:solidFill>
            </a:endParaRPr>
          </a:p>
        </p:txBody>
      </p:sp>
    </p:spTree>
    <p:extLst>
      <p:ext uri="{BB962C8B-B14F-4D97-AF65-F5344CB8AC3E}">
        <p14:creationId xmlns:p14="http://schemas.microsoft.com/office/powerpoint/2010/main" val="2547131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7239000" cy="360040"/>
          </a:xfrm>
        </p:spPr>
        <p:txBody>
          <a:bodyPr/>
          <a:lstStyle/>
          <a:p>
            <a:pPr algn="ctr"/>
            <a:r>
              <a:rPr lang="ru-RU" b="1" dirty="0">
                <a:solidFill>
                  <a:srgbClr val="FF0000"/>
                </a:solidFill>
              </a:rPr>
              <a:t>Работа с гневом</a:t>
            </a:r>
          </a:p>
        </p:txBody>
      </p:sp>
      <p:sp>
        <p:nvSpPr>
          <p:cNvPr id="3" name="Объект 2"/>
          <p:cNvSpPr>
            <a:spLocks noGrp="1"/>
          </p:cNvSpPr>
          <p:nvPr>
            <p:ph idx="1"/>
          </p:nvPr>
        </p:nvSpPr>
        <p:spPr>
          <a:xfrm>
            <a:off x="107504" y="476672"/>
            <a:ext cx="9036496" cy="6381328"/>
          </a:xfrm>
        </p:spPr>
        <p:txBody>
          <a:bodyPr>
            <a:noAutofit/>
          </a:bodyPr>
          <a:lstStyle/>
          <a:p>
            <a:r>
              <a:rPr lang="ru-RU" sz="2000" dirty="0" smtClean="0">
                <a:solidFill>
                  <a:srgbClr val="FFFF00"/>
                </a:solidFill>
              </a:rPr>
              <a:t>Что </a:t>
            </a:r>
            <a:r>
              <a:rPr lang="ru-RU" sz="2000" dirty="0">
                <a:solidFill>
                  <a:srgbClr val="FFFF00"/>
                </a:solidFill>
              </a:rPr>
              <a:t>такое гнев? Это чувство сильного негодования, которое сопровождается потерей контроля над собой. К сожалению, в нашей культуре принято считать, что проявление гнева — недостойная реакция. Уже в детском возрасте нам внушают эту мысль взрослые — родители, бабушки, дедушки, педагоги. Однако психологи не рекомендуют каждый раз сдерживать эту эмоцию, поскольку таким образом мы можем стать своеобразной “копилкой гнева”. Кроме того, загнав гнев внутрь, человек, скорее всего, рано или поздно все же почувствует необходимость выплеснуть его. Но уже не на того, кто вызвал это чувство, а на “подвернувшегося под руку” или на того, кто слабее и не сможет дать отпор. Даже если мы очень постараемся и не поддадимся соблазнительному способу “извержения” гнева, наша “копилка”, пополняясь день ото дня новыми негативными эмоциями, в один прекрасный день все же может “лопнуть”. Причем не обязательно это завершится истерикой и криками. Вырвавшиеся на свободу негативные чувства могут “осесть” внутри нас, что приведет к различным соматическим проблемам: головным болям, желудочным и сердечнососудистым заболеваниям</a:t>
            </a:r>
          </a:p>
        </p:txBody>
      </p:sp>
    </p:spTree>
    <p:extLst>
      <p:ext uri="{BB962C8B-B14F-4D97-AF65-F5344CB8AC3E}">
        <p14:creationId xmlns:p14="http://schemas.microsoft.com/office/powerpoint/2010/main" val="186953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dirty="0" smtClean="0">
                <a:solidFill>
                  <a:srgbClr val="00B050"/>
                </a:solidFill>
              </a:rPr>
              <a:t>Помощь воспитателя</a:t>
            </a:r>
            <a:endParaRPr lang="ru-RU" dirty="0">
              <a:solidFill>
                <a:srgbClr val="00B050"/>
              </a:solidFill>
            </a:endParaRPr>
          </a:p>
        </p:txBody>
      </p:sp>
      <p:sp>
        <p:nvSpPr>
          <p:cNvPr id="3" name="Объект 2"/>
          <p:cNvSpPr>
            <a:spLocks noGrp="1"/>
          </p:cNvSpPr>
          <p:nvPr>
            <p:ph idx="1"/>
          </p:nvPr>
        </p:nvSpPr>
        <p:spPr>
          <a:xfrm>
            <a:off x="0" y="1609416"/>
            <a:ext cx="8100392" cy="4846320"/>
          </a:xfrm>
        </p:spPr>
        <p:txBody>
          <a:bodyPr/>
          <a:lstStyle/>
          <a:p>
            <a:r>
              <a:rPr lang="ru-RU" dirty="0"/>
              <a:t> </a:t>
            </a:r>
            <a:r>
              <a:rPr lang="ru-RU" sz="2800" b="1" dirty="0">
                <a:solidFill>
                  <a:srgbClr val="FF0000"/>
                </a:solidFill>
              </a:rPr>
              <a:t>Поскольку чувство гнева чаще всего возникает в результате ограничения свободы, то в момент наивысшего “накала страстей” необходимо разрешить ребенку сделать что-то, что, может быть, обычно и не приветствуется нами. Причем тут многое зависит от того, в какой форме — вербальной или физической выражает ребенок свой гнев</a:t>
            </a:r>
            <a:r>
              <a:rPr lang="ru-RU" sz="2800" b="1" dirty="0" smtClean="0">
                <a:solidFill>
                  <a:srgbClr val="FF0000"/>
                </a:solidFill>
              </a:rPr>
              <a:t>. ( Метод В. </a:t>
            </a:r>
            <a:r>
              <a:rPr lang="ru-RU" sz="2800" b="1" dirty="0" err="1" smtClean="0">
                <a:solidFill>
                  <a:srgbClr val="FF0000"/>
                </a:solidFill>
              </a:rPr>
              <a:t>Оклендер</a:t>
            </a:r>
            <a:r>
              <a:rPr lang="ru-RU" sz="2800" b="1" dirty="0" smtClean="0">
                <a:solidFill>
                  <a:srgbClr val="FF0000"/>
                </a:solidFill>
              </a:rPr>
              <a:t>)</a:t>
            </a:r>
            <a:endParaRPr lang="ru-RU" sz="2800" b="1" dirty="0">
              <a:solidFill>
                <a:srgbClr val="FF0000"/>
              </a:solidFill>
            </a:endParaRPr>
          </a:p>
        </p:txBody>
      </p:sp>
    </p:spTree>
    <p:extLst>
      <p:ext uri="{BB962C8B-B14F-4D97-AF65-F5344CB8AC3E}">
        <p14:creationId xmlns:p14="http://schemas.microsoft.com/office/powerpoint/2010/main" val="1402181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836696" y="476671"/>
            <a:ext cx="504056" cy="72008"/>
          </a:xfrm>
        </p:spPr>
        <p:txBody>
          <a:bodyPr>
            <a:normAutofit fontScale="90000"/>
          </a:bodyPr>
          <a:lstStyle/>
          <a:p>
            <a:endParaRPr lang="ru-RU" dirty="0"/>
          </a:p>
        </p:txBody>
      </p:sp>
      <p:sp>
        <p:nvSpPr>
          <p:cNvPr id="3" name="Объект 2"/>
          <p:cNvSpPr>
            <a:spLocks noGrp="1"/>
          </p:cNvSpPr>
          <p:nvPr>
            <p:ph idx="1"/>
          </p:nvPr>
        </p:nvSpPr>
        <p:spPr/>
        <p:txBody>
          <a:bodyPr>
            <a:normAutofit fontScale="92500"/>
          </a:bodyPr>
          <a:lstStyle/>
          <a:p>
            <a:r>
              <a:rPr lang="ru-RU" sz="4000" b="1" dirty="0">
                <a:solidFill>
                  <a:srgbClr val="FFFF00"/>
                </a:solidFill>
              </a:rPr>
              <a:t>Метод, предложенный В. </a:t>
            </a:r>
            <a:r>
              <a:rPr lang="ru-RU" sz="4000" b="1" dirty="0" err="1">
                <a:solidFill>
                  <a:srgbClr val="FFFF00"/>
                </a:solidFill>
              </a:rPr>
              <a:t>Оклендер</a:t>
            </a:r>
            <a:r>
              <a:rPr lang="ru-RU" sz="4000" b="1" dirty="0">
                <a:solidFill>
                  <a:srgbClr val="FFFF00"/>
                </a:solidFill>
              </a:rPr>
              <a:t>, может помочь избежать многих неприятностей и будет способствовать разрешению конфликтной ситуации.</a:t>
            </a:r>
          </a:p>
        </p:txBody>
      </p:sp>
    </p:spTree>
    <p:extLst>
      <p:ext uri="{BB962C8B-B14F-4D97-AF65-F5344CB8AC3E}">
        <p14:creationId xmlns:p14="http://schemas.microsoft.com/office/powerpoint/2010/main" val="1746974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675725"/>
            <a:ext cx="7125113" cy="665044"/>
          </a:xfrm>
        </p:spPr>
        <p:txBody>
          <a:bodyPr/>
          <a:lstStyle/>
          <a:p>
            <a:pPr algn="ctr"/>
            <a:r>
              <a:rPr lang="ru-RU" b="1" dirty="0">
                <a:solidFill>
                  <a:srgbClr val="FFFF00"/>
                </a:solidFill>
              </a:rPr>
              <a:t>Помощь воспитателя</a:t>
            </a:r>
          </a:p>
        </p:txBody>
      </p:sp>
      <p:sp>
        <p:nvSpPr>
          <p:cNvPr id="3" name="Объект 2"/>
          <p:cNvSpPr>
            <a:spLocks noGrp="1"/>
          </p:cNvSpPr>
          <p:nvPr>
            <p:ph idx="1"/>
          </p:nvPr>
        </p:nvSpPr>
        <p:spPr>
          <a:xfrm>
            <a:off x="0" y="1609416"/>
            <a:ext cx="8100392" cy="4846320"/>
          </a:xfrm>
        </p:spPr>
        <p:txBody>
          <a:bodyPr>
            <a:normAutofit fontScale="92500" lnSpcReduction="10000"/>
          </a:bodyPr>
          <a:lstStyle/>
          <a:p>
            <a:r>
              <a:rPr lang="ru-RU" sz="3200" b="1" dirty="0">
                <a:solidFill>
                  <a:srgbClr val="00B050"/>
                </a:solidFill>
              </a:rPr>
              <a:t>Еще один способ помочь детям легально выразить вербальную агрессию — поиграть с ними в игру “</a:t>
            </a:r>
            <a:r>
              <a:rPr lang="ru-RU" sz="3200" b="1" dirty="0" err="1">
                <a:solidFill>
                  <a:srgbClr val="00B050"/>
                </a:solidFill>
              </a:rPr>
              <a:t>Обзывалки</a:t>
            </a:r>
            <a:r>
              <a:rPr lang="ru-RU" sz="3200" b="1" dirty="0">
                <a:solidFill>
                  <a:srgbClr val="00B050"/>
                </a:solidFill>
              </a:rPr>
              <a:t>”. Опыт показывает, что у детей, получивших возможность выплеснуть с разрешения педагога негативные эмоции, а вслед за этим услышавших что-то приятное о себе, уменьшается желание действовать агрессивно.</a:t>
            </a:r>
          </a:p>
          <a:p>
            <a:endParaRPr lang="ru-RU" sz="3200" b="1" dirty="0">
              <a:solidFill>
                <a:srgbClr val="00B050"/>
              </a:solidFill>
            </a:endParaRPr>
          </a:p>
          <a:p>
            <a:endParaRPr lang="ru-RU" dirty="0"/>
          </a:p>
        </p:txBody>
      </p:sp>
    </p:spTree>
    <p:extLst>
      <p:ext uri="{BB962C8B-B14F-4D97-AF65-F5344CB8AC3E}">
        <p14:creationId xmlns:p14="http://schemas.microsoft.com/office/powerpoint/2010/main" val="3265970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04704"/>
          </a:xfrm>
        </p:spPr>
        <p:txBody>
          <a:bodyPr/>
          <a:lstStyle/>
          <a:p>
            <a:pPr algn="ctr"/>
            <a:r>
              <a:rPr lang="ru-RU" dirty="0" smtClean="0">
                <a:solidFill>
                  <a:srgbClr val="00B050"/>
                </a:solidFill>
              </a:rPr>
              <a:t>Помощь воспитателя</a:t>
            </a:r>
            <a:endParaRPr lang="ru-RU" dirty="0">
              <a:solidFill>
                <a:srgbClr val="00B050"/>
              </a:solidFill>
            </a:endParaRPr>
          </a:p>
        </p:txBody>
      </p:sp>
      <p:sp>
        <p:nvSpPr>
          <p:cNvPr id="3" name="Объект 2"/>
          <p:cNvSpPr>
            <a:spLocks noGrp="1"/>
          </p:cNvSpPr>
          <p:nvPr>
            <p:ph idx="1"/>
          </p:nvPr>
        </p:nvSpPr>
        <p:spPr>
          <a:xfrm>
            <a:off x="0" y="1609416"/>
            <a:ext cx="8100392" cy="4846320"/>
          </a:xfrm>
        </p:spPr>
        <p:txBody>
          <a:bodyPr>
            <a:normAutofit/>
          </a:bodyPr>
          <a:lstStyle/>
          <a:p>
            <a:r>
              <a:rPr lang="ru-RU" sz="2000" b="1" dirty="0">
                <a:solidFill>
                  <a:srgbClr val="FFFF00"/>
                </a:solidFill>
              </a:rPr>
              <a:t>Помочь детям доступным способом выразить гнев, а педагогу — беспрепятственно провести занятие может так называемый “Мешочек для криков” (в других случаях — “Стаканчик для криков”, “Волшебная труба “Крик”” и др.). Перед началом урока каждый желающий ребенок может подойти к “Мешочку для криков” и как можно громче покричать в него. Таким образом он “избавляется” от своего крика на время занятия. После занятия дети могут “забрать” свой крик обратно. Обычно в конце урока дети с шутками и смехом оставляют содержимое “Мешочка” учителю на память.</a:t>
            </a:r>
          </a:p>
        </p:txBody>
      </p:sp>
    </p:spTree>
    <p:extLst>
      <p:ext uri="{BB962C8B-B14F-4D97-AF65-F5344CB8AC3E}">
        <p14:creationId xmlns:p14="http://schemas.microsoft.com/office/powerpoint/2010/main" val="93181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908703" y="320040"/>
            <a:ext cx="45719" cy="1143000"/>
          </a:xfrm>
        </p:spPr>
        <p:txBody>
          <a:bodyPr/>
          <a:lstStyle/>
          <a:p>
            <a:endParaRPr lang="ru-RU" dirty="0"/>
          </a:p>
        </p:txBody>
      </p:sp>
      <p:sp>
        <p:nvSpPr>
          <p:cNvPr id="3" name="Объект 2"/>
          <p:cNvSpPr>
            <a:spLocks noGrp="1"/>
          </p:cNvSpPr>
          <p:nvPr>
            <p:ph idx="1"/>
          </p:nvPr>
        </p:nvSpPr>
        <p:spPr>
          <a:xfrm>
            <a:off x="0" y="332656"/>
            <a:ext cx="8100392" cy="6123080"/>
          </a:xfrm>
        </p:spPr>
        <p:txBody>
          <a:bodyPr>
            <a:normAutofit/>
          </a:bodyPr>
          <a:lstStyle/>
          <a:p>
            <a:r>
              <a:rPr lang="ru-RU" b="1" dirty="0"/>
              <a:t>Как вы думаете, почему дети дерутся, кусаются и толкаются, а иногда в ответ на какое-либо, даже доброжелательное, обращение «взрываются» и бушуют? Причин такого поведения может быть много. Но часто дети  поступают именно так потому, что не знают, как поступить иначе. К сожалению, их поведенческий репертуар довольно скуден, и если мы предоставим им  возможность выбора способов поведения, дети  с удовольствием откликнутся на предложение, и наше общение с ними станет более эффективным и приятным для обеих сторон. Этот совет (предоставление выбора способа взаимодействия) особенно актуален, когда речь идет об агрессивных детях. </a:t>
            </a:r>
          </a:p>
        </p:txBody>
      </p:sp>
    </p:spTree>
    <p:extLst>
      <p:ext uri="{BB962C8B-B14F-4D97-AF65-F5344CB8AC3E}">
        <p14:creationId xmlns:p14="http://schemas.microsoft.com/office/powerpoint/2010/main" val="1821560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dirty="0" smtClean="0">
                <a:solidFill>
                  <a:srgbClr val="00B050"/>
                </a:solidFill>
              </a:rPr>
              <a:t>Помощь воспитателя</a:t>
            </a:r>
            <a:endParaRPr lang="ru-RU" dirty="0">
              <a:solidFill>
                <a:srgbClr val="00B050"/>
              </a:solidFill>
            </a:endParaRPr>
          </a:p>
        </p:txBody>
      </p:sp>
      <p:sp>
        <p:nvSpPr>
          <p:cNvPr id="3" name="Объект 2"/>
          <p:cNvSpPr>
            <a:spLocks noGrp="1"/>
          </p:cNvSpPr>
          <p:nvPr>
            <p:ph idx="1"/>
          </p:nvPr>
        </p:nvSpPr>
        <p:spPr>
          <a:xfrm>
            <a:off x="0" y="1609416"/>
            <a:ext cx="8100392" cy="4846320"/>
          </a:xfrm>
        </p:spPr>
        <p:txBody>
          <a:bodyPr>
            <a:normAutofit/>
          </a:bodyPr>
          <a:lstStyle/>
          <a:p>
            <a:r>
              <a:rPr lang="ru-RU" sz="2000" b="1" dirty="0" smtClean="0">
                <a:solidFill>
                  <a:srgbClr val="FFFF00"/>
                </a:solidFill>
              </a:rPr>
              <a:t> В арсенале каждого педагога, безусловно, есть множество способов работы с вербальными проявлениями гнева. Здесь приведены лишь те, которые оказались эффективными в  практике. Однако далеко не всегда дети ограничиваются вербальной (словесной) реакцией на события. Очень часто импульсивные дети сначала пускают в ход кулаки, а уж потом придумывают обидные слова. В таких случаях нам также следует научить детей справляться со своей физической агрессией.</a:t>
            </a:r>
            <a:endParaRPr lang="ru-RU" sz="2000" b="1" dirty="0">
              <a:solidFill>
                <a:srgbClr val="FFFF00"/>
              </a:solidFill>
            </a:endParaRPr>
          </a:p>
        </p:txBody>
      </p:sp>
    </p:spTree>
    <p:extLst>
      <p:ext uri="{BB962C8B-B14F-4D97-AF65-F5344CB8AC3E}">
        <p14:creationId xmlns:p14="http://schemas.microsoft.com/office/powerpoint/2010/main" val="1178109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dirty="0" smtClean="0">
                <a:solidFill>
                  <a:srgbClr val="00B050"/>
                </a:solidFill>
              </a:rPr>
              <a:t>Помощь воспитателя</a:t>
            </a:r>
            <a:endParaRPr lang="ru-RU" dirty="0">
              <a:solidFill>
                <a:srgbClr val="00B050"/>
              </a:solidFill>
            </a:endParaRPr>
          </a:p>
        </p:txBody>
      </p:sp>
      <p:sp>
        <p:nvSpPr>
          <p:cNvPr id="3" name="Объект 2"/>
          <p:cNvSpPr>
            <a:spLocks noGrp="1"/>
          </p:cNvSpPr>
          <p:nvPr>
            <p:ph idx="1"/>
          </p:nvPr>
        </p:nvSpPr>
        <p:spPr>
          <a:xfrm>
            <a:off x="0" y="1124744"/>
            <a:ext cx="8172400" cy="5330992"/>
          </a:xfrm>
        </p:spPr>
        <p:txBody>
          <a:bodyPr>
            <a:normAutofit/>
          </a:bodyPr>
          <a:lstStyle/>
          <a:p>
            <a:r>
              <a:rPr lang="ru-RU" sz="2000" b="1" dirty="0">
                <a:solidFill>
                  <a:srgbClr val="FFFF00"/>
                </a:solidFill>
              </a:rPr>
              <a:t>Воспитатель или учитель, видя, что дети “распетушились” и уже готовы вступить в “бой”, может мгновенно отреагировать и организовать, к примеру, спортивные соревнования по бегу, прыжкам, метанию мячей. Причем обидчики могут быть включены в одну команду или находиться в командах-соперницах. Это зависит от ситуации и от глубины конфликта. По завершении соревнований лучше всего провести групповое обсуждение, во время которого каждый ребенок сможет выразить чувства, сопутствующие ему при выполнении задания.</a:t>
            </a:r>
          </a:p>
        </p:txBody>
      </p:sp>
    </p:spTree>
    <p:extLst>
      <p:ext uri="{BB962C8B-B14F-4D97-AF65-F5344CB8AC3E}">
        <p14:creationId xmlns:p14="http://schemas.microsoft.com/office/powerpoint/2010/main" val="3429212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b="1" dirty="0" smtClean="0">
                <a:solidFill>
                  <a:srgbClr val="00B050"/>
                </a:solidFill>
              </a:rPr>
              <a:t>Помощь воспитателя</a:t>
            </a:r>
            <a:endParaRPr lang="ru-RU" b="1" dirty="0">
              <a:solidFill>
                <a:srgbClr val="00B050"/>
              </a:solidFill>
            </a:endParaRPr>
          </a:p>
        </p:txBody>
      </p:sp>
      <p:sp>
        <p:nvSpPr>
          <p:cNvPr id="3" name="Объект 2"/>
          <p:cNvSpPr>
            <a:spLocks noGrp="1"/>
          </p:cNvSpPr>
          <p:nvPr>
            <p:ph idx="1"/>
          </p:nvPr>
        </p:nvSpPr>
        <p:spPr>
          <a:xfrm>
            <a:off x="0" y="1124744"/>
            <a:ext cx="8244408" cy="5733256"/>
          </a:xfrm>
        </p:spPr>
        <p:txBody>
          <a:bodyPr>
            <a:normAutofit lnSpcReduction="10000"/>
          </a:bodyPr>
          <a:lstStyle/>
          <a:p>
            <a:r>
              <a:rPr lang="ru-RU" sz="2000" b="1" dirty="0">
                <a:solidFill>
                  <a:srgbClr val="FFFF00"/>
                </a:solidFill>
              </a:rPr>
              <a:t>Конечно, проведение соревнований и эстафет не всегда целесообразно. В таком случае можно воспользоваться подручными средствами, которыми необходимо оборудовать каждую группу детского сада и каждый класс. </a:t>
            </a:r>
            <a:endParaRPr lang="ru-RU" sz="2000" b="1" dirty="0" smtClean="0">
              <a:solidFill>
                <a:srgbClr val="FFFF00"/>
              </a:solidFill>
            </a:endParaRPr>
          </a:p>
          <a:p>
            <a:r>
              <a:rPr lang="ru-RU" sz="2000" b="1" dirty="0" smtClean="0">
                <a:solidFill>
                  <a:srgbClr val="FFFF00"/>
                </a:solidFill>
              </a:rPr>
              <a:t>Легкие </a:t>
            </a:r>
            <a:r>
              <a:rPr lang="ru-RU" sz="2000" b="1" dirty="0">
                <a:solidFill>
                  <a:srgbClr val="FFFF00"/>
                </a:solidFill>
              </a:rPr>
              <a:t>мячи, которые ребенок может швырять в мишень; </a:t>
            </a:r>
            <a:endParaRPr lang="ru-RU" sz="2000" b="1" dirty="0" smtClean="0">
              <a:solidFill>
                <a:srgbClr val="FFFF00"/>
              </a:solidFill>
            </a:endParaRPr>
          </a:p>
          <a:p>
            <a:r>
              <a:rPr lang="ru-RU" sz="2000" b="1" dirty="0" smtClean="0">
                <a:solidFill>
                  <a:srgbClr val="FFFF00"/>
                </a:solidFill>
              </a:rPr>
              <a:t>мягкие </a:t>
            </a:r>
            <a:r>
              <a:rPr lang="ru-RU" sz="2000" b="1" dirty="0">
                <a:solidFill>
                  <a:srgbClr val="FFFF00"/>
                </a:solidFill>
              </a:rPr>
              <a:t>подушки, которые разгневанный ребенок может пинать, колотить; </a:t>
            </a:r>
            <a:endParaRPr lang="ru-RU" sz="2000" b="1" dirty="0" smtClean="0">
              <a:solidFill>
                <a:srgbClr val="FFFF00"/>
              </a:solidFill>
            </a:endParaRPr>
          </a:p>
          <a:p>
            <a:r>
              <a:rPr lang="ru-RU" sz="2000" b="1" dirty="0" smtClean="0">
                <a:solidFill>
                  <a:srgbClr val="FFFF00"/>
                </a:solidFill>
              </a:rPr>
              <a:t>резиновые </a:t>
            </a:r>
            <a:r>
              <a:rPr lang="ru-RU" sz="2000" b="1" dirty="0">
                <a:solidFill>
                  <a:srgbClr val="FFFF00"/>
                </a:solidFill>
              </a:rPr>
              <a:t>молотки, которыми можно со всей силы бить по стене и по полу; </a:t>
            </a:r>
            <a:endParaRPr lang="ru-RU" sz="2000" b="1" dirty="0" smtClean="0">
              <a:solidFill>
                <a:srgbClr val="FFFF00"/>
              </a:solidFill>
            </a:endParaRPr>
          </a:p>
          <a:p>
            <a:r>
              <a:rPr lang="ru-RU" sz="2000" b="1" dirty="0" smtClean="0">
                <a:solidFill>
                  <a:srgbClr val="FFFF00"/>
                </a:solidFill>
              </a:rPr>
              <a:t>газеты</a:t>
            </a:r>
            <a:r>
              <a:rPr lang="ru-RU" sz="2000" b="1" dirty="0">
                <a:solidFill>
                  <a:srgbClr val="FFFF00"/>
                </a:solidFill>
              </a:rPr>
              <a:t>, которые можно комкать и швырять, не боясь что-либо разбить и разрушить, — все эти предметы могут способствовать снижению эмоционального и мышечного напряжения, если мы научим детей пользоваться ими в экстремальных ситуациях</a:t>
            </a:r>
            <a:r>
              <a:rPr lang="ru-RU" b="1" dirty="0">
                <a:solidFill>
                  <a:srgbClr val="FFFF00"/>
                </a:solidFill>
              </a:rPr>
              <a:t>.</a:t>
            </a:r>
          </a:p>
        </p:txBody>
      </p:sp>
    </p:spTree>
    <p:extLst>
      <p:ext uri="{BB962C8B-B14F-4D97-AF65-F5344CB8AC3E}">
        <p14:creationId xmlns:p14="http://schemas.microsoft.com/office/powerpoint/2010/main" val="2910436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32696"/>
          </a:xfrm>
        </p:spPr>
        <p:txBody>
          <a:bodyPr/>
          <a:lstStyle/>
          <a:p>
            <a:pPr algn="ctr"/>
            <a:r>
              <a:rPr lang="ru-RU" b="1" dirty="0" smtClean="0">
                <a:solidFill>
                  <a:srgbClr val="00B050"/>
                </a:solidFill>
              </a:rPr>
              <a:t>Помощь воспитателя</a:t>
            </a:r>
            <a:endParaRPr lang="ru-RU" b="1" dirty="0">
              <a:solidFill>
                <a:srgbClr val="00B050"/>
              </a:solidFill>
            </a:endParaRPr>
          </a:p>
        </p:txBody>
      </p:sp>
      <p:sp>
        <p:nvSpPr>
          <p:cNvPr id="3" name="Объект 2"/>
          <p:cNvSpPr>
            <a:spLocks noGrp="1"/>
          </p:cNvSpPr>
          <p:nvPr>
            <p:ph idx="1"/>
          </p:nvPr>
        </p:nvSpPr>
        <p:spPr>
          <a:xfrm>
            <a:off x="107504" y="1628800"/>
            <a:ext cx="7992888" cy="4826936"/>
          </a:xfrm>
        </p:spPr>
        <p:txBody>
          <a:bodyPr/>
          <a:lstStyle/>
          <a:p>
            <a:r>
              <a:rPr lang="ru-RU" dirty="0"/>
              <a:t>- </a:t>
            </a:r>
            <a:r>
              <a:rPr lang="ru-RU" sz="2800" b="1" dirty="0">
                <a:solidFill>
                  <a:srgbClr val="FFFF00"/>
                </a:solidFill>
              </a:rPr>
              <a:t>Из </a:t>
            </a:r>
            <a:r>
              <a:rPr lang="ru-RU" sz="2800" b="1" dirty="0" smtClean="0">
                <a:solidFill>
                  <a:srgbClr val="FFFF00"/>
                </a:solidFill>
              </a:rPr>
              <a:t>глины или пластилина  </a:t>
            </a:r>
            <a:r>
              <a:rPr lang="ru-RU" sz="2800" b="1" dirty="0">
                <a:solidFill>
                  <a:srgbClr val="FFFF00"/>
                </a:solidFill>
              </a:rPr>
              <a:t>можно слепить фигурку своего обидчика (а можно даже нацарапать чем-то острым его имя), разбить, смять ее, расплющить между ладошками, а затем при желании восстановить. Причем именно то, что ребенок по собственному желанию может уничтожать и восстанавливать свое произведение, и привлекает детей больше всего.</a:t>
            </a:r>
          </a:p>
        </p:txBody>
      </p:sp>
    </p:spTree>
    <p:extLst>
      <p:ext uri="{BB962C8B-B14F-4D97-AF65-F5344CB8AC3E}">
        <p14:creationId xmlns:p14="http://schemas.microsoft.com/office/powerpoint/2010/main" val="687476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020728"/>
          </a:xfrm>
        </p:spPr>
        <p:txBody>
          <a:bodyPr>
            <a:normAutofit/>
          </a:bodyPr>
          <a:lstStyle/>
          <a:p>
            <a:pPr algn="ctr"/>
            <a:r>
              <a:rPr lang="ru-RU" dirty="0" smtClean="0">
                <a:solidFill>
                  <a:srgbClr val="00B050"/>
                </a:solidFill>
              </a:rPr>
              <a:t>Помощь агрессивному ребенку</a:t>
            </a:r>
            <a:endParaRPr lang="ru-RU" dirty="0">
              <a:solidFill>
                <a:srgbClr val="00B050"/>
              </a:solidFill>
            </a:endParaRPr>
          </a:p>
        </p:txBody>
      </p:sp>
      <p:sp>
        <p:nvSpPr>
          <p:cNvPr id="3" name="Объект 2"/>
          <p:cNvSpPr>
            <a:spLocks noGrp="1"/>
          </p:cNvSpPr>
          <p:nvPr>
            <p:ph idx="1"/>
          </p:nvPr>
        </p:nvSpPr>
        <p:spPr>
          <a:xfrm>
            <a:off x="0" y="1609416"/>
            <a:ext cx="8820472" cy="4846320"/>
          </a:xfrm>
        </p:spPr>
        <p:txBody>
          <a:bodyPr>
            <a:normAutofit fontScale="92500" lnSpcReduction="20000"/>
          </a:bodyPr>
          <a:lstStyle/>
          <a:p>
            <a:r>
              <a:rPr lang="ru-RU" dirty="0"/>
              <a:t> </a:t>
            </a:r>
            <a:r>
              <a:rPr lang="ru-RU" sz="2400" b="1" dirty="0">
                <a:solidFill>
                  <a:srgbClr val="FFFF00"/>
                </a:solidFill>
              </a:rPr>
              <a:t>- Игра с песком, как и с глиной, тоже очень нравится ребятам. Рассердившись на кого-либо, ребенок может закопать фигурку, символизирующую врага, глубоко в песок, попрыгать на этом месте, налить туда воды, прикрыть кубиками, палками. С этой целью дети часто используют маленькие игрушки из “Киндер-сюрпризов”. Причем иногда они сначала помещают фигурку в капсулу и только после этого закапывают.</a:t>
            </a:r>
          </a:p>
          <a:p>
            <a:r>
              <a:rPr lang="ru-RU" sz="2400" b="1" dirty="0">
                <a:solidFill>
                  <a:srgbClr val="FFFF00"/>
                </a:solidFill>
              </a:rPr>
              <a:t>      Закапывая-раскапывая игрушки, работая с сыпучим песком, ребенок постепенно успокаивается, возвращается к играм в группе или приглашает сверстников поиграть в песок вместе с ним, но уже в другие, совсем не агрессивные игры. Таким образом, мир восстанавливается.</a:t>
            </a:r>
          </a:p>
        </p:txBody>
      </p:sp>
    </p:spTree>
    <p:extLst>
      <p:ext uri="{BB962C8B-B14F-4D97-AF65-F5344CB8AC3E}">
        <p14:creationId xmlns:p14="http://schemas.microsoft.com/office/powerpoint/2010/main" val="1192920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1400"/>
            <a:ext cx="7239000" cy="876712"/>
          </a:xfrm>
        </p:spPr>
        <p:txBody>
          <a:bodyPr>
            <a:normAutofit/>
          </a:bodyPr>
          <a:lstStyle/>
          <a:p>
            <a:pPr algn="ctr"/>
            <a:r>
              <a:rPr lang="ru-RU" dirty="0" smtClean="0"/>
              <a:t>Помощь агрессивному ребенку</a:t>
            </a:r>
            <a:endParaRPr lang="ru-RU" dirty="0"/>
          </a:p>
        </p:txBody>
      </p:sp>
      <p:sp>
        <p:nvSpPr>
          <p:cNvPr id="3" name="Объект 2"/>
          <p:cNvSpPr>
            <a:spLocks noGrp="1"/>
          </p:cNvSpPr>
          <p:nvPr>
            <p:ph idx="1"/>
          </p:nvPr>
        </p:nvSpPr>
        <p:spPr>
          <a:xfrm>
            <a:off x="0" y="1124744"/>
            <a:ext cx="9144000" cy="5330992"/>
          </a:xfrm>
        </p:spPr>
        <p:txBody>
          <a:bodyPr>
            <a:noAutofit/>
          </a:bodyPr>
          <a:lstStyle/>
          <a:p>
            <a:r>
              <a:rPr lang="ru-RU" sz="2000" b="1" dirty="0">
                <a:solidFill>
                  <a:srgbClr val="FFFF00"/>
                </a:solidFill>
              </a:rPr>
              <a:t>- Небольшие бассейны с водой, размещенные в группе детского сада, — настоящая находка для воспитателя при работе со всеми категориями детей, особенно с агрессивными.</a:t>
            </a:r>
          </a:p>
          <a:p>
            <a:r>
              <a:rPr lang="ru-RU" sz="2000" b="1" dirty="0">
                <a:solidFill>
                  <a:srgbClr val="FFFF00"/>
                </a:solidFill>
              </a:rPr>
              <a:t>     О психотерапевтических свойствах воды написано много хороших книг, и каждый взрослый, вероятно, умеет использовать воду в целях снятия агрессии и излишнего напряжения детей. Вот несколько примеров игр с водой, которые придумали сами дети.</a:t>
            </a:r>
          </a:p>
          <a:p>
            <a:r>
              <a:rPr lang="ru-RU" sz="2000" b="1" dirty="0">
                <a:solidFill>
                  <a:srgbClr val="FFFF00"/>
                </a:solidFill>
              </a:rPr>
              <a:t>1. Одним каучуковым шариком сбивать другие шарики, плавающие на воде.</a:t>
            </a:r>
          </a:p>
          <a:p>
            <a:r>
              <a:rPr lang="ru-RU" sz="2000" b="1" dirty="0">
                <a:solidFill>
                  <a:srgbClr val="FFFF00"/>
                </a:solidFill>
              </a:rPr>
              <a:t>2. Сдувать из дудочки кораблик.</a:t>
            </a:r>
          </a:p>
          <a:p>
            <a:r>
              <a:rPr lang="ru-RU" sz="2000" b="1" dirty="0">
                <a:solidFill>
                  <a:srgbClr val="FFFF00"/>
                </a:solidFill>
              </a:rPr>
              <a:t>3.Сначала топить, а затем наблюдать, как “выпрыгивает” из воды легкая пластмассовая фигурка.</a:t>
            </a:r>
          </a:p>
          <a:p>
            <a:r>
              <a:rPr lang="ru-RU" sz="2000" b="1" dirty="0">
                <a:solidFill>
                  <a:srgbClr val="FFFF00"/>
                </a:solidFill>
              </a:rPr>
              <a:t>4. Струёй воды сбивать легкие игрушки, находящиеся в воде (для этого можно использовать бутылочки из-под шампуня, наполненные водой).</a:t>
            </a:r>
          </a:p>
          <a:p>
            <a:endParaRPr lang="ru-RU" sz="2000" b="1" dirty="0">
              <a:solidFill>
                <a:srgbClr val="7030A0"/>
              </a:solidFill>
            </a:endParaRPr>
          </a:p>
        </p:txBody>
      </p:sp>
    </p:spTree>
    <p:extLst>
      <p:ext uri="{BB962C8B-B14F-4D97-AF65-F5344CB8AC3E}">
        <p14:creationId xmlns:p14="http://schemas.microsoft.com/office/powerpoint/2010/main" val="3272903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6412776" y="-99392"/>
            <a:ext cx="112552" cy="1143000"/>
          </a:xfrm>
        </p:spPr>
        <p:txBody>
          <a:bodyPr/>
          <a:lstStyle/>
          <a:p>
            <a:endParaRPr lang="ru-RU" dirty="0"/>
          </a:p>
        </p:txBody>
      </p:sp>
      <p:sp>
        <p:nvSpPr>
          <p:cNvPr id="3" name="Объект 2"/>
          <p:cNvSpPr>
            <a:spLocks noGrp="1"/>
          </p:cNvSpPr>
          <p:nvPr>
            <p:ph idx="1"/>
          </p:nvPr>
        </p:nvSpPr>
        <p:spPr/>
        <p:txBody>
          <a:bodyPr>
            <a:noAutofit/>
          </a:bodyPr>
          <a:lstStyle/>
          <a:p>
            <a:r>
              <a:rPr lang="ru-RU" sz="2400" b="1" dirty="0">
                <a:solidFill>
                  <a:srgbClr val="FFFF00"/>
                </a:solidFill>
              </a:rPr>
              <a:t>Мы рассмотрели первое направление в работе с агрессивными детьми, которое условно можно назвать “работа с гневом”. Хотелось бы отметить, что гнев не обязательно приводит к агрессии, но чем чаще ребенок или взрослый испытывает чувство гнева, тем выше вероятность проявления различных форм агрессивного поведения.</a:t>
            </a:r>
          </a:p>
        </p:txBody>
      </p:sp>
    </p:spTree>
    <p:extLst>
      <p:ext uri="{BB962C8B-B14F-4D97-AF65-F5344CB8AC3E}">
        <p14:creationId xmlns:p14="http://schemas.microsoft.com/office/powerpoint/2010/main" val="2201859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0000"/>
                </a:solidFill>
              </a:rPr>
              <a:t>Обучение навыкам распознавания и контроля негативных эмоций</a:t>
            </a:r>
          </a:p>
        </p:txBody>
      </p:sp>
      <p:sp>
        <p:nvSpPr>
          <p:cNvPr id="3" name="Объект 2"/>
          <p:cNvSpPr>
            <a:spLocks noGrp="1"/>
          </p:cNvSpPr>
          <p:nvPr>
            <p:ph idx="1"/>
          </p:nvPr>
        </p:nvSpPr>
        <p:spPr>
          <a:xfrm>
            <a:off x="323528" y="1772816"/>
            <a:ext cx="8084684" cy="4846320"/>
          </a:xfrm>
        </p:spPr>
        <p:txBody>
          <a:bodyPr/>
          <a:lstStyle/>
          <a:p>
            <a:r>
              <a:rPr lang="ru-RU" sz="2400" b="1" dirty="0">
                <a:solidFill>
                  <a:srgbClr val="FFFF00"/>
                </a:solidFill>
              </a:rPr>
              <a:t>Следующим очень ответственным и не менее важным направлением является обучение навыкам распознавания и контроля негативных эмоций. Далеко не всегда агрессивный ребенок признается, что он агрессивен. Более того, в глубине души он уверен в обратном: это все вокруг агрессивны. К сожалению, такие дети не всегда могут адекватно оценить свое состояние, а тем более состояние окружающих</a:t>
            </a:r>
            <a:r>
              <a:rPr lang="ru-RU" b="1" dirty="0">
                <a:solidFill>
                  <a:srgbClr val="00B050"/>
                </a:solidFill>
              </a:rPr>
              <a:t>.</a:t>
            </a:r>
          </a:p>
        </p:txBody>
      </p:sp>
    </p:spTree>
    <p:extLst>
      <p:ext uri="{BB962C8B-B14F-4D97-AF65-F5344CB8AC3E}">
        <p14:creationId xmlns:p14="http://schemas.microsoft.com/office/powerpoint/2010/main" val="3677362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389424" y="188640"/>
            <a:ext cx="7239000" cy="1143000"/>
          </a:xfrm>
        </p:spPr>
        <p:txBody>
          <a:bodyPr/>
          <a:lstStyle/>
          <a:p>
            <a:endParaRPr lang="ru-RU" dirty="0"/>
          </a:p>
        </p:txBody>
      </p:sp>
      <p:sp>
        <p:nvSpPr>
          <p:cNvPr id="3" name="Объект 2"/>
          <p:cNvSpPr>
            <a:spLocks noGrp="1"/>
          </p:cNvSpPr>
          <p:nvPr>
            <p:ph idx="1"/>
          </p:nvPr>
        </p:nvSpPr>
        <p:spPr>
          <a:xfrm>
            <a:off x="107504" y="404664"/>
            <a:ext cx="9036496" cy="6142464"/>
          </a:xfrm>
        </p:spPr>
        <p:txBody>
          <a:bodyPr>
            <a:normAutofit/>
          </a:bodyPr>
          <a:lstStyle/>
          <a:p>
            <a:r>
              <a:rPr lang="ru-RU" sz="2800" b="1" dirty="0">
                <a:solidFill>
                  <a:srgbClr val="FFFF00"/>
                </a:solidFill>
              </a:rPr>
              <a:t>Еще один способ научить ребенка распознавать свое эмоциональное состояние и развить потребность говорить о нем — рисование. Детей можно попросить сделать рисунки на темы: “Когда я сержусь”, “Когда я радуюсь”, “Когда я счастлив” и т.д. С этой целью разместите на мольберте (или просто на большом листе на стене) заранее нарисованные фигурки людей, изображенных в различных ситуациях, но без прорисованных лиц. Тогда ребенок сможет при желании подойти и завершить рисунок.</a:t>
            </a:r>
          </a:p>
        </p:txBody>
      </p:sp>
    </p:spTree>
    <p:extLst>
      <p:ext uri="{BB962C8B-B14F-4D97-AF65-F5344CB8AC3E}">
        <p14:creationId xmlns:p14="http://schemas.microsoft.com/office/powerpoint/2010/main" val="1886247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29384" y="548680"/>
            <a:ext cx="7239000" cy="1143000"/>
          </a:xfrm>
        </p:spPr>
        <p:txBody>
          <a:bodyPr/>
          <a:lstStyle/>
          <a:p>
            <a:endParaRPr lang="ru-RU" dirty="0"/>
          </a:p>
        </p:txBody>
      </p:sp>
      <p:sp>
        <p:nvSpPr>
          <p:cNvPr id="3" name="Объект 2"/>
          <p:cNvSpPr>
            <a:spLocks noGrp="1"/>
          </p:cNvSpPr>
          <p:nvPr>
            <p:ph idx="1"/>
          </p:nvPr>
        </p:nvSpPr>
        <p:spPr>
          <a:xfrm>
            <a:off x="0" y="620688"/>
            <a:ext cx="8172400" cy="6237312"/>
          </a:xfrm>
        </p:spPr>
        <p:txBody>
          <a:bodyPr>
            <a:normAutofit/>
          </a:bodyPr>
          <a:lstStyle/>
          <a:p>
            <a:r>
              <a:rPr lang="ru-RU" sz="2000" b="1" dirty="0">
                <a:solidFill>
                  <a:srgbClr val="FFFF00"/>
                </a:solidFill>
              </a:rPr>
              <a:t>Для того чтобы дети могли верно оценивать свое состояние, а в нужный момент и управлять им, необходимо научить каждого ребенка понимать себя, и прежде всего — ощущения своего тела. Сначала можно потренироваться перед зеркалом: пусть ребенок скажет, какое настроение у него в данный момент и что он чувствует. Дети очень чутко воспринимают сигналы своего тела и с легкостью описывают их. Например, если ребенок злится, он чаще всего определяет свое состояние так: “Сердце колотится, в животе щекотно, в горле кричать хочется, в пальцах на руках как будто иголки колют, щекам горячо, ладошки чешутся и т.д.”.</a:t>
            </a:r>
          </a:p>
        </p:txBody>
      </p:sp>
    </p:spTree>
    <p:extLst>
      <p:ext uri="{BB962C8B-B14F-4D97-AF65-F5344CB8AC3E}">
        <p14:creationId xmlns:p14="http://schemas.microsoft.com/office/powerpoint/2010/main" val="367933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891480"/>
            <a:ext cx="7239000" cy="504056"/>
          </a:xfrm>
        </p:spPr>
        <p:txBody>
          <a:bodyPr>
            <a:normAutofit fontScale="90000"/>
          </a:bodyPr>
          <a:lstStyle/>
          <a:p>
            <a:endParaRPr lang="ru-RU" dirty="0"/>
          </a:p>
        </p:txBody>
      </p:sp>
      <p:sp>
        <p:nvSpPr>
          <p:cNvPr id="3" name="Объект 2"/>
          <p:cNvSpPr>
            <a:spLocks noGrp="1"/>
          </p:cNvSpPr>
          <p:nvPr>
            <p:ph idx="1"/>
          </p:nvPr>
        </p:nvSpPr>
        <p:spPr>
          <a:xfrm>
            <a:off x="179512" y="332656"/>
            <a:ext cx="7992888" cy="6123080"/>
          </a:xfrm>
        </p:spPr>
        <p:txBody>
          <a:bodyPr>
            <a:noAutofit/>
          </a:bodyPr>
          <a:lstStyle/>
          <a:p>
            <a:r>
              <a:rPr lang="ru-RU" b="1" dirty="0"/>
              <a:t>Согласно многочисленным исследованиям, сейчас проявления детской агрессивности являются одной из наиболее распространенных форм нарушения поведения, с которыми приходится иметь дело взрослым - родителям и специалистам (воспитателям, психологам, психотерапевтам). Сюда относятся вспышки раздражительности, непослушание, избыточная активность, драчливость, жестокость. </a:t>
            </a:r>
            <a:endParaRPr lang="ru-RU" b="1" dirty="0" smtClean="0"/>
          </a:p>
          <a:p>
            <a:r>
              <a:rPr lang="ru-RU" b="1" dirty="0" smtClean="0"/>
              <a:t>У </a:t>
            </a:r>
            <a:r>
              <a:rPr lang="ru-RU" b="1" dirty="0"/>
              <a:t>подавляющего большинства детей наблюдается прямая и косвенная вербальная агрессия.  </a:t>
            </a:r>
            <a:endParaRPr lang="ru-RU" b="1" dirty="0" smtClean="0"/>
          </a:p>
          <a:p>
            <a:r>
              <a:rPr lang="ru-RU" b="1" dirty="0" smtClean="0"/>
              <a:t>У </a:t>
            </a:r>
            <a:r>
              <a:rPr lang="ru-RU" b="1" dirty="0"/>
              <a:t>многих детей отмечаются случаи смешанной физической агрессии - как косвенной (разрушение чужих игрушек, порча одежды сверстника, лежащей возле его постели и пр.), так и прямой (дети бьют сверстников кулаком по голове или лицу, кусаются, плюются и т. п</a:t>
            </a:r>
            <a:r>
              <a:rPr lang="ru-RU" b="1" dirty="0" smtClean="0"/>
              <a:t>.).</a:t>
            </a:r>
          </a:p>
          <a:p>
            <a:r>
              <a:rPr lang="ru-RU" b="1" dirty="0" smtClean="0"/>
              <a:t> </a:t>
            </a:r>
            <a:r>
              <a:rPr lang="ru-RU" b="1" dirty="0"/>
              <a:t>Такое агрессивное поведение всегда инициативно, активно, а иногда и опасно для окружающих, и потому требует грамотной коррекции.</a:t>
            </a:r>
          </a:p>
        </p:txBody>
      </p:sp>
    </p:spTree>
    <p:extLst>
      <p:ext uri="{BB962C8B-B14F-4D97-AF65-F5344CB8AC3E}">
        <p14:creationId xmlns:p14="http://schemas.microsoft.com/office/powerpoint/2010/main" val="3073310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Приемы и упражнения для снятия агрессивности</a:t>
            </a:r>
            <a:endParaRPr lang="ru-RU" b="1" dirty="0"/>
          </a:p>
        </p:txBody>
      </p:sp>
      <p:sp>
        <p:nvSpPr>
          <p:cNvPr id="3" name="Объект 2"/>
          <p:cNvSpPr>
            <a:spLocks noGrp="1"/>
          </p:cNvSpPr>
          <p:nvPr>
            <p:ph idx="1"/>
          </p:nvPr>
        </p:nvSpPr>
        <p:spPr>
          <a:xfrm>
            <a:off x="107505" y="1772816"/>
            <a:ext cx="9036496" cy="5085184"/>
          </a:xfrm>
        </p:spPr>
        <p:txBody>
          <a:bodyPr>
            <a:normAutofit/>
          </a:bodyPr>
          <a:lstStyle/>
          <a:p>
            <a:r>
              <a:rPr lang="ru-RU" b="1" dirty="0" smtClean="0"/>
              <a:t>1. «Возьми себя в руки»</a:t>
            </a:r>
          </a:p>
          <a:p>
            <a:r>
              <a:rPr lang="ru-RU" b="1" dirty="0" smtClean="0"/>
              <a:t>Ребенку говорим: «Как только ты почувствуешь , что забеспокоился, хочется кого-то стукнуть, есть очень простой способ доказать себе свою силу: обхвати ладонями локти и сильно прижми руки к груди – это поза выдержанного человека»</a:t>
            </a:r>
          </a:p>
          <a:p>
            <a:endParaRPr lang="ru-RU" b="1" dirty="0" smtClean="0"/>
          </a:p>
        </p:txBody>
      </p:sp>
    </p:spTree>
    <p:extLst>
      <p:ext uri="{BB962C8B-B14F-4D97-AF65-F5344CB8AC3E}">
        <p14:creationId xmlns:p14="http://schemas.microsoft.com/office/powerpoint/2010/main" val="2120234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Приемы и упражнения для снятия агрессивности</a:t>
            </a:r>
          </a:p>
        </p:txBody>
      </p:sp>
      <p:sp>
        <p:nvSpPr>
          <p:cNvPr id="3" name="Объект 2"/>
          <p:cNvSpPr>
            <a:spLocks noGrp="1"/>
          </p:cNvSpPr>
          <p:nvPr>
            <p:ph idx="1"/>
          </p:nvPr>
        </p:nvSpPr>
        <p:spPr>
          <a:xfrm>
            <a:off x="107504" y="1807361"/>
            <a:ext cx="9036496" cy="4789991"/>
          </a:xfrm>
        </p:spPr>
        <p:txBody>
          <a:bodyPr>
            <a:noAutofit/>
          </a:bodyPr>
          <a:lstStyle/>
          <a:p>
            <a:r>
              <a:rPr lang="ru-RU" sz="1600" b="1" dirty="0">
                <a:solidFill>
                  <a:srgbClr val="FFFF00"/>
                </a:solidFill>
              </a:rPr>
              <a:t>2. «Заряд бодрости»</a:t>
            </a:r>
          </a:p>
          <a:p>
            <a:r>
              <a:rPr lang="ru-RU" sz="1600" b="1" dirty="0" smtClean="0">
                <a:solidFill>
                  <a:srgbClr val="FFFF00"/>
                </a:solidFill>
              </a:rPr>
              <a:t>   Это </a:t>
            </a:r>
            <a:r>
              <a:rPr lang="ru-RU" sz="1600" b="1" dirty="0">
                <a:solidFill>
                  <a:srgbClr val="FFFF00"/>
                </a:solidFill>
              </a:rPr>
              <a:t>упражнение лучше выполнять, сидя на полу. Детям дается инструкция: «Сядьте свободно. Вытяните руки вперед и приготовьте два пальчика: большой и указательный. Возьмитесь пальчиками за самые кончики ушей– один сверху, другой – снизу уха. Помассируйте ушки, приговаривая: «Ушки, ушки слышат все!» 5 раз в одну сторону и 5 раз – в другую. А теперь опустите руки. Встряхните ладошки.</a:t>
            </a:r>
          </a:p>
          <a:p>
            <a:r>
              <a:rPr lang="ru-RU" sz="1600" b="1" dirty="0" smtClean="0">
                <a:solidFill>
                  <a:srgbClr val="FFFF00"/>
                </a:solidFill>
              </a:rPr>
              <a:t>   Приготовьте </a:t>
            </a:r>
            <a:r>
              <a:rPr lang="ru-RU" sz="1600" b="1" dirty="0">
                <a:solidFill>
                  <a:srgbClr val="FFFF00"/>
                </a:solidFill>
              </a:rPr>
              <a:t>указательный палец, вытяните руку и прислоните пальчик ко лбу между бровей над носом. Помассируйте эту точку 10 раз круговыми движениями со словами: «Просыпайся, третий глаз!». Встряхните ладошки</a:t>
            </a:r>
            <a:r>
              <a:rPr lang="ru-RU" sz="1600" b="1" dirty="0" smtClean="0">
                <a:solidFill>
                  <a:srgbClr val="FFFF00"/>
                </a:solidFill>
              </a:rPr>
              <a:t>.</a:t>
            </a:r>
          </a:p>
          <a:p>
            <a:r>
              <a:rPr lang="ru-RU" sz="1600" b="1" dirty="0" smtClean="0">
                <a:solidFill>
                  <a:srgbClr val="FFFF00"/>
                </a:solidFill>
              </a:rPr>
              <a:t>   Соберите пальцы руки  в горсточку, найдите внизу шеи ямку, прикоснитесь к ней  рукой со словами: «Я дышу, дышу, дышу!», помассируйте ямку 5 раз в одну сторону и 5 раз – в другую.</a:t>
            </a:r>
          </a:p>
          <a:p>
            <a:r>
              <a:rPr lang="ru-RU" sz="1600" b="1" i="1" dirty="0" smtClean="0">
                <a:solidFill>
                  <a:srgbClr val="FFFF00"/>
                </a:solidFill>
              </a:rPr>
              <a:t>Предостережение: взрослый следит за силой нажима на важные точки жизнедеятельности и правильностью нахождения детьми точек.</a:t>
            </a:r>
            <a:endParaRPr lang="ru-RU" sz="1600" b="1" i="1" dirty="0">
              <a:solidFill>
                <a:srgbClr val="FFFF00"/>
              </a:solidFill>
            </a:endParaRPr>
          </a:p>
        </p:txBody>
      </p:sp>
    </p:spTree>
    <p:extLst>
      <p:ext uri="{BB962C8B-B14F-4D97-AF65-F5344CB8AC3E}">
        <p14:creationId xmlns:p14="http://schemas.microsoft.com/office/powerpoint/2010/main" val="3375658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Приемы </a:t>
            </a:r>
            <a:r>
              <a:rPr lang="ru-RU" b="1" dirty="0"/>
              <a:t>и упражнения для снятия агрессивности</a:t>
            </a:r>
          </a:p>
        </p:txBody>
      </p:sp>
      <p:sp>
        <p:nvSpPr>
          <p:cNvPr id="3" name="Объект 2"/>
          <p:cNvSpPr>
            <a:spLocks noGrp="1"/>
          </p:cNvSpPr>
          <p:nvPr>
            <p:ph idx="1"/>
          </p:nvPr>
        </p:nvSpPr>
        <p:spPr/>
        <p:txBody>
          <a:bodyPr/>
          <a:lstStyle/>
          <a:p>
            <a:pPr algn="ctr"/>
            <a:r>
              <a:rPr lang="ru-RU" sz="2400" b="1" dirty="0" smtClean="0">
                <a:solidFill>
                  <a:srgbClr val="FFFF00"/>
                </a:solidFill>
              </a:rPr>
              <a:t>Упражнение «Дыши и думай красиво»</a:t>
            </a:r>
          </a:p>
          <a:p>
            <a:r>
              <a:rPr lang="ru-RU" sz="2000" b="1" dirty="0" smtClean="0"/>
              <a:t>«Когда ты волнуешься, попробуй красиво и спокойно дышать. Закрой глаза, глубоко вздохни и скажи:</a:t>
            </a:r>
          </a:p>
          <a:p>
            <a:r>
              <a:rPr lang="ru-RU" sz="2000" b="1" dirty="0" smtClean="0"/>
              <a:t>- «Я – лев», произнося «Я», делай вдох, «лев» –выдох;</a:t>
            </a:r>
          </a:p>
          <a:p>
            <a:r>
              <a:rPr lang="ru-RU" sz="2000" b="1" dirty="0" smtClean="0"/>
              <a:t>- «Я – птица» Вдох – выдох.</a:t>
            </a:r>
          </a:p>
          <a:p>
            <a:r>
              <a:rPr lang="ru-RU" sz="2000" b="1" dirty="0" smtClean="0"/>
              <a:t>- «Я – спокоен». Вдох – выдох.</a:t>
            </a:r>
            <a:endParaRPr lang="ru-RU" sz="2000" b="1" dirty="0"/>
          </a:p>
        </p:txBody>
      </p:sp>
    </p:spTree>
    <p:extLst>
      <p:ext uri="{BB962C8B-B14F-4D97-AF65-F5344CB8AC3E}">
        <p14:creationId xmlns:p14="http://schemas.microsoft.com/office/powerpoint/2010/main" val="3961413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t>Психогимнастика</a:t>
            </a:r>
            <a:r>
              <a:rPr lang="ru-RU" b="1" dirty="0" smtClean="0"/>
              <a:t> для воспитателей</a:t>
            </a:r>
            <a:endParaRPr lang="ru-RU" b="1" dirty="0"/>
          </a:p>
        </p:txBody>
      </p:sp>
      <p:sp>
        <p:nvSpPr>
          <p:cNvPr id="3" name="Объект 2"/>
          <p:cNvSpPr>
            <a:spLocks noGrp="1"/>
          </p:cNvSpPr>
          <p:nvPr>
            <p:ph idx="1"/>
          </p:nvPr>
        </p:nvSpPr>
        <p:spPr>
          <a:xfrm>
            <a:off x="107504" y="1807361"/>
            <a:ext cx="8928992" cy="4789991"/>
          </a:xfrm>
        </p:spPr>
        <p:txBody>
          <a:bodyPr>
            <a:noAutofit/>
          </a:bodyPr>
          <a:lstStyle/>
          <a:p>
            <a:r>
              <a:rPr lang="ru-RU" sz="2000" b="1" dirty="0" smtClean="0">
                <a:solidFill>
                  <a:srgbClr val="FFFF00"/>
                </a:solidFill>
              </a:rPr>
              <a:t>Мы с вами очень обеспеченные люди, у нас при себе всегда имеется дорогостоящий тренажер воспитания детей – наше собственное детство.</a:t>
            </a:r>
          </a:p>
          <a:p>
            <a:endParaRPr lang="ru-RU" sz="2000" b="1" dirty="0">
              <a:solidFill>
                <a:srgbClr val="FFFF00"/>
              </a:solidFill>
            </a:endParaRPr>
          </a:p>
          <a:p>
            <a:r>
              <a:rPr lang="ru-RU" sz="2000" b="1" dirty="0" smtClean="0">
                <a:solidFill>
                  <a:srgbClr val="FFFF00"/>
                </a:solidFill>
              </a:rPr>
              <a:t>Я передаю по кругу маленькую куклу. Этот </a:t>
            </a:r>
            <a:r>
              <a:rPr lang="ru-RU" sz="2000" b="1" dirty="0" err="1" smtClean="0">
                <a:solidFill>
                  <a:srgbClr val="FFFF00"/>
                </a:solidFill>
              </a:rPr>
              <a:t>малыщ</a:t>
            </a:r>
            <a:r>
              <a:rPr lang="ru-RU" sz="2000" b="1" dirty="0" smtClean="0">
                <a:solidFill>
                  <a:srgbClr val="FFFF00"/>
                </a:solidFill>
              </a:rPr>
              <a:t> – мы сами в детстве. Скажите ему сейчас (или покажите) то, что говорили вам ваши родители, когда вы почувствовали, что они вас любят, или то, что вы хотели от них услышать.</a:t>
            </a:r>
          </a:p>
          <a:p>
            <a:r>
              <a:rPr lang="ru-RU" sz="2000" b="1" dirty="0" smtClean="0">
                <a:solidFill>
                  <a:srgbClr val="FFFF00"/>
                </a:solidFill>
              </a:rPr>
              <a:t>Выполняем по кругу.</a:t>
            </a:r>
          </a:p>
          <a:p>
            <a:r>
              <a:rPr lang="ru-RU" sz="2000" b="1" dirty="0" smtClean="0">
                <a:solidFill>
                  <a:srgbClr val="FFFF00"/>
                </a:solidFill>
              </a:rPr>
              <a:t>Не забывайте сказать эти слова любви вашим детям.</a:t>
            </a:r>
            <a:endParaRPr lang="ru-RU" sz="2000" b="1" dirty="0">
              <a:solidFill>
                <a:srgbClr val="FFFF00"/>
              </a:solidFill>
            </a:endParaRPr>
          </a:p>
        </p:txBody>
      </p:sp>
    </p:spTree>
    <p:extLst>
      <p:ext uri="{BB962C8B-B14F-4D97-AF65-F5344CB8AC3E}">
        <p14:creationId xmlns:p14="http://schemas.microsoft.com/office/powerpoint/2010/main" val="2528940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rgbClr val="FF0000"/>
                </a:solidFill>
              </a:rPr>
              <a:t>Формирование способности к </a:t>
            </a:r>
            <a:r>
              <a:rPr lang="ru-RU" dirty="0" err="1">
                <a:solidFill>
                  <a:srgbClr val="FF0000"/>
                </a:solidFill>
              </a:rPr>
              <a:t>эмпатии</a:t>
            </a:r>
            <a:r>
              <a:rPr lang="ru-RU" dirty="0">
                <a:solidFill>
                  <a:srgbClr val="FF0000"/>
                </a:solidFill>
              </a:rPr>
              <a:t>, доверию, сочувствию, сопереживанию</a:t>
            </a:r>
          </a:p>
        </p:txBody>
      </p:sp>
      <p:sp>
        <p:nvSpPr>
          <p:cNvPr id="3" name="Объект 2"/>
          <p:cNvSpPr>
            <a:spLocks noGrp="1"/>
          </p:cNvSpPr>
          <p:nvPr>
            <p:ph idx="1"/>
          </p:nvPr>
        </p:nvSpPr>
        <p:spPr>
          <a:xfrm>
            <a:off x="0" y="1609416"/>
            <a:ext cx="8964488" cy="4846320"/>
          </a:xfrm>
        </p:spPr>
        <p:txBody>
          <a:bodyPr>
            <a:normAutofit/>
          </a:bodyPr>
          <a:lstStyle/>
          <a:p>
            <a:r>
              <a:rPr lang="ru-RU" sz="2000" b="1" dirty="0">
                <a:solidFill>
                  <a:srgbClr val="FFFF00"/>
                </a:solidFill>
              </a:rPr>
              <a:t>Агрессивные дети, как правило, имеют низкий уровень </a:t>
            </a:r>
            <a:r>
              <a:rPr lang="ru-RU" sz="2000" b="1" dirty="0" err="1">
                <a:solidFill>
                  <a:srgbClr val="FFFF00"/>
                </a:solidFill>
              </a:rPr>
              <a:t>эмпатии</a:t>
            </a:r>
            <a:r>
              <a:rPr lang="ru-RU" sz="2000" b="1" dirty="0">
                <a:solidFill>
                  <a:srgbClr val="FFFF00"/>
                </a:solidFill>
              </a:rPr>
              <a:t>. </a:t>
            </a:r>
            <a:r>
              <a:rPr lang="ru-RU" sz="2000" b="1" dirty="0" err="1">
                <a:solidFill>
                  <a:srgbClr val="FFFF00"/>
                </a:solidFill>
              </a:rPr>
              <a:t>Эмпатия</a:t>
            </a:r>
            <a:r>
              <a:rPr lang="ru-RU" sz="2000" b="1" dirty="0">
                <a:solidFill>
                  <a:srgbClr val="FFFF00"/>
                </a:solidFill>
              </a:rPr>
              <a:t> — это способность чувствовать состояние другого человека, умение вставать на его позицию. Агрессивных же детей чаще всего не волнуют страдания окружающих, они даже представить себе не могут, что другим людям может быть неприятно и плохо. Считается, что если агрессор сможет посочувствовать “жертве”, его агрессия в следующий раз будет слабее. Поэтому так важна работа педагога по развитию у ребенка чувства </a:t>
            </a:r>
            <a:r>
              <a:rPr lang="ru-RU" sz="2000" b="1" dirty="0" err="1">
                <a:solidFill>
                  <a:srgbClr val="FFFF00"/>
                </a:solidFill>
              </a:rPr>
              <a:t>эмпатии</a:t>
            </a:r>
            <a:r>
              <a:rPr lang="ru-RU" sz="2000" b="1" dirty="0">
                <a:solidFill>
                  <a:srgbClr val="FFFF00"/>
                </a:solidFill>
              </a:rPr>
              <a:t>.</a:t>
            </a:r>
          </a:p>
        </p:txBody>
      </p:sp>
    </p:spTree>
    <p:extLst>
      <p:ext uri="{BB962C8B-B14F-4D97-AF65-F5344CB8AC3E}">
        <p14:creationId xmlns:p14="http://schemas.microsoft.com/office/powerpoint/2010/main" val="1975633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5085168" y="548680"/>
            <a:ext cx="260176" cy="216024"/>
          </a:xfrm>
        </p:spPr>
        <p:txBody>
          <a:bodyPr>
            <a:normAutofit fontScale="90000"/>
          </a:bodyPr>
          <a:lstStyle/>
          <a:p>
            <a:endParaRPr lang="ru-RU" dirty="0"/>
          </a:p>
        </p:txBody>
      </p:sp>
      <p:sp>
        <p:nvSpPr>
          <p:cNvPr id="3" name="Объект 2"/>
          <p:cNvSpPr>
            <a:spLocks noGrp="1"/>
          </p:cNvSpPr>
          <p:nvPr>
            <p:ph idx="1"/>
          </p:nvPr>
        </p:nvSpPr>
        <p:spPr>
          <a:xfrm>
            <a:off x="0" y="404664"/>
            <a:ext cx="8100392" cy="6453336"/>
          </a:xfrm>
        </p:spPr>
        <p:txBody>
          <a:bodyPr>
            <a:normAutofit/>
          </a:bodyPr>
          <a:lstStyle/>
          <a:p>
            <a:r>
              <a:rPr lang="ru-RU" sz="2400" b="1" dirty="0">
                <a:solidFill>
                  <a:srgbClr val="FFFF00"/>
                </a:solidFill>
              </a:rPr>
              <a:t>Одной из форм такой работы может стать ролевая игра, в процессе которой ребенок получает возможность поставить себя на место других, оценить свое поведение со стороны. Например, если в группе произошла ссора или драка, можно в кругу разобрать эту ситуацию, пригласив в гости Котенка и Тигренка или любых известных детям литературных героев. На глазах у ребят гости разыгрывают ссору, похожую на ту, которая произошла в группе, а затем просят детей помирить их. Дети предлагают различные способы выхода из конфликта. </a:t>
            </a:r>
          </a:p>
        </p:txBody>
      </p:sp>
    </p:spTree>
    <p:extLst>
      <p:ext uri="{BB962C8B-B14F-4D97-AF65-F5344CB8AC3E}">
        <p14:creationId xmlns:p14="http://schemas.microsoft.com/office/powerpoint/2010/main" val="4248985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0718968" y="260648"/>
            <a:ext cx="45719" cy="792088"/>
          </a:xfrm>
        </p:spPr>
        <p:txBody>
          <a:bodyPr>
            <a:normAutofit/>
          </a:bodyPr>
          <a:lstStyle/>
          <a:p>
            <a:endParaRPr lang="ru-RU" dirty="0"/>
          </a:p>
        </p:txBody>
      </p:sp>
      <p:sp>
        <p:nvSpPr>
          <p:cNvPr id="3" name="Объект 2"/>
          <p:cNvSpPr>
            <a:spLocks noGrp="1"/>
          </p:cNvSpPr>
          <p:nvPr>
            <p:ph idx="1"/>
          </p:nvPr>
        </p:nvSpPr>
        <p:spPr>
          <a:xfrm>
            <a:off x="0" y="260648"/>
            <a:ext cx="9036496" cy="6597352"/>
          </a:xfrm>
        </p:spPr>
        <p:txBody>
          <a:bodyPr>
            <a:noAutofit/>
          </a:bodyPr>
          <a:lstStyle/>
          <a:p>
            <a:r>
              <a:rPr lang="ru-RU" sz="2000" b="1" dirty="0">
                <a:solidFill>
                  <a:srgbClr val="FFFF00"/>
                </a:solidFill>
              </a:rPr>
              <a:t>Какую бы конкретную форму проведения ролевой игры вы ни выбрали, важно, что в конечном итоге дети приобретут </a:t>
            </a:r>
            <a:r>
              <a:rPr lang="ru-RU" sz="2000" b="1" dirty="0" smtClean="0">
                <a:solidFill>
                  <a:srgbClr val="FFFF00"/>
                </a:solidFill>
              </a:rPr>
              <a:t> умение </a:t>
            </a:r>
            <a:r>
              <a:rPr lang="ru-RU" sz="2000" b="1" dirty="0">
                <a:solidFill>
                  <a:srgbClr val="FFFF00"/>
                </a:solidFill>
              </a:rPr>
              <a:t>вставать на позицию другого человека, распознавать его чувства и переживания, научатся тому, как вести себя в сложных жизненных ситуациях. Общее обсуждение проблемы будет способствовать сплочению детского коллектива и установлению благоприятного психологического климата в группе.</a:t>
            </a:r>
          </a:p>
          <a:p>
            <a:r>
              <a:rPr lang="ru-RU" sz="2000" b="1" dirty="0">
                <a:solidFill>
                  <a:srgbClr val="FFFF00"/>
                </a:solidFill>
              </a:rPr>
              <a:t>    Во время подобных обсуждений можно разыгрывать и другие ситуации, которые чаще всего вызывают конфликты в коллективе: как реагировать, если товарищ не отдает нужную тебе игрушку, что делать, если тебя дразнят, как поступить, если тебя толкнули и ты упал и др. Целенаправленная и терпеливая работа в этом направлении поможет ребенку с большим  пониманием относиться к чувствам и поступкам других и научиться самому адекватно относиться к происходящему.</a:t>
            </a:r>
          </a:p>
          <a:p>
            <a:endParaRPr lang="ru-RU" sz="2000" b="1" dirty="0">
              <a:solidFill>
                <a:srgbClr val="FFFF00"/>
              </a:solidFill>
            </a:endParaRPr>
          </a:p>
        </p:txBody>
      </p:sp>
    </p:spTree>
    <p:extLst>
      <p:ext uri="{BB962C8B-B14F-4D97-AF65-F5344CB8AC3E}">
        <p14:creationId xmlns:p14="http://schemas.microsoft.com/office/powerpoint/2010/main" val="15479717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646960" y="320040"/>
            <a:ext cx="45719" cy="1143000"/>
          </a:xfrm>
        </p:spPr>
        <p:txBody>
          <a:bodyPr/>
          <a:lstStyle/>
          <a:p>
            <a:endParaRPr lang="ru-RU" dirty="0"/>
          </a:p>
        </p:txBody>
      </p:sp>
      <p:sp>
        <p:nvSpPr>
          <p:cNvPr id="3" name="Объект 2"/>
          <p:cNvSpPr>
            <a:spLocks noGrp="1"/>
          </p:cNvSpPr>
          <p:nvPr>
            <p:ph idx="1"/>
          </p:nvPr>
        </p:nvSpPr>
        <p:spPr>
          <a:xfrm>
            <a:off x="0" y="116632"/>
            <a:ext cx="8172400" cy="6339104"/>
          </a:xfrm>
        </p:spPr>
        <p:txBody>
          <a:bodyPr>
            <a:normAutofit/>
          </a:bodyPr>
          <a:lstStyle/>
          <a:p>
            <a:r>
              <a:rPr lang="ru-RU" b="1" dirty="0"/>
              <a:t> </a:t>
            </a:r>
            <a:r>
              <a:rPr lang="ru-RU" b="1" dirty="0">
                <a:solidFill>
                  <a:srgbClr val="FFFF00"/>
                </a:solidFill>
              </a:rPr>
              <a:t>- Кроме того, можно предложить детям организовать театр, попросив их разыграть определенные ситуации, например: “Как Мальвина поссорилась с Буратино”. Однако прежде чем показать какую-либо сценку, дети должны обсудить, почему герои сказки повели себя тем или иным образом. Необходимо, чтобы они попытались поставить себя на место сказочных персонажей и ответить на вопросы: “Что чувствовал Буратино, когда Мальвина посадила его в чулан?”, “Что чувствовала Мальвина, когда ей пришлось наказать Буратино?” и др.</a:t>
            </a:r>
          </a:p>
          <a:p>
            <a:r>
              <a:rPr lang="ru-RU" b="1" dirty="0">
                <a:solidFill>
                  <a:srgbClr val="FFFF00"/>
                </a:solidFill>
              </a:rPr>
              <a:t>     Подобные беседы помогут детям осознать, как важно побыть на месте соперника или обидчика, чтобы понять, почему он поступил именно так, а не иначе. Научившись сопереживать окружающим людям, агрессивный ребенок сможет избавиться от подозрительности и мнительности, которые доставляют так много неприятностей и самому “агрессору”, и тем, кто находится с ним рядом. А как следствие — научится брать на себя ответственность за совершенные им действия, а не сваливать вину на других.</a:t>
            </a:r>
          </a:p>
        </p:txBody>
      </p:sp>
    </p:spTree>
    <p:extLst>
      <p:ext uri="{BB962C8B-B14F-4D97-AF65-F5344CB8AC3E}">
        <p14:creationId xmlns:p14="http://schemas.microsoft.com/office/powerpoint/2010/main" val="3356120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1412760" y="365758"/>
            <a:ext cx="72008" cy="470953"/>
          </a:xfrm>
        </p:spPr>
        <p:txBody>
          <a:bodyPr>
            <a:normAutofit fontScale="90000"/>
          </a:bodyPr>
          <a:lstStyle/>
          <a:p>
            <a:endParaRPr lang="ru-RU" dirty="0"/>
          </a:p>
        </p:txBody>
      </p:sp>
      <p:sp>
        <p:nvSpPr>
          <p:cNvPr id="3" name="Объект 2"/>
          <p:cNvSpPr>
            <a:spLocks noGrp="1"/>
          </p:cNvSpPr>
          <p:nvPr>
            <p:ph idx="1"/>
          </p:nvPr>
        </p:nvSpPr>
        <p:spPr>
          <a:xfrm>
            <a:off x="0" y="188640"/>
            <a:ext cx="8316416" cy="6267096"/>
          </a:xfrm>
        </p:spPr>
        <p:txBody>
          <a:bodyPr>
            <a:normAutofit/>
          </a:bodyPr>
          <a:lstStyle/>
          <a:p>
            <a:r>
              <a:rPr lang="ru-RU" dirty="0"/>
              <a:t> </a:t>
            </a:r>
            <a:r>
              <a:rPr lang="ru-RU" b="1" dirty="0">
                <a:solidFill>
                  <a:srgbClr val="FFFF00"/>
                </a:solidFill>
              </a:rPr>
              <a:t>Правда, взрослым, работающим с агрессивным ребенком, тоже не помешает избавиться от привычки обвинять его во всех смертных грехах. Например, если ребенок швыряет в гневе игрушки, можно, конечно, сказать ему: “Ты — негодник! От тебя одни проблемы. Ты всегда мешаешь всем детям играть!” Но вряд ли такое заявление снизит эмоциональное напряжение “негодника”. Наоборот, ребенок, который и так уверен, что он никому не нужен и весь мир настроен против него, обозлится еще больше. В таком случае гораздо полезнее сказать ребенку о своих чувствах, используя при этом местоимение “я”, а не “ты”. Например, вместо “Ты почему не убрал игрушки?”, можно сказать: “Я расстраиваюсь, когда игрушки разбросаны”.</a:t>
            </a:r>
          </a:p>
          <a:p>
            <a:r>
              <a:rPr lang="ru-RU" b="1" dirty="0">
                <a:solidFill>
                  <a:srgbClr val="FFFF00"/>
                </a:solidFill>
              </a:rPr>
              <a:t>     Таким образом  вы ни в чем не обвиняете ребенка, не угрожаете ему, даже не даете оценки его поведению. Вы говорите о себе, о своих ощущениях. Как правило, такая реакция взрослого сначала шокирует ребенка, ожидающего града упреков в свой адрес, а затем вызывает у него чувство доверия. Появляется возможность для конструктивного диалога.</a:t>
            </a:r>
          </a:p>
        </p:txBody>
      </p:sp>
    </p:spTree>
    <p:extLst>
      <p:ext uri="{BB962C8B-B14F-4D97-AF65-F5344CB8AC3E}">
        <p14:creationId xmlns:p14="http://schemas.microsoft.com/office/powerpoint/2010/main" val="3118457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64744"/>
          </a:xfrm>
        </p:spPr>
        <p:txBody>
          <a:bodyPr>
            <a:normAutofit fontScale="90000"/>
          </a:bodyPr>
          <a:lstStyle/>
          <a:p>
            <a:pPr algn="ctr"/>
            <a:r>
              <a:rPr lang="ru-RU" dirty="0">
                <a:solidFill>
                  <a:srgbClr val="FF0000"/>
                </a:solidFill>
              </a:rPr>
              <a:t>Работа с родителями агрессивного ребенка</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a:xfrm>
            <a:off x="0" y="1609416"/>
            <a:ext cx="8172400" cy="4846320"/>
          </a:xfrm>
        </p:spPr>
        <p:txBody>
          <a:bodyPr>
            <a:normAutofit/>
          </a:bodyPr>
          <a:lstStyle/>
          <a:p>
            <a:r>
              <a:rPr lang="ru-RU" b="1" dirty="0" smtClean="0"/>
              <a:t>Работая </a:t>
            </a:r>
            <a:r>
              <a:rPr lang="ru-RU" b="1" dirty="0"/>
              <a:t>с агрессивными детьми, воспитатель или учитель должен  прежде всего наладить контакт с семьей. Он может либо сам дать рекомендации родителям, либо в тактичной форме предложить им обратиться за помощью к психологам.</a:t>
            </a:r>
          </a:p>
          <a:p>
            <a:r>
              <a:rPr lang="ru-RU" b="1" dirty="0"/>
              <a:t>Как ладить с ребенком, который постоянно ведет себя вызывающе? Полезные рекомендации родителям мы нашли на страницах книги Р. </a:t>
            </a:r>
            <a:r>
              <a:rPr lang="ru-RU" b="1" dirty="0" err="1"/>
              <a:t>Кэмпбелла</a:t>
            </a:r>
            <a:r>
              <a:rPr lang="ru-RU" b="1" dirty="0"/>
              <a:t> “Как справляться с гневом ребенка” (М., 1997). Советуем прочитать эту книгу и педагогам, и родителям. Р. </a:t>
            </a:r>
            <a:r>
              <a:rPr lang="ru-RU" b="1" dirty="0" err="1"/>
              <a:t>Кэмпбелл</a:t>
            </a:r>
            <a:r>
              <a:rPr lang="ru-RU" b="1" dirty="0"/>
              <a:t> выделяет пять способов контроля поведения ребенка: два из них — позитивные, два — негативные и один — нейтральный. </a:t>
            </a:r>
          </a:p>
        </p:txBody>
      </p:sp>
    </p:spTree>
    <p:extLst>
      <p:ext uri="{BB962C8B-B14F-4D97-AF65-F5344CB8AC3E}">
        <p14:creationId xmlns:p14="http://schemas.microsoft.com/office/powerpoint/2010/main" val="15695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solidFill>
                  <a:srgbClr val="FFFF00"/>
                </a:solidFill>
              </a:rPr>
              <a:t>Что такое агрессивность?</a:t>
            </a:r>
            <a:br>
              <a:rPr lang="ru-RU" b="1" dirty="0">
                <a:solidFill>
                  <a:srgbClr val="FFFF00"/>
                </a:solidFill>
              </a:rPr>
            </a:br>
            <a:endParaRPr lang="ru-RU" b="1" dirty="0">
              <a:solidFill>
                <a:srgbClr val="FFFF00"/>
              </a:solidFill>
            </a:endParaRPr>
          </a:p>
        </p:txBody>
      </p:sp>
      <p:sp>
        <p:nvSpPr>
          <p:cNvPr id="4" name="Объект 3"/>
          <p:cNvSpPr>
            <a:spLocks noGrp="1"/>
          </p:cNvSpPr>
          <p:nvPr>
            <p:ph idx="1"/>
          </p:nvPr>
        </p:nvSpPr>
        <p:spPr>
          <a:xfrm>
            <a:off x="0" y="1609416"/>
            <a:ext cx="8244408" cy="4846320"/>
          </a:xfrm>
        </p:spPr>
        <p:txBody>
          <a:bodyPr>
            <a:normAutofit/>
          </a:bodyPr>
          <a:lstStyle/>
          <a:p>
            <a:r>
              <a:rPr lang="ru-RU" b="1" dirty="0" smtClean="0"/>
              <a:t>Слово </a:t>
            </a:r>
            <a:r>
              <a:rPr lang="ru-RU" b="1" dirty="0"/>
              <a:t>“агрессия” произошло от латинского “</a:t>
            </a:r>
            <a:r>
              <a:rPr lang="ru-RU" b="1" dirty="0" err="1"/>
              <a:t>agressio</a:t>
            </a:r>
            <a:r>
              <a:rPr lang="ru-RU" b="1" dirty="0"/>
              <a:t>”, что означает “нападение”, “приступ”. В психологическом словаре приведено следующее определение данного термина: “Агрессия - это мотивированное деструктивное поведение, противоречащее  нормам и правилам существования людей в обществе, наносящее вред объектам нападения (одушевленным и неодушевленным), приносящее физический и моральный ущерб людям или вызывающее у них психологический дискомфорт (отрицательные переживания, состояние напряженности, страха, подавленности и т.п.)”.</a:t>
            </a:r>
          </a:p>
          <a:p>
            <a:endParaRPr lang="ru-RU" b="1" dirty="0"/>
          </a:p>
        </p:txBody>
      </p:sp>
    </p:spTree>
    <p:extLst>
      <p:ext uri="{BB962C8B-B14F-4D97-AF65-F5344CB8AC3E}">
        <p14:creationId xmlns:p14="http://schemas.microsoft.com/office/powerpoint/2010/main" val="330710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9900591" y="116632"/>
            <a:ext cx="45719" cy="203408"/>
          </a:xfrm>
        </p:spPr>
        <p:txBody>
          <a:bodyPr>
            <a:normAutofit fontScale="90000"/>
          </a:bodyPr>
          <a:lstStyle/>
          <a:p>
            <a:endParaRPr lang="ru-RU" dirty="0"/>
          </a:p>
        </p:txBody>
      </p:sp>
      <p:sp>
        <p:nvSpPr>
          <p:cNvPr id="3" name="Объект 2"/>
          <p:cNvSpPr>
            <a:spLocks noGrp="1"/>
          </p:cNvSpPr>
          <p:nvPr>
            <p:ph idx="1"/>
          </p:nvPr>
        </p:nvSpPr>
        <p:spPr>
          <a:xfrm>
            <a:off x="0" y="260648"/>
            <a:ext cx="8100392" cy="6195088"/>
          </a:xfrm>
        </p:spPr>
        <p:txBody>
          <a:bodyPr>
            <a:normAutofit fontScale="92500" lnSpcReduction="10000"/>
          </a:bodyPr>
          <a:lstStyle/>
          <a:p>
            <a:r>
              <a:rPr lang="ru-RU" sz="2800" b="1" dirty="0">
                <a:solidFill>
                  <a:srgbClr val="FF0000"/>
                </a:solidFill>
              </a:rPr>
              <a:t>К позитивным способам </a:t>
            </a:r>
            <a:r>
              <a:rPr lang="ru-RU" sz="2800" b="1" dirty="0"/>
              <a:t>относятся просьбы и мягкое физическое манипулирование (например, можно отвлечь ребенка, взять его за руку и отвести и т.д.).      </a:t>
            </a:r>
            <a:endParaRPr lang="ru-RU" sz="2800" b="1" dirty="0" smtClean="0"/>
          </a:p>
          <a:p>
            <a:r>
              <a:rPr lang="ru-RU" sz="2800" b="1" dirty="0" smtClean="0"/>
              <a:t>Модификация </a:t>
            </a:r>
            <a:r>
              <a:rPr lang="ru-RU" sz="2800" b="1" dirty="0"/>
              <a:t>поведения — </a:t>
            </a:r>
            <a:r>
              <a:rPr lang="ru-RU" sz="2800" b="1" dirty="0">
                <a:solidFill>
                  <a:srgbClr val="FF0000"/>
                </a:solidFill>
              </a:rPr>
              <a:t>нейтральный способ контроля </a:t>
            </a:r>
            <a:r>
              <a:rPr lang="ru-RU" sz="2800" b="1" dirty="0"/>
              <a:t>— предполагает использование поощрения (за выполнение определенных правил) и наказания (за их игнорирование). Но данная система не должна использоваться слишком часто, так как впоследствии ребенок начинает делать только то, за что получает награду.</a:t>
            </a:r>
          </a:p>
          <a:p>
            <a:endParaRPr lang="ru-RU" sz="2800" b="1" dirty="0"/>
          </a:p>
        </p:txBody>
      </p:sp>
    </p:spTree>
    <p:extLst>
      <p:ext uri="{BB962C8B-B14F-4D97-AF65-F5344CB8AC3E}">
        <p14:creationId xmlns:p14="http://schemas.microsoft.com/office/powerpoint/2010/main" val="511709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flipV="1">
            <a:off x="10188624" y="332656"/>
            <a:ext cx="2924472" cy="542961"/>
          </a:xfrm>
        </p:spPr>
        <p:txBody>
          <a:bodyPr>
            <a:normAutofit fontScale="90000"/>
          </a:bodyPr>
          <a:lstStyle/>
          <a:p>
            <a:endParaRPr lang="ru-RU" dirty="0"/>
          </a:p>
        </p:txBody>
      </p:sp>
      <p:sp>
        <p:nvSpPr>
          <p:cNvPr id="3" name="Объект 2"/>
          <p:cNvSpPr>
            <a:spLocks noGrp="1"/>
          </p:cNvSpPr>
          <p:nvPr>
            <p:ph idx="1"/>
          </p:nvPr>
        </p:nvSpPr>
        <p:spPr>
          <a:xfrm>
            <a:off x="0" y="188640"/>
            <a:ext cx="8100392" cy="6267096"/>
          </a:xfrm>
        </p:spPr>
        <p:txBody>
          <a:bodyPr>
            <a:normAutofit/>
          </a:bodyPr>
          <a:lstStyle/>
          <a:p>
            <a:r>
              <a:rPr lang="ru-RU" sz="3600" b="1" dirty="0"/>
              <a:t>Частые наказания и приказы относятся к </a:t>
            </a:r>
            <a:r>
              <a:rPr lang="ru-RU" sz="3600" b="1" dirty="0">
                <a:solidFill>
                  <a:srgbClr val="FF0000"/>
                </a:solidFill>
              </a:rPr>
              <a:t>негативным способам контролирования поведения ребенка</a:t>
            </a:r>
            <a:r>
              <a:rPr lang="ru-RU" sz="3600" b="1" dirty="0"/>
              <a:t>. Они заставляют его чрезмерно подавлять свой гнев, что способствует появлению в характере пассивно-агрессивных черт. </a:t>
            </a:r>
          </a:p>
        </p:txBody>
      </p:sp>
    </p:spTree>
    <p:extLst>
      <p:ext uri="{BB962C8B-B14F-4D97-AF65-F5344CB8AC3E}">
        <p14:creationId xmlns:p14="http://schemas.microsoft.com/office/powerpoint/2010/main" val="3798253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68744" y="332656"/>
            <a:ext cx="2330546" cy="228640"/>
          </a:xfrm>
        </p:spPr>
        <p:txBody>
          <a:bodyPr>
            <a:normAutofit fontScale="90000"/>
          </a:bodyPr>
          <a:lstStyle/>
          <a:p>
            <a:endParaRPr lang="ru-RU" dirty="0"/>
          </a:p>
        </p:txBody>
      </p:sp>
      <p:sp>
        <p:nvSpPr>
          <p:cNvPr id="3" name="Объект 2"/>
          <p:cNvSpPr>
            <a:spLocks noGrp="1"/>
          </p:cNvSpPr>
          <p:nvPr>
            <p:ph idx="1"/>
          </p:nvPr>
        </p:nvSpPr>
        <p:spPr>
          <a:xfrm>
            <a:off x="0" y="188640"/>
            <a:ext cx="8138592" cy="6502504"/>
          </a:xfrm>
        </p:spPr>
        <p:txBody>
          <a:bodyPr>
            <a:normAutofit/>
          </a:bodyPr>
          <a:lstStyle/>
          <a:p>
            <a:r>
              <a:rPr lang="ru-RU" sz="2000" b="1" dirty="0">
                <a:solidFill>
                  <a:srgbClr val="FFFF00"/>
                </a:solidFill>
              </a:rPr>
              <a:t>Что же такое пассивная агрессия, и какие опасности она в себе таит? Это скрытая форма агрессии, ее цель — вывести из себя, расстроить родителей или близких людей, причем ребенок может причинять вред не только окружающим, но и себе. Он начнет специально плохо учиться, в отместку родителям надевать те вещи, которые им не нравятся, будет капризничать на улице безо всякой причины. Главное — вывести родителей из равновесия. Чтобы устранить такие формы поведения, система поощрений и наказаний должна быть продумана в каждой семье. Наказывая ребенка, необходимо помнить, что эта мера воздействия ни в коем случае не должна унижать достоинство сына или дочери. Наказание должно следовать непосредственно за проступком, а не через день, не через неделю. </a:t>
            </a:r>
          </a:p>
          <a:p>
            <a:endParaRPr lang="ru-RU" sz="2000" b="1" dirty="0">
              <a:solidFill>
                <a:srgbClr val="FFFF00"/>
              </a:solidFill>
            </a:endParaRPr>
          </a:p>
        </p:txBody>
      </p:sp>
    </p:spTree>
    <p:extLst>
      <p:ext uri="{BB962C8B-B14F-4D97-AF65-F5344CB8AC3E}">
        <p14:creationId xmlns:p14="http://schemas.microsoft.com/office/powerpoint/2010/main" val="481996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1700792" y="620688"/>
            <a:ext cx="476200" cy="1143000"/>
          </a:xfrm>
        </p:spPr>
        <p:txBody>
          <a:bodyPr/>
          <a:lstStyle/>
          <a:p>
            <a:endParaRPr lang="ru-RU" dirty="0"/>
          </a:p>
        </p:txBody>
      </p:sp>
      <p:sp>
        <p:nvSpPr>
          <p:cNvPr id="3" name="Объект 2"/>
          <p:cNvSpPr>
            <a:spLocks noGrp="1"/>
          </p:cNvSpPr>
          <p:nvPr>
            <p:ph idx="1"/>
          </p:nvPr>
        </p:nvSpPr>
        <p:spPr>
          <a:xfrm>
            <a:off x="251520" y="1609416"/>
            <a:ext cx="7776864" cy="4846320"/>
          </a:xfrm>
        </p:spPr>
        <p:txBody>
          <a:bodyPr>
            <a:normAutofit lnSpcReduction="10000"/>
          </a:bodyPr>
          <a:lstStyle/>
          <a:p>
            <a:r>
              <a:rPr lang="ru-RU" sz="4000" b="1" dirty="0">
                <a:solidFill>
                  <a:srgbClr val="FF0000"/>
                </a:solidFill>
              </a:rPr>
              <a:t>Наказание будет иметь эффект только в том случае, если ребенок сам считает, что заслужил его, кроме того, за один проступок нельзя наказывать дважды.</a:t>
            </a:r>
          </a:p>
        </p:txBody>
      </p:sp>
    </p:spTree>
    <p:extLst>
      <p:ext uri="{BB962C8B-B14F-4D97-AF65-F5344CB8AC3E}">
        <p14:creationId xmlns:p14="http://schemas.microsoft.com/office/powerpoint/2010/main" val="1406536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32640" y="320040"/>
            <a:ext cx="576064" cy="45719"/>
          </a:xfrm>
        </p:spPr>
        <p:txBody>
          <a:bodyPr>
            <a:normAutofit fontScale="90000"/>
          </a:bodyPr>
          <a:lstStyle/>
          <a:p>
            <a:endParaRPr lang="ru-RU" dirty="0"/>
          </a:p>
        </p:txBody>
      </p:sp>
      <p:sp>
        <p:nvSpPr>
          <p:cNvPr id="3" name="Объект 2"/>
          <p:cNvSpPr>
            <a:spLocks noGrp="1"/>
          </p:cNvSpPr>
          <p:nvPr>
            <p:ph idx="1"/>
          </p:nvPr>
        </p:nvSpPr>
        <p:spPr>
          <a:xfrm>
            <a:off x="107504" y="332656"/>
            <a:ext cx="7920880" cy="6123080"/>
          </a:xfrm>
        </p:spPr>
        <p:txBody>
          <a:bodyPr>
            <a:normAutofit fontScale="92500" lnSpcReduction="10000"/>
          </a:bodyPr>
          <a:lstStyle/>
          <a:p>
            <a:r>
              <a:rPr lang="ru-RU" sz="3200" b="1" dirty="0"/>
              <a:t>- Существует еще один способ эффективной работы с гневом ребенка, хотя он может быть применен далеко не всегда. Если родители хорошо знают своего сына или дочь, они могут разрядить обстановку во время эмоциональной вспышки ребенка </a:t>
            </a:r>
            <a:r>
              <a:rPr lang="ru-RU" sz="3200" b="1" dirty="0">
                <a:solidFill>
                  <a:srgbClr val="FF0000"/>
                </a:solidFill>
              </a:rPr>
              <a:t>уместной шуткой. </a:t>
            </a:r>
            <a:r>
              <a:rPr lang="ru-RU" sz="3200" b="1" dirty="0"/>
              <a:t>Неожиданность подобной реакции и доброжелательный тон взрослого помогут ребенку достойно выйти из затруднительной ситуации.</a:t>
            </a:r>
          </a:p>
        </p:txBody>
      </p:sp>
    </p:spTree>
    <p:extLst>
      <p:ext uri="{BB962C8B-B14F-4D97-AF65-F5344CB8AC3E}">
        <p14:creationId xmlns:p14="http://schemas.microsoft.com/office/powerpoint/2010/main" val="2845329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507288" cy="1740808"/>
          </a:xfrm>
        </p:spPr>
        <p:txBody>
          <a:bodyPr>
            <a:normAutofit fontScale="90000"/>
          </a:bodyPr>
          <a:lstStyle/>
          <a:p>
            <a:pPr algn="ctr"/>
            <a:r>
              <a:rPr lang="ru-RU" b="1" dirty="0">
                <a:solidFill>
                  <a:srgbClr val="FF0000"/>
                </a:solidFill>
              </a:rPr>
              <a:t>Таблица  “Позитивные и негативные способы выражения гнева” </a:t>
            </a:r>
            <a:r>
              <a:rPr lang="ru-RU" b="1" dirty="0" smtClean="0">
                <a:solidFill>
                  <a:srgbClr val="FF0000"/>
                </a:solidFill>
              </a:rPr>
              <a:t/>
            </a:r>
            <a:br>
              <a:rPr lang="ru-RU" b="1" dirty="0" smtClean="0">
                <a:solidFill>
                  <a:srgbClr val="FF0000"/>
                </a:solidFill>
              </a:rPr>
            </a:br>
            <a:r>
              <a:rPr lang="ru-RU" sz="2000" dirty="0" smtClean="0"/>
              <a:t>(</a:t>
            </a:r>
            <a:r>
              <a:rPr lang="ru-RU" sz="2000" dirty="0"/>
              <a:t>рекомендации доктора Р. </a:t>
            </a:r>
            <a:r>
              <a:rPr lang="ru-RU" sz="2000" dirty="0" err="1"/>
              <a:t>Кэмпбелла</a:t>
            </a:r>
            <a:r>
              <a:rPr lang="ru-RU" sz="2000" dirty="0"/>
              <a:t>)</a:t>
            </a:r>
            <a:br>
              <a:rPr lang="ru-RU" sz="2000" dirty="0"/>
            </a:br>
            <a:endParaRPr lang="ru-RU" sz="2000" dirty="0"/>
          </a:p>
        </p:txBody>
      </p:sp>
      <p:sp>
        <p:nvSpPr>
          <p:cNvPr id="3" name="Объект 2"/>
          <p:cNvSpPr>
            <a:spLocks noGrp="1"/>
          </p:cNvSpPr>
          <p:nvPr>
            <p:ph idx="1"/>
          </p:nvPr>
        </p:nvSpPr>
        <p:spPr>
          <a:xfrm>
            <a:off x="0" y="1916832"/>
            <a:ext cx="8100392" cy="4538904"/>
          </a:xfrm>
        </p:spPr>
        <p:txBody>
          <a:bodyPr>
            <a:normAutofit/>
          </a:bodyPr>
          <a:lstStyle/>
          <a:p>
            <a:r>
              <a:rPr lang="ru-RU" b="1" dirty="0" smtClean="0"/>
              <a:t>Способы  </a:t>
            </a:r>
            <a:r>
              <a:rPr lang="ru-RU" b="1" dirty="0"/>
              <a:t>выражения </a:t>
            </a:r>
            <a:r>
              <a:rPr lang="ru-RU" b="1" dirty="0" smtClean="0"/>
              <a:t>гнева:</a:t>
            </a:r>
          </a:p>
          <a:p>
            <a:endParaRPr lang="ru-RU" b="1" dirty="0"/>
          </a:p>
          <a:p>
            <a:endParaRPr lang="ru-RU" dirty="0"/>
          </a:p>
          <a:p>
            <a:endParaRPr lang="ru-RU" dirty="0" smtClean="0"/>
          </a:p>
          <a:p>
            <a:pPr marL="0" indent="0">
              <a:buNone/>
            </a:pPr>
            <a:r>
              <a:rPr lang="ru-RU" dirty="0"/>
              <a:t>	</a:t>
            </a:r>
            <a:endParaRPr lang="ru-RU"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83002201"/>
              </p:ext>
            </p:extLst>
          </p:nvPr>
        </p:nvGraphicFramePr>
        <p:xfrm>
          <a:off x="10908704" y="3501008"/>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endParaRPr lang="ru-RU" dirty="0"/>
                    </a:p>
                  </a:txBody>
                  <a:tcPr/>
                </a:tc>
                <a:tc>
                  <a:txBody>
                    <a:bodyPr/>
                    <a:lstStyle/>
                    <a:p>
                      <a:endParaRPr lang="ru-RU"/>
                    </a:p>
                  </a:txBody>
                  <a:tcPr/>
                </a:tc>
              </a:tr>
              <a:tr h="370840">
                <a:tc>
                  <a:txBody>
                    <a:bodyPr/>
                    <a:lstStyle/>
                    <a:p>
                      <a:endParaRPr lang="ru-RU"/>
                    </a:p>
                  </a:txBody>
                  <a:tcPr/>
                </a:tc>
                <a:tc>
                  <a:txBody>
                    <a:bodyPr/>
                    <a:lstStyle/>
                    <a:p>
                      <a:endParaRPr lang="ru-RU"/>
                    </a:p>
                  </a:txBody>
                  <a:tcPr/>
                </a:tc>
              </a:tr>
              <a:tr h="370840">
                <a:tc>
                  <a:txBody>
                    <a:bodyPr/>
                    <a:lstStyle/>
                    <a:p>
                      <a:endParaRPr lang="ru-RU" dirty="0"/>
                    </a:p>
                  </a:txBody>
                  <a:tcPr/>
                </a:tc>
                <a:tc>
                  <a:txBody>
                    <a:bodyPr/>
                    <a:lstStyle/>
                    <a:p>
                      <a:endParaRPr lang="ru-RU"/>
                    </a:p>
                  </a:txBody>
                  <a:tcPr/>
                </a:tc>
              </a:tr>
              <a:tr h="370840">
                <a:tc>
                  <a:txBody>
                    <a:bodyPr/>
                    <a:lstStyle/>
                    <a:p>
                      <a:endParaRPr lang="ru-RU"/>
                    </a:p>
                  </a:txBody>
                  <a:tcPr/>
                </a:tc>
                <a:tc>
                  <a:txBody>
                    <a:bodyPr/>
                    <a:lstStyle/>
                    <a:p>
                      <a:endParaRPr lang="ru-RU" dirty="0"/>
                    </a:p>
                  </a:txBody>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876794709"/>
              </p:ext>
            </p:extLst>
          </p:nvPr>
        </p:nvGraphicFramePr>
        <p:xfrm>
          <a:off x="0" y="2420888"/>
          <a:ext cx="9180512" cy="4437112"/>
        </p:xfrm>
        <a:graphic>
          <a:graphicData uri="http://schemas.openxmlformats.org/drawingml/2006/table">
            <a:tbl>
              <a:tblPr firstRow="1" bandRow="1">
                <a:tableStyleId>{5C22544A-7EE6-4342-B048-85BDC9FD1C3A}</a:tableStyleId>
              </a:tblPr>
              <a:tblGrid>
                <a:gridCol w="4482244"/>
                <a:gridCol w="4698268"/>
              </a:tblGrid>
              <a:tr h="709939">
                <a:tc>
                  <a:txBody>
                    <a:bodyPr/>
                    <a:lstStyle/>
                    <a:p>
                      <a:r>
                        <a:rPr lang="ru-RU" sz="2800" dirty="0" smtClean="0"/>
                        <a:t>позитивные</a:t>
                      </a:r>
                      <a:endParaRPr lang="ru-RU" sz="2800" dirty="0"/>
                    </a:p>
                  </a:txBody>
                  <a:tcPr/>
                </a:tc>
                <a:tc>
                  <a:txBody>
                    <a:bodyPr/>
                    <a:lstStyle/>
                    <a:p>
                      <a:r>
                        <a:rPr lang="ru-RU" sz="2800" dirty="0" smtClean="0"/>
                        <a:t>негативные</a:t>
                      </a:r>
                      <a:endParaRPr lang="ru-RU" sz="2800" dirty="0"/>
                    </a:p>
                  </a:txBody>
                  <a:tcPr/>
                </a:tc>
              </a:tr>
              <a:tr h="1242391">
                <a:tc>
                  <a:txBody>
                    <a:bodyPr/>
                    <a:lstStyle/>
                    <a:p>
                      <a:r>
                        <a:rPr lang="ru-RU" sz="2400" b="1" dirty="0" smtClean="0">
                          <a:solidFill>
                            <a:srgbClr val="002060"/>
                          </a:solidFill>
                        </a:rPr>
                        <a:t>вежливость</a:t>
                      </a:r>
                      <a:endParaRPr lang="ru-RU" sz="2400" b="1" dirty="0">
                        <a:solidFill>
                          <a:srgbClr val="002060"/>
                        </a:solidFill>
                      </a:endParaRPr>
                    </a:p>
                  </a:txBody>
                  <a:tcPr/>
                </a:tc>
                <a:tc>
                  <a:txBody>
                    <a:bodyPr/>
                    <a:lstStyle/>
                    <a:p>
                      <a:r>
                        <a:rPr lang="ru-RU" sz="2400" b="1" dirty="0" smtClean="0">
                          <a:solidFill>
                            <a:srgbClr val="002060"/>
                          </a:solidFill>
                        </a:rPr>
                        <a:t>Выражение гнева в громкой и невежливой форме</a:t>
                      </a:r>
                      <a:endParaRPr lang="ru-RU" sz="2400" b="1" dirty="0">
                        <a:solidFill>
                          <a:srgbClr val="002060"/>
                        </a:solidFill>
                      </a:endParaRPr>
                    </a:p>
                  </a:txBody>
                  <a:tcPr/>
                </a:tc>
              </a:tr>
              <a:tr h="1242391">
                <a:tc>
                  <a:txBody>
                    <a:bodyPr/>
                    <a:lstStyle/>
                    <a:p>
                      <a:r>
                        <a:rPr lang="ru-RU" sz="2400" b="1" dirty="0" smtClean="0">
                          <a:solidFill>
                            <a:srgbClr val="002060"/>
                          </a:solidFill>
                        </a:rPr>
                        <a:t>Стремление найти решение</a:t>
                      </a:r>
                      <a:endParaRPr lang="ru-RU" sz="2400" b="1" dirty="0">
                        <a:solidFill>
                          <a:srgbClr val="002060"/>
                        </a:solidFill>
                      </a:endParaRPr>
                    </a:p>
                  </a:txBody>
                  <a:tcPr/>
                </a:tc>
                <a:tc>
                  <a:txBody>
                    <a:bodyPr/>
                    <a:lstStyle/>
                    <a:p>
                      <a:r>
                        <a:rPr lang="ru-RU" sz="2400" b="1" dirty="0" smtClean="0">
                          <a:solidFill>
                            <a:srgbClr val="002060"/>
                          </a:solidFill>
                        </a:rPr>
                        <a:t>Использование ругательств и угроз</a:t>
                      </a:r>
                      <a:endParaRPr lang="ru-RU" sz="2400" b="1" dirty="0">
                        <a:solidFill>
                          <a:srgbClr val="002060"/>
                        </a:solidFill>
                      </a:endParaRPr>
                    </a:p>
                  </a:txBody>
                  <a:tcPr/>
                </a:tc>
              </a:tr>
              <a:tr h="1242391">
                <a:tc>
                  <a:txBody>
                    <a:bodyPr/>
                    <a:lstStyle/>
                    <a:p>
                      <a:r>
                        <a:rPr lang="ru-RU" sz="2400" b="1" dirty="0" smtClean="0">
                          <a:solidFill>
                            <a:srgbClr val="002060"/>
                          </a:solidFill>
                        </a:rPr>
                        <a:t>Выражение основной жалобы без уклонения в сторону</a:t>
                      </a:r>
                      <a:endParaRPr lang="ru-RU" sz="2400" b="1" dirty="0">
                        <a:solidFill>
                          <a:srgbClr val="002060"/>
                        </a:solidFill>
                      </a:endParaRPr>
                    </a:p>
                  </a:txBody>
                  <a:tcPr/>
                </a:tc>
                <a:tc>
                  <a:txBody>
                    <a:bodyPr/>
                    <a:lstStyle/>
                    <a:p>
                      <a:r>
                        <a:rPr lang="ru-RU" sz="2400" b="1" dirty="0" smtClean="0">
                          <a:solidFill>
                            <a:srgbClr val="002060"/>
                          </a:solidFill>
                        </a:rPr>
                        <a:t>Использование словесных оскорблений</a:t>
                      </a:r>
                      <a:endParaRPr lang="ru-RU" sz="2400" b="1" dirty="0">
                        <a:solidFill>
                          <a:srgbClr val="002060"/>
                        </a:solidFill>
                      </a:endParaRPr>
                    </a:p>
                  </a:txBody>
                  <a:tcPr/>
                </a:tc>
              </a:tr>
            </a:tbl>
          </a:graphicData>
        </a:graphic>
      </p:graphicFrame>
    </p:spTree>
    <p:extLst>
      <p:ext uri="{BB962C8B-B14F-4D97-AF65-F5344CB8AC3E}">
        <p14:creationId xmlns:p14="http://schemas.microsoft.com/office/powerpoint/2010/main" val="1530609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9144000" cy="1020728"/>
          </a:xfrm>
        </p:spPr>
        <p:txBody>
          <a:bodyPr>
            <a:normAutofit fontScale="90000"/>
          </a:bodyPr>
          <a:lstStyle/>
          <a:p>
            <a:pPr algn="ctr"/>
            <a:r>
              <a:rPr lang="ru-RU" dirty="0">
                <a:solidFill>
                  <a:srgbClr val="FF0000"/>
                </a:solidFill>
              </a:rPr>
              <a:t>Шпаргалка для взрослых или правила работы с агрессивными детьми</a:t>
            </a:r>
          </a:p>
        </p:txBody>
      </p:sp>
      <p:sp>
        <p:nvSpPr>
          <p:cNvPr id="3" name="Объект 2"/>
          <p:cNvSpPr>
            <a:spLocks noGrp="1"/>
          </p:cNvSpPr>
          <p:nvPr>
            <p:ph idx="1"/>
          </p:nvPr>
        </p:nvSpPr>
        <p:spPr>
          <a:xfrm>
            <a:off x="0" y="1916832"/>
            <a:ext cx="9036496" cy="4941168"/>
          </a:xfrm>
        </p:spPr>
        <p:txBody>
          <a:bodyPr>
            <a:noAutofit/>
          </a:bodyPr>
          <a:lstStyle/>
          <a:p>
            <a:r>
              <a:rPr lang="ru-RU" sz="1600" b="1" dirty="0" smtClean="0">
                <a:solidFill>
                  <a:srgbClr val="FFFF00"/>
                </a:solidFill>
              </a:rPr>
              <a:t>1</a:t>
            </a:r>
            <a:r>
              <a:rPr lang="ru-RU" sz="1600" b="1" dirty="0">
                <a:solidFill>
                  <a:srgbClr val="FFFF00"/>
                </a:solidFill>
              </a:rPr>
              <a:t>. Быть внимательным к нуждам и потребностям ребенка.</a:t>
            </a:r>
          </a:p>
          <a:p>
            <a:r>
              <a:rPr lang="ru-RU" sz="1600" b="1" dirty="0" smtClean="0">
                <a:solidFill>
                  <a:srgbClr val="FFFF00"/>
                </a:solidFill>
              </a:rPr>
              <a:t>2. Демонстрировать модель неагрессивного поведения.</a:t>
            </a:r>
          </a:p>
          <a:p>
            <a:r>
              <a:rPr lang="ru-RU" sz="1600" b="1" dirty="0" smtClean="0">
                <a:solidFill>
                  <a:srgbClr val="FFFF00"/>
                </a:solidFill>
              </a:rPr>
              <a:t>3</a:t>
            </a:r>
            <a:r>
              <a:rPr lang="ru-RU" sz="1600" b="1" dirty="0">
                <a:solidFill>
                  <a:srgbClr val="FFFF00"/>
                </a:solidFill>
              </a:rPr>
              <a:t>. Быть последовательным в наказаниях ребенка, наказывать за конкретные поступки.</a:t>
            </a:r>
          </a:p>
          <a:p>
            <a:r>
              <a:rPr lang="ru-RU" sz="1600" b="1" dirty="0">
                <a:solidFill>
                  <a:srgbClr val="FFFF00"/>
                </a:solidFill>
              </a:rPr>
              <a:t>4. Наказания не должны унижать ребенка.</a:t>
            </a:r>
          </a:p>
          <a:p>
            <a:r>
              <a:rPr lang="ru-RU" sz="1600" b="1" dirty="0">
                <a:solidFill>
                  <a:srgbClr val="FFFF00"/>
                </a:solidFill>
              </a:rPr>
              <a:t>5. Обучать приемлемым способам выражения гнева.</a:t>
            </a:r>
          </a:p>
          <a:p>
            <a:r>
              <a:rPr lang="ru-RU" sz="1600" b="1" dirty="0">
                <a:solidFill>
                  <a:srgbClr val="FFFF00"/>
                </a:solidFill>
              </a:rPr>
              <a:t>6. Давать ребенку возможность проявлять гнев непосредственно после </a:t>
            </a:r>
            <a:r>
              <a:rPr lang="ru-RU" sz="1600" b="1" dirty="0" err="1">
                <a:solidFill>
                  <a:srgbClr val="FFFF00"/>
                </a:solidFill>
              </a:rPr>
              <a:t>фрустрирующего</a:t>
            </a:r>
            <a:r>
              <a:rPr lang="ru-RU" sz="1600" b="1" dirty="0">
                <a:solidFill>
                  <a:srgbClr val="FFFF00"/>
                </a:solidFill>
              </a:rPr>
              <a:t> события.</a:t>
            </a:r>
          </a:p>
          <a:p>
            <a:r>
              <a:rPr lang="ru-RU" sz="1600" b="1" dirty="0">
                <a:solidFill>
                  <a:srgbClr val="FFFF00"/>
                </a:solidFill>
              </a:rPr>
              <a:t>7. Обучать распознаванию собственного эмоционального состояния и состояния окружающих людей.</a:t>
            </a:r>
          </a:p>
          <a:p>
            <a:r>
              <a:rPr lang="ru-RU" sz="1600" b="1" dirty="0">
                <a:solidFill>
                  <a:srgbClr val="FFFF00"/>
                </a:solidFill>
              </a:rPr>
              <a:t>8. Развивать способность к </a:t>
            </a:r>
            <a:r>
              <a:rPr lang="ru-RU" sz="1600" b="1" dirty="0" err="1">
                <a:solidFill>
                  <a:srgbClr val="FFFF00"/>
                </a:solidFill>
              </a:rPr>
              <a:t>эмпатии</a:t>
            </a:r>
            <a:r>
              <a:rPr lang="ru-RU" sz="1600" b="1" dirty="0">
                <a:solidFill>
                  <a:srgbClr val="FFFF00"/>
                </a:solidFill>
              </a:rPr>
              <a:t>.</a:t>
            </a:r>
          </a:p>
          <a:p>
            <a:r>
              <a:rPr lang="ru-RU" sz="1600" b="1" dirty="0">
                <a:solidFill>
                  <a:srgbClr val="FFFF00"/>
                </a:solidFill>
              </a:rPr>
              <a:t>9. Расширять  поведенческий  репертуар ребенка.</a:t>
            </a:r>
          </a:p>
          <a:p>
            <a:r>
              <a:rPr lang="ru-RU" sz="1600" b="1" dirty="0">
                <a:solidFill>
                  <a:srgbClr val="FFFF00"/>
                </a:solidFill>
              </a:rPr>
              <a:t>10. Отрабатывать навык реагирования в конфликтных ситуациях.</a:t>
            </a:r>
          </a:p>
          <a:p>
            <a:r>
              <a:rPr lang="ru-RU" sz="1600" b="1" dirty="0">
                <a:solidFill>
                  <a:srgbClr val="FFFF00"/>
                </a:solidFill>
              </a:rPr>
              <a:t>11. Учить брать ответственность на себя.</a:t>
            </a:r>
          </a:p>
          <a:p>
            <a:endParaRPr lang="ru-RU" sz="2000" b="1" dirty="0">
              <a:solidFill>
                <a:srgbClr val="FFFF00"/>
              </a:solidFill>
            </a:endParaRPr>
          </a:p>
          <a:p>
            <a:endParaRPr lang="ru-RU" sz="2000" b="1" dirty="0">
              <a:solidFill>
                <a:srgbClr val="FFFF00"/>
              </a:solidFill>
            </a:endParaRPr>
          </a:p>
        </p:txBody>
      </p:sp>
    </p:spTree>
    <p:extLst>
      <p:ext uri="{BB962C8B-B14F-4D97-AF65-F5344CB8AC3E}">
        <p14:creationId xmlns:p14="http://schemas.microsoft.com/office/powerpoint/2010/main" val="1870979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FF0000"/>
                </a:solidFill>
              </a:rPr>
              <a:t>Внимание!</a:t>
            </a:r>
            <a:endParaRPr lang="ru-RU" dirty="0">
              <a:solidFill>
                <a:srgbClr val="FF0000"/>
              </a:solidFill>
            </a:endParaRPr>
          </a:p>
        </p:txBody>
      </p:sp>
      <p:sp>
        <p:nvSpPr>
          <p:cNvPr id="3" name="Объект 2"/>
          <p:cNvSpPr>
            <a:spLocks noGrp="1"/>
          </p:cNvSpPr>
          <p:nvPr>
            <p:ph idx="1"/>
          </p:nvPr>
        </p:nvSpPr>
        <p:spPr>
          <a:xfrm>
            <a:off x="0" y="1609416"/>
            <a:ext cx="8172400" cy="5248584"/>
          </a:xfrm>
        </p:spPr>
        <p:txBody>
          <a:bodyPr>
            <a:normAutofit/>
          </a:bodyPr>
          <a:lstStyle/>
          <a:p>
            <a:r>
              <a:rPr lang="ru-RU" dirty="0" smtClean="0">
                <a:solidFill>
                  <a:srgbClr val="FFFF00"/>
                </a:solidFill>
              </a:rPr>
              <a:t> </a:t>
            </a:r>
            <a:r>
              <a:rPr lang="ru-RU" b="1" dirty="0" smtClean="0">
                <a:solidFill>
                  <a:srgbClr val="FFFF00"/>
                </a:solidFill>
              </a:rPr>
              <a:t>Все </a:t>
            </a:r>
            <a:r>
              <a:rPr lang="ru-RU" b="1" dirty="0">
                <a:solidFill>
                  <a:srgbClr val="FFFF00"/>
                </a:solidFill>
              </a:rPr>
              <a:t>перечисленные способы и приемы не приведут к положительным изменениям, если будут иметь разовый характер. Непоследовательность поведения родителей может привести к ухудшению поведения ребенка. Терпение и внимание к ребенку, его нуждам и потребностям, постоянная отработка навыков общения с окружающими — вот что поможет родителям наладить взаимоотношения с сыном или дочерью.</a:t>
            </a:r>
          </a:p>
          <a:p>
            <a:r>
              <a:rPr lang="ru-RU" b="1" dirty="0">
                <a:solidFill>
                  <a:srgbClr val="FFFF00"/>
                </a:solidFill>
              </a:rPr>
              <a:t>Терпения </a:t>
            </a:r>
            <a:r>
              <a:rPr lang="ru-RU" b="1" dirty="0" smtClean="0">
                <a:solidFill>
                  <a:srgbClr val="FFFF00"/>
                </a:solidFill>
              </a:rPr>
              <a:t> </a:t>
            </a:r>
            <a:r>
              <a:rPr lang="ru-RU" b="1" dirty="0">
                <a:solidFill>
                  <a:srgbClr val="FFFF00"/>
                </a:solidFill>
              </a:rPr>
              <a:t>и </a:t>
            </a:r>
            <a:r>
              <a:rPr lang="ru-RU" b="1" dirty="0" smtClean="0">
                <a:solidFill>
                  <a:srgbClr val="FFFF00"/>
                </a:solidFill>
              </a:rPr>
              <a:t>удачи родителям!</a:t>
            </a:r>
            <a:endParaRPr lang="ru-RU" b="1" dirty="0">
              <a:solidFill>
                <a:srgbClr val="FFFF00"/>
              </a:solidFill>
            </a:endParaRPr>
          </a:p>
          <a:p>
            <a:endParaRPr lang="ru-RU" dirty="0"/>
          </a:p>
        </p:txBody>
      </p:sp>
    </p:spTree>
    <p:extLst>
      <p:ext uri="{BB962C8B-B14F-4D97-AF65-F5344CB8AC3E}">
        <p14:creationId xmlns:p14="http://schemas.microsoft.com/office/powerpoint/2010/main" val="13583994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20040"/>
            <a:ext cx="8064896" cy="1524784"/>
          </a:xfrm>
        </p:spPr>
        <p:txBody>
          <a:bodyPr>
            <a:normAutofit fontScale="90000"/>
          </a:bodyPr>
          <a:lstStyle/>
          <a:p>
            <a:pPr algn="ctr"/>
            <a:r>
              <a:rPr lang="ru-RU" dirty="0">
                <a:solidFill>
                  <a:schemeClr val="tx2">
                    <a:lumMod val="75000"/>
                  </a:schemeClr>
                </a:solidFill>
              </a:rPr>
              <a:t>Экстренное вмешательство при агрессивных проявлениях</a:t>
            </a:r>
            <a:br>
              <a:rPr lang="ru-RU" dirty="0">
                <a:solidFill>
                  <a:schemeClr val="tx2">
                    <a:lumMod val="75000"/>
                  </a:schemeClr>
                </a:solidFill>
              </a:rPr>
            </a:br>
            <a:endParaRPr lang="ru-RU" dirty="0">
              <a:solidFill>
                <a:schemeClr val="tx2">
                  <a:lumMod val="75000"/>
                </a:schemeClr>
              </a:solidFill>
            </a:endParaRPr>
          </a:p>
        </p:txBody>
      </p:sp>
      <p:sp>
        <p:nvSpPr>
          <p:cNvPr id="3" name="Объект 2"/>
          <p:cNvSpPr>
            <a:spLocks noGrp="1"/>
          </p:cNvSpPr>
          <p:nvPr>
            <p:ph idx="1"/>
          </p:nvPr>
        </p:nvSpPr>
        <p:spPr>
          <a:xfrm>
            <a:off x="0" y="1609416"/>
            <a:ext cx="8172400" cy="5131952"/>
          </a:xfrm>
        </p:spPr>
        <p:txBody>
          <a:bodyPr>
            <a:normAutofit/>
          </a:bodyPr>
          <a:lstStyle/>
          <a:p>
            <a:pPr marL="0" indent="0">
              <a:buNone/>
            </a:pPr>
            <a:r>
              <a:rPr lang="ru-RU" b="1" dirty="0" smtClean="0">
                <a:solidFill>
                  <a:srgbClr val="FFFF00"/>
                </a:solidFill>
              </a:rPr>
              <a:t>Следующие </a:t>
            </a:r>
            <a:r>
              <a:rPr lang="ru-RU" b="1" dirty="0">
                <a:solidFill>
                  <a:srgbClr val="FFFF00"/>
                </a:solidFill>
              </a:rPr>
              <a:t>правила экстренного вмешательства позволят в конфликтной ситуации обеспечить позитивное разрешение конфликтов</a:t>
            </a:r>
          </a:p>
          <a:p>
            <a:r>
              <a:rPr lang="ru-RU" b="1" dirty="0">
                <a:solidFill>
                  <a:srgbClr val="FFFF00"/>
                </a:solidFill>
              </a:rPr>
              <a:t>Спокойное отношение в случае незначительной агрессии. </a:t>
            </a:r>
          </a:p>
          <a:p>
            <a:r>
              <a:rPr lang="ru-RU" b="1" dirty="0">
                <a:solidFill>
                  <a:srgbClr val="FFFF00"/>
                </a:solidFill>
              </a:rPr>
              <a:t>В тех случаях, когда агрессия детей и подростков неопасна и объяснима, можно использовать следующие позитивные стратегии: </a:t>
            </a:r>
          </a:p>
          <a:p>
            <a:r>
              <a:rPr lang="ru-RU" b="1" dirty="0">
                <a:solidFill>
                  <a:srgbClr val="FFFF00"/>
                </a:solidFill>
              </a:rPr>
              <a:t>- выражение понимания чувств ребенка ("Конечно, тебе обидно..."); </a:t>
            </a:r>
          </a:p>
          <a:p>
            <a:r>
              <a:rPr lang="ru-RU" b="1" dirty="0">
                <a:solidFill>
                  <a:srgbClr val="FFFF00"/>
                </a:solidFill>
              </a:rPr>
              <a:t>- переключение внимания, предложение какого-либо задания ("Помоги мне, пожалуйста, достать посуду с верхней полки, ты ведь выше меня"); </a:t>
            </a:r>
          </a:p>
          <a:p>
            <a:r>
              <a:rPr lang="ru-RU" b="1" dirty="0">
                <a:solidFill>
                  <a:srgbClr val="FFFF00"/>
                </a:solidFill>
              </a:rPr>
              <a:t>- позитивное обозначение поведения ("Ты злишься потому, что ты устал"). </a:t>
            </a:r>
          </a:p>
          <a:p>
            <a:endParaRPr lang="ru-RU" b="1" dirty="0">
              <a:solidFill>
                <a:srgbClr val="7030A0"/>
              </a:solidFill>
            </a:endParaRPr>
          </a:p>
        </p:txBody>
      </p:sp>
    </p:spTree>
    <p:extLst>
      <p:ext uri="{BB962C8B-B14F-4D97-AF65-F5344CB8AC3E}">
        <p14:creationId xmlns:p14="http://schemas.microsoft.com/office/powerpoint/2010/main" val="107180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1556776" y="404664"/>
            <a:ext cx="288032" cy="72008"/>
          </a:xfrm>
        </p:spPr>
        <p:txBody>
          <a:bodyPr>
            <a:normAutofit fontScale="90000"/>
          </a:bodyPr>
          <a:lstStyle/>
          <a:p>
            <a:endParaRPr lang="ru-RU" dirty="0"/>
          </a:p>
        </p:txBody>
      </p:sp>
      <p:sp>
        <p:nvSpPr>
          <p:cNvPr id="3" name="Объект 2"/>
          <p:cNvSpPr>
            <a:spLocks noGrp="1"/>
          </p:cNvSpPr>
          <p:nvPr>
            <p:ph idx="1"/>
          </p:nvPr>
        </p:nvSpPr>
        <p:spPr/>
        <p:txBody>
          <a:bodyPr>
            <a:noAutofit/>
          </a:bodyPr>
          <a:lstStyle/>
          <a:p>
            <a:r>
              <a:rPr lang="ru-RU" sz="2400" b="1" dirty="0">
                <a:solidFill>
                  <a:srgbClr val="FFFF00"/>
                </a:solidFill>
              </a:rPr>
              <a:t>Так как агрессия естественна для людей, то адекватная и неопасная агрессивная реакция часто не требует вмешательства со стороны. Дети нередко используют агрессию просто для привлечения к ним внимания. Если ребенок/подросток проявляет гнев в допустимых пределах и по вполне объяснимым причинам, нужно позволить ему отреагировать, внимательно выслушать и переключить его внимание на что-то другое. </a:t>
            </a:r>
          </a:p>
        </p:txBody>
      </p:sp>
    </p:spTree>
    <p:extLst>
      <p:ext uri="{BB962C8B-B14F-4D97-AF65-F5344CB8AC3E}">
        <p14:creationId xmlns:p14="http://schemas.microsoft.com/office/powerpoint/2010/main" val="97647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FF00"/>
                </a:solidFill>
              </a:rPr>
              <a:t>Причины агрессивности</a:t>
            </a:r>
            <a:endParaRPr lang="ru-RU" b="1" dirty="0">
              <a:solidFill>
                <a:srgbClr val="FFFF00"/>
              </a:solidFill>
            </a:endParaRPr>
          </a:p>
        </p:txBody>
      </p:sp>
      <p:sp>
        <p:nvSpPr>
          <p:cNvPr id="3" name="Объект 2"/>
          <p:cNvSpPr>
            <a:spLocks noGrp="1"/>
          </p:cNvSpPr>
          <p:nvPr>
            <p:ph idx="1"/>
          </p:nvPr>
        </p:nvSpPr>
        <p:spPr/>
        <p:txBody>
          <a:bodyPr>
            <a:normAutofit/>
          </a:bodyPr>
          <a:lstStyle/>
          <a:p>
            <a:r>
              <a:rPr lang="ru-RU" sz="2000" b="1" dirty="0"/>
              <a:t>Причины появления агрессии у детей могут быть самыми разными. Возникновению агрессивных качеств способствуют некоторые соматические заболевания или заболевания головного мозга</a:t>
            </a:r>
            <a:r>
              <a:rPr lang="ru-RU" sz="2000" b="1" dirty="0" smtClean="0"/>
              <a:t>.</a:t>
            </a:r>
          </a:p>
          <a:p>
            <a:r>
              <a:rPr lang="ru-RU" sz="2000" b="1" dirty="0" smtClean="0"/>
              <a:t> </a:t>
            </a:r>
            <a:r>
              <a:rPr lang="ru-RU" sz="2000" b="1" dirty="0"/>
              <a:t>Следует отметить, что огромную роль играет воспитание в семье, причем с первых дней жизни ребенка</a:t>
            </a:r>
            <a:r>
              <a:rPr lang="ru-RU" b="1" dirty="0"/>
              <a:t>. </a:t>
            </a:r>
          </a:p>
        </p:txBody>
      </p:sp>
    </p:spTree>
    <p:extLst>
      <p:ext uri="{BB962C8B-B14F-4D97-AF65-F5344CB8AC3E}">
        <p14:creationId xmlns:p14="http://schemas.microsoft.com/office/powerpoint/2010/main" val="16821603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9144000" cy="1740808"/>
          </a:xfrm>
        </p:spPr>
        <p:txBody>
          <a:bodyPr>
            <a:normAutofit fontScale="90000"/>
          </a:bodyPr>
          <a:lstStyle/>
          <a:p>
            <a:pPr algn="ctr"/>
            <a:r>
              <a:rPr lang="ru-RU" b="1" dirty="0"/>
              <a:t>Акцентирование внимания на поступках (поведении), а не на личности </a:t>
            </a:r>
            <a:br>
              <a:rPr lang="ru-RU" b="1" dirty="0"/>
            </a:br>
            <a:endParaRPr lang="ru-RU" b="1" dirty="0"/>
          </a:p>
        </p:txBody>
      </p:sp>
      <p:sp>
        <p:nvSpPr>
          <p:cNvPr id="3" name="Объект 2"/>
          <p:cNvSpPr>
            <a:spLocks noGrp="1"/>
          </p:cNvSpPr>
          <p:nvPr>
            <p:ph idx="1"/>
          </p:nvPr>
        </p:nvSpPr>
        <p:spPr>
          <a:xfrm>
            <a:off x="0" y="1609416"/>
            <a:ext cx="9144000" cy="5248584"/>
          </a:xfrm>
        </p:spPr>
        <p:txBody>
          <a:bodyPr>
            <a:normAutofit/>
          </a:bodyPr>
          <a:lstStyle/>
          <a:p>
            <a:r>
              <a:rPr lang="ru-RU" b="1" i="1" dirty="0" smtClean="0">
                <a:solidFill>
                  <a:srgbClr val="FFFF00"/>
                </a:solidFill>
              </a:rPr>
              <a:t>Проводить </a:t>
            </a:r>
            <a:r>
              <a:rPr lang="ru-RU" b="1" i="1" dirty="0">
                <a:solidFill>
                  <a:srgbClr val="FFFF00"/>
                </a:solidFill>
              </a:rPr>
              <a:t>четкую границу между поступком и личностью позволяет техника объективного описания поведения. </a:t>
            </a:r>
            <a:r>
              <a:rPr lang="ru-RU" b="1" dirty="0">
                <a:solidFill>
                  <a:srgbClr val="FFFF00"/>
                </a:solidFill>
              </a:rPr>
              <a:t>После того как ребенок успокоится, целесообразно обсудить с ним его поведение. Следует описать, как он вел себя во время проявления агрессии, какие слова говорил, какие действия совершал, не давая при этом никакой оценки. Критические высказывания, особенно эмоциональные, вызывают раздражение и протест, и уводят от решения проблемы. </a:t>
            </a:r>
          </a:p>
          <a:p>
            <a:r>
              <a:rPr lang="ru-RU" b="1" dirty="0">
                <a:solidFill>
                  <a:srgbClr val="FFFF00"/>
                </a:solidFill>
              </a:rPr>
              <a:t>      Анализируя поведение ребенка, важно ограничиться обсуждением конкретных фактов, только того, что произошло "здесь и сейчас", не припоминая прошлых поступков. Иначе у ребенка возникнет чувство обиды, и он будет не в состоянии критично оценить свое поведение. Вместо распространенного, но неэффективного "чтения морали", лучше показать ему негативные последствия его поведения, убедительно продемонстрировав, что агрессия больше всего вредит ему самому. Очень важно также указать на возможные конструктивные способы поведения в конфликтной ситуации. </a:t>
            </a:r>
          </a:p>
          <a:p>
            <a:endParaRPr lang="ru-RU" dirty="0"/>
          </a:p>
        </p:txBody>
      </p:sp>
    </p:spTree>
    <p:extLst>
      <p:ext uri="{BB962C8B-B14F-4D97-AF65-F5344CB8AC3E}">
        <p14:creationId xmlns:p14="http://schemas.microsoft.com/office/powerpoint/2010/main" val="30356095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675724"/>
            <a:ext cx="8134558" cy="924475"/>
          </a:xfrm>
        </p:spPr>
        <p:txBody>
          <a:bodyPr>
            <a:normAutofit/>
          </a:bodyPr>
          <a:lstStyle/>
          <a:p>
            <a:pPr algn="ctr"/>
            <a:r>
              <a:rPr lang="ru-RU" b="1" dirty="0" smtClean="0">
                <a:solidFill>
                  <a:srgbClr val="FFFF00"/>
                </a:solidFill>
              </a:rPr>
              <a:t>Как научить детей сотрудничать</a:t>
            </a:r>
            <a:endParaRPr lang="ru-RU" b="1" dirty="0">
              <a:solidFill>
                <a:srgbClr val="FFFF00"/>
              </a:solidFill>
            </a:endParaRPr>
          </a:p>
        </p:txBody>
      </p:sp>
      <p:sp>
        <p:nvSpPr>
          <p:cNvPr id="3" name="Объект 2"/>
          <p:cNvSpPr>
            <a:spLocks noGrp="1"/>
          </p:cNvSpPr>
          <p:nvPr>
            <p:ph idx="1"/>
          </p:nvPr>
        </p:nvSpPr>
        <p:spPr>
          <a:xfrm>
            <a:off x="0" y="1609416"/>
            <a:ext cx="8100392" cy="4846320"/>
          </a:xfrm>
        </p:spPr>
        <p:txBody>
          <a:bodyPr>
            <a:normAutofit/>
          </a:bodyPr>
          <a:lstStyle/>
          <a:p>
            <a:r>
              <a:rPr lang="ru-RU" sz="2000" b="1" dirty="0" smtClean="0"/>
              <a:t>В книге </a:t>
            </a:r>
            <a:r>
              <a:rPr lang="ru-RU" sz="2000" b="1" dirty="0" err="1"/>
              <a:t>К.Фопеля</a:t>
            </a:r>
            <a:r>
              <a:rPr lang="ru-RU" sz="2000" b="1" dirty="0"/>
              <a:t> «Как научить детей сотрудничать</a:t>
            </a:r>
            <a:r>
              <a:rPr lang="ru-RU" sz="2000" b="1" dirty="0" smtClean="0"/>
              <a:t>» представлена игра </a:t>
            </a:r>
            <a:r>
              <a:rPr lang="ru-RU" sz="2000" b="1" dirty="0"/>
              <a:t>«Камушек в ботинке». Сначала игра </a:t>
            </a:r>
            <a:r>
              <a:rPr lang="ru-RU" sz="2000" b="1" dirty="0" smtClean="0"/>
              <a:t>может показаться   </a:t>
            </a:r>
            <a:r>
              <a:rPr lang="ru-RU" sz="2000" b="1" dirty="0"/>
              <a:t>довольно сложной для </a:t>
            </a:r>
            <a:r>
              <a:rPr lang="ru-RU" sz="2000" b="1" dirty="0" smtClean="0"/>
              <a:t>дошкольников. Однако</a:t>
            </a:r>
            <a:r>
              <a:rPr lang="ru-RU" sz="2000" b="1" dirty="0"/>
              <a:t>, </a:t>
            </a:r>
            <a:r>
              <a:rPr lang="ru-RU" sz="2000" b="1" dirty="0" smtClean="0"/>
              <a:t>практика показала, что игра понравилась дошкольникам. </a:t>
            </a:r>
            <a:r>
              <a:rPr lang="ru-RU" sz="2000" b="1" dirty="0"/>
              <a:t>Причем очень скоро она </a:t>
            </a:r>
            <a:r>
              <a:rPr lang="ru-RU" sz="2000" b="1" dirty="0" smtClean="0"/>
              <a:t>должна перейти </a:t>
            </a:r>
            <a:r>
              <a:rPr lang="ru-RU" sz="2000" b="1" dirty="0"/>
              <a:t>из разряда игр в разряд ежедневных ритуалов, проведение которых </a:t>
            </a:r>
            <a:r>
              <a:rPr lang="ru-RU" sz="2000" b="1" dirty="0" smtClean="0"/>
              <a:t>станет </a:t>
            </a:r>
            <a:r>
              <a:rPr lang="ru-RU" sz="2000" b="1" dirty="0"/>
              <a:t>совершенно необходимым для успешного течения жизни в группе.</a:t>
            </a:r>
          </a:p>
        </p:txBody>
      </p:sp>
    </p:spTree>
    <p:extLst>
      <p:ext uri="{BB962C8B-B14F-4D97-AF65-F5344CB8AC3E}">
        <p14:creationId xmlns:p14="http://schemas.microsoft.com/office/powerpoint/2010/main" val="33492975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862984" y="320040"/>
            <a:ext cx="45719" cy="1143000"/>
          </a:xfrm>
        </p:spPr>
        <p:txBody>
          <a:bodyPr/>
          <a:lstStyle/>
          <a:p>
            <a:endParaRPr lang="ru-RU" dirty="0"/>
          </a:p>
        </p:txBody>
      </p:sp>
      <p:sp>
        <p:nvSpPr>
          <p:cNvPr id="3" name="Объект 2"/>
          <p:cNvSpPr>
            <a:spLocks noGrp="1"/>
          </p:cNvSpPr>
          <p:nvPr>
            <p:ph idx="1"/>
          </p:nvPr>
        </p:nvSpPr>
        <p:spPr>
          <a:xfrm>
            <a:off x="0" y="764704"/>
            <a:ext cx="9036496" cy="5691032"/>
          </a:xfrm>
        </p:spPr>
        <p:txBody>
          <a:bodyPr>
            <a:normAutofit fontScale="92500"/>
          </a:bodyPr>
          <a:lstStyle/>
          <a:p>
            <a:r>
              <a:rPr lang="ru-RU" b="1" dirty="0">
                <a:solidFill>
                  <a:srgbClr val="002060"/>
                </a:solidFill>
              </a:rPr>
              <a:t>- </a:t>
            </a:r>
            <a:r>
              <a:rPr lang="ru-RU" sz="2800" b="1" dirty="0">
                <a:solidFill>
                  <a:srgbClr val="FFFF00"/>
                </a:solidFill>
              </a:rPr>
              <a:t>В эту игру полезно играть, когда кто-то из детей обижен, сердит, расстроен, когда внутренние переживания мешают ребенку заниматься делом, когда назревает конфликт в группе. Каждый участник имеет возможность в процессе игры </a:t>
            </a:r>
            <a:r>
              <a:rPr lang="ru-RU" sz="2800" b="1" dirty="0" err="1">
                <a:solidFill>
                  <a:srgbClr val="FFFF00"/>
                </a:solidFill>
              </a:rPr>
              <a:t>вербализовать</a:t>
            </a:r>
            <a:r>
              <a:rPr lang="ru-RU" sz="2800" b="1" dirty="0">
                <a:solidFill>
                  <a:srgbClr val="FFFF00"/>
                </a:solidFill>
              </a:rPr>
              <a:t>, то есть выразить словами, свое состояние и сообщить о нем окружающим. Это способствует снижению его эмоционального напряжения. Если зачинщиков назревающего конфликта несколько, они смогут услышать о чувствах и переживаниях друг друга, что, возможно, позволит сгладить ситуацию.</a:t>
            </a:r>
          </a:p>
        </p:txBody>
      </p:sp>
    </p:spTree>
    <p:extLst>
      <p:ext uri="{BB962C8B-B14F-4D97-AF65-F5344CB8AC3E}">
        <p14:creationId xmlns:p14="http://schemas.microsoft.com/office/powerpoint/2010/main" val="22269620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548664" y="320040"/>
            <a:ext cx="216024" cy="1143000"/>
          </a:xfrm>
        </p:spPr>
        <p:txBody>
          <a:bodyPr/>
          <a:lstStyle/>
          <a:p>
            <a:endParaRPr lang="ru-RU" dirty="0"/>
          </a:p>
        </p:txBody>
      </p:sp>
      <p:sp>
        <p:nvSpPr>
          <p:cNvPr id="3" name="Объект 2"/>
          <p:cNvSpPr>
            <a:spLocks noGrp="1"/>
          </p:cNvSpPr>
          <p:nvPr>
            <p:ph idx="1"/>
          </p:nvPr>
        </p:nvSpPr>
        <p:spPr>
          <a:xfrm>
            <a:off x="0" y="548680"/>
            <a:ext cx="9144000" cy="5907056"/>
          </a:xfrm>
        </p:spPr>
        <p:txBody>
          <a:bodyPr>
            <a:normAutofit/>
          </a:bodyPr>
          <a:lstStyle/>
          <a:p>
            <a:pPr marL="0" indent="0">
              <a:buNone/>
            </a:pPr>
            <a:r>
              <a:rPr lang="ru-RU" dirty="0"/>
              <a:t>- </a:t>
            </a:r>
            <a:r>
              <a:rPr lang="ru-RU" b="1" dirty="0"/>
              <a:t>Игра проходит в два этапа.</a:t>
            </a:r>
          </a:p>
          <a:p>
            <a:r>
              <a:rPr lang="ru-RU" b="1" dirty="0"/>
              <a:t>1-й этап (подготовительный). Дети сидят в кругу на ковре. Воспитатель спрашивает: «Ребята, случалось ли, что вам в ботинок попадал камушек?» Обычно дети очень активно отвечают на вопрос, так как практически каждый ребенок 6—7 лет имеет подобный жизненный опыт. По кругу все делятся своими впечатлениями о том, как это происходило. Как правило, ответы сводятся к следующему: «Сначала камушек не очень мешает, мы пытаемся отодвинуть его, найти удобное положение для ноги, но постепенно нарастают боль и неудобство, может даже появиться ранка или мозоль. И тогда, даже если очень не хочется, нам приходится снимать ботинок и вытряхивать камушек. Он почти всегда совсем  крошечный, и мы даже удивляемся, как такой маленький предмет смог причинить нам такую большую боль. Нам-то казалось, что там огромный камень с острыми, как лезвие бритвы, краями». </a:t>
            </a:r>
          </a:p>
        </p:txBody>
      </p:sp>
    </p:spTree>
    <p:extLst>
      <p:ext uri="{BB962C8B-B14F-4D97-AF65-F5344CB8AC3E}">
        <p14:creationId xmlns:p14="http://schemas.microsoft.com/office/powerpoint/2010/main" val="310171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980712" y="116632"/>
            <a:ext cx="3500536" cy="1143000"/>
          </a:xfrm>
        </p:spPr>
        <p:txBody>
          <a:bodyPr/>
          <a:lstStyle/>
          <a:p>
            <a:endParaRPr lang="ru-RU" dirty="0"/>
          </a:p>
        </p:txBody>
      </p:sp>
      <p:sp>
        <p:nvSpPr>
          <p:cNvPr id="3" name="Объект 2"/>
          <p:cNvSpPr>
            <a:spLocks noGrp="1"/>
          </p:cNvSpPr>
          <p:nvPr>
            <p:ph idx="1"/>
          </p:nvPr>
        </p:nvSpPr>
        <p:spPr>
          <a:xfrm>
            <a:off x="0" y="692696"/>
            <a:ext cx="8100392" cy="5763040"/>
          </a:xfrm>
        </p:spPr>
        <p:txBody>
          <a:bodyPr>
            <a:normAutofit/>
          </a:bodyPr>
          <a:lstStyle/>
          <a:p>
            <a:r>
              <a:rPr lang="ru-RU" sz="2400" b="1" dirty="0"/>
              <a:t>Далее воспитатель спрашивает детей: «Случалось ли, что вы так и не вытряхивали камушек, а, придя домой, просто снимали ботинки?» Дети отвечают, что и такое уже бывало у многих. Тогда в освободившейся от ботинка ноге боль стихала, происшествие забывалось. Но наутро, сунув ногу в ботинок, мы внезапно ощущали острую боль, соприкоснувшись со злополучным камушком. Боль, причем более сильная, чем накануне, обида, злость — вот такие чувства испытывают обычно дети. Такая маленькая проблема становится большой неприятностью.</a:t>
            </a:r>
          </a:p>
        </p:txBody>
      </p:sp>
    </p:spTree>
    <p:extLst>
      <p:ext uri="{BB962C8B-B14F-4D97-AF65-F5344CB8AC3E}">
        <p14:creationId xmlns:p14="http://schemas.microsoft.com/office/powerpoint/2010/main" val="21463101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89816" y="548680"/>
            <a:ext cx="45719" cy="1143000"/>
          </a:xfrm>
        </p:spPr>
        <p:txBody>
          <a:bodyPr/>
          <a:lstStyle/>
          <a:p>
            <a:endParaRPr lang="ru-RU" dirty="0"/>
          </a:p>
        </p:txBody>
      </p:sp>
      <p:sp>
        <p:nvSpPr>
          <p:cNvPr id="3" name="Объект 2"/>
          <p:cNvSpPr>
            <a:spLocks noGrp="1"/>
          </p:cNvSpPr>
          <p:nvPr>
            <p:ph idx="1"/>
          </p:nvPr>
        </p:nvSpPr>
        <p:spPr>
          <a:xfrm>
            <a:off x="0" y="1609416"/>
            <a:ext cx="8172400" cy="4846320"/>
          </a:xfrm>
        </p:spPr>
        <p:txBody>
          <a:bodyPr>
            <a:normAutofit/>
          </a:bodyPr>
          <a:lstStyle/>
          <a:p>
            <a:r>
              <a:rPr lang="ru-RU" sz="2400" b="1" dirty="0"/>
              <a:t>2-й этап. Воспитатель говорит детям: «Когда мы сердимся, чем-то озабочены, взволнованы, нами это воспринимается как маленький камушек в ботинке. Если мы сразу же почувствуем неудобство, вытащим его оттуда, то нога останется невредимой. А если оставим камушек на месте, то у нас скорей всего возникнут проблемы, и немалые. Поэтому всем людям — и взрослым, и детям — полезно говорить о своих проблемах сразу, как только они их заметят.</a:t>
            </a:r>
          </a:p>
        </p:txBody>
      </p:sp>
    </p:spTree>
    <p:extLst>
      <p:ext uri="{BB962C8B-B14F-4D97-AF65-F5344CB8AC3E}">
        <p14:creationId xmlns:p14="http://schemas.microsoft.com/office/powerpoint/2010/main" val="2778012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0592" y="-387424"/>
            <a:ext cx="360040" cy="387424"/>
          </a:xfrm>
        </p:spPr>
        <p:txBody>
          <a:bodyPr>
            <a:normAutofit fontScale="90000"/>
          </a:bodyPr>
          <a:lstStyle/>
          <a:p>
            <a:endParaRPr lang="ru-RU" dirty="0"/>
          </a:p>
        </p:txBody>
      </p:sp>
      <p:sp>
        <p:nvSpPr>
          <p:cNvPr id="3" name="Объект 2"/>
          <p:cNvSpPr>
            <a:spLocks noGrp="1"/>
          </p:cNvSpPr>
          <p:nvPr>
            <p:ph idx="1"/>
          </p:nvPr>
        </p:nvSpPr>
        <p:spPr>
          <a:xfrm>
            <a:off x="0" y="260648"/>
            <a:ext cx="8244408" cy="6195088"/>
          </a:xfrm>
        </p:spPr>
        <p:txBody>
          <a:bodyPr>
            <a:noAutofit/>
          </a:bodyPr>
          <a:lstStyle/>
          <a:p>
            <a:r>
              <a:rPr lang="ru-RU" sz="2400" b="1" dirty="0"/>
              <a:t>Давайте договоримся: если кто-то из вас скажет: «У меня камушек в ботинке», — мы все сразу поймем, что вам что-то мешает, и сможем поговорить об этом.</a:t>
            </a:r>
          </a:p>
          <a:p>
            <a:r>
              <a:rPr lang="ru-RU" sz="2400" b="1" dirty="0"/>
              <a:t>Подумайте, не чувствуете ли вы сейчас какого-то неудовольствия, чего-то такого, что мешало бы вам. Если чувствуете, скажите нам, например: «У меня камушек в ботинке. Мне не нравится, что Олег ломает мои постройки из кубиков». Расскажите, что вам еще не нравится. Если же вам ничего не мешает, вы можете сказать: «У меня нет камушка в ботинке».</a:t>
            </a:r>
          </a:p>
          <a:p>
            <a:endParaRPr lang="ru-RU" sz="2400" b="1" dirty="0"/>
          </a:p>
        </p:txBody>
      </p:sp>
    </p:spTree>
    <p:extLst>
      <p:ext uri="{BB962C8B-B14F-4D97-AF65-F5344CB8AC3E}">
        <p14:creationId xmlns:p14="http://schemas.microsoft.com/office/powerpoint/2010/main" val="24111190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92680" y="320040"/>
            <a:ext cx="144016" cy="1143000"/>
          </a:xfrm>
        </p:spPr>
        <p:txBody>
          <a:bodyPr/>
          <a:lstStyle/>
          <a:p>
            <a:endParaRPr lang="ru-RU" dirty="0"/>
          </a:p>
        </p:txBody>
      </p:sp>
      <p:sp>
        <p:nvSpPr>
          <p:cNvPr id="3" name="Объект 2"/>
          <p:cNvSpPr>
            <a:spLocks noGrp="1"/>
          </p:cNvSpPr>
          <p:nvPr>
            <p:ph idx="1"/>
          </p:nvPr>
        </p:nvSpPr>
        <p:spPr/>
        <p:txBody>
          <a:bodyPr>
            <a:normAutofit fontScale="92500" lnSpcReduction="20000"/>
          </a:bodyPr>
          <a:lstStyle/>
          <a:p>
            <a:r>
              <a:rPr lang="ru-RU" sz="2800" b="1" dirty="0"/>
              <a:t>Дети по кругу рассказывают, что же мешает им в данный момент, описывают свои ощущения; отдельные «камушки», о которых дети будут говорить, полезно обсудить в кругу. В этом случае каждый участник игры предлагает сверстнику, попавшему в затруднительную ситуацию, способ, при помощи которого можно избавиться от «камушка».</a:t>
            </a:r>
          </a:p>
          <a:p>
            <a:endParaRPr lang="ru-RU" sz="2800" b="1" dirty="0"/>
          </a:p>
        </p:txBody>
      </p:sp>
    </p:spTree>
    <p:extLst>
      <p:ext uri="{BB962C8B-B14F-4D97-AF65-F5344CB8AC3E}">
        <p14:creationId xmlns:p14="http://schemas.microsoft.com/office/powerpoint/2010/main" val="29383187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692680" y="260648"/>
            <a:ext cx="288032" cy="1143000"/>
          </a:xfrm>
        </p:spPr>
        <p:txBody>
          <a:bodyPr/>
          <a:lstStyle/>
          <a:p>
            <a:endParaRPr lang="ru-RU" dirty="0"/>
          </a:p>
        </p:txBody>
      </p:sp>
      <p:sp>
        <p:nvSpPr>
          <p:cNvPr id="3" name="Объект 2"/>
          <p:cNvSpPr>
            <a:spLocks noGrp="1"/>
          </p:cNvSpPr>
          <p:nvPr>
            <p:ph idx="1"/>
          </p:nvPr>
        </p:nvSpPr>
        <p:spPr>
          <a:xfrm>
            <a:off x="0" y="1609416"/>
            <a:ext cx="8172400" cy="4846320"/>
          </a:xfrm>
        </p:spPr>
        <p:txBody>
          <a:bodyPr>
            <a:normAutofit/>
          </a:bodyPr>
          <a:lstStyle/>
          <a:p>
            <a:r>
              <a:rPr lang="ru-RU" sz="2400" b="1" dirty="0">
                <a:solidFill>
                  <a:srgbClr val="FFFF00"/>
                </a:solidFill>
              </a:rPr>
              <a:t>Поиграв несколько раз в эту игру, дети в дальнейшем испытывают потребность рассказывать о своих проблемах. Кроме того, игра помогает педагогу беспрепятственно проводить учебный процесс. Ведь если детей что-то волнует, это «что-то» не даст им спокойно сидеть на занятиях и воспринимать информацию. Если же дети получат возможность выговориться, «выпустить пар», то можно спокойно приступать к занятиям</a:t>
            </a:r>
          </a:p>
        </p:txBody>
      </p:sp>
    </p:spTree>
    <p:extLst>
      <p:ext uri="{BB962C8B-B14F-4D97-AF65-F5344CB8AC3E}">
        <p14:creationId xmlns:p14="http://schemas.microsoft.com/office/powerpoint/2010/main" val="37150803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6635536" y="260648"/>
            <a:ext cx="465856" cy="1143000"/>
          </a:xfrm>
        </p:spPr>
        <p:txBody>
          <a:bodyPr/>
          <a:lstStyle/>
          <a:p>
            <a:endParaRPr lang="ru-RU" dirty="0"/>
          </a:p>
        </p:txBody>
      </p:sp>
      <p:sp>
        <p:nvSpPr>
          <p:cNvPr id="3" name="Объект 2"/>
          <p:cNvSpPr>
            <a:spLocks noGrp="1"/>
          </p:cNvSpPr>
          <p:nvPr>
            <p:ph idx="1"/>
          </p:nvPr>
        </p:nvSpPr>
        <p:spPr>
          <a:xfrm>
            <a:off x="31446" y="548680"/>
            <a:ext cx="9112554" cy="5998448"/>
          </a:xfrm>
        </p:spPr>
        <p:txBody>
          <a:bodyPr>
            <a:noAutofit/>
          </a:bodyPr>
          <a:lstStyle/>
          <a:p>
            <a:r>
              <a:rPr lang="ru-RU" sz="2000" b="1" dirty="0">
                <a:solidFill>
                  <a:srgbClr val="FFFF00"/>
                </a:solidFill>
              </a:rPr>
              <a:t>Игра «Камушек в ботинке» особенно полезна для тревожных детей. Во-первых, если ежедневно играть в нее, даже очень стеснительный ребенок привыкнет и постепенно начнет рассказывать о своих трудностях (поскольку это не новая и не опасная, а знакомая и повторяющаяся деятельность). </a:t>
            </a:r>
            <a:endParaRPr lang="ru-RU" sz="2000" b="1" dirty="0" smtClean="0">
              <a:solidFill>
                <a:srgbClr val="FFFF00"/>
              </a:solidFill>
            </a:endParaRPr>
          </a:p>
          <a:p>
            <a:r>
              <a:rPr lang="ru-RU" sz="2000" b="1" dirty="0" smtClean="0">
                <a:solidFill>
                  <a:srgbClr val="FFFF00"/>
                </a:solidFill>
              </a:rPr>
              <a:t>Во-вторых</a:t>
            </a:r>
            <a:r>
              <a:rPr lang="ru-RU" sz="2000" b="1" dirty="0">
                <a:solidFill>
                  <a:srgbClr val="FFFF00"/>
                </a:solidFill>
              </a:rPr>
              <a:t>, тревожный ребенок, слушая рассказы о проблемах сверстников, поймет, что не только он страдает от страхов, неуверенности, обид. Оказывается, и у других детей такие же проблемы, как у него . Значит, он  такой же, как все, не хуже всех. Не надо замыкаться в себе, ведь любую, даже самую трудную, ситуацию можно разрешить совместными усилиями. А дети, которые окружают его, совсем не злые и всегда готовы прийти на помощь.</a:t>
            </a:r>
          </a:p>
        </p:txBody>
      </p:sp>
    </p:spTree>
    <p:extLst>
      <p:ext uri="{BB962C8B-B14F-4D97-AF65-F5344CB8AC3E}">
        <p14:creationId xmlns:p14="http://schemas.microsoft.com/office/powerpoint/2010/main" val="388124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404648" y="365758"/>
            <a:ext cx="288032" cy="254929"/>
          </a:xfrm>
        </p:spPr>
        <p:txBody>
          <a:bodyPr>
            <a:normAutofit fontScale="90000"/>
          </a:bodyPr>
          <a:lstStyle/>
          <a:p>
            <a:endParaRPr lang="ru-RU" dirty="0"/>
          </a:p>
        </p:txBody>
      </p:sp>
      <p:sp>
        <p:nvSpPr>
          <p:cNvPr id="3" name="Объект 2"/>
          <p:cNvSpPr>
            <a:spLocks noGrp="1"/>
          </p:cNvSpPr>
          <p:nvPr>
            <p:ph idx="1"/>
          </p:nvPr>
        </p:nvSpPr>
        <p:spPr>
          <a:xfrm>
            <a:off x="0" y="476672"/>
            <a:ext cx="8244408" cy="5979064"/>
          </a:xfrm>
        </p:spPr>
        <p:txBody>
          <a:bodyPr>
            <a:normAutofit/>
          </a:bodyPr>
          <a:lstStyle/>
          <a:p>
            <a:r>
              <a:rPr lang="ru-RU" sz="2000" b="1" dirty="0">
                <a:solidFill>
                  <a:srgbClr val="FFFF00"/>
                </a:solidFill>
              </a:rPr>
              <a:t> На становление агрессивного поведения большое влияние оказывает характер наказаний, которые обычно применяют родители в ответ на проявление гнева у своего чада. В таких ситуациях могут быть использованы два полярных метода воздействия: либо снисходительность, либо строгость. Как это ни парадоксально, агрессивные дети одинаково часто встречаются и у слишком мягких родителей, и у чрезмерно строгих.</a:t>
            </a:r>
          </a:p>
        </p:txBody>
      </p:sp>
    </p:spTree>
    <p:extLst>
      <p:ext uri="{BB962C8B-B14F-4D97-AF65-F5344CB8AC3E}">
        <p14:creationId xmlns:p14="http://schemas.microsoft.com/office/powerpoint/2010/main" val="12444688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188623" y="320040"/>
            <a:ext cx="45719" cy="156632"/>
          </a:xfrm>
        </p:spPr>
        <p:txBody>
          <a:bodyPr>
            <a:normAutofit fontScale="90000"/>
          </a:bodyPr>
          <a:lstStyle/>
          <a:p>
            <a:endParaRPr lang="ru-RU" dirty="0"/>
          </a:p>
        </p:txBody>
      </p:sp>
      <p:sp>
        <p:nvSpPr>
          <p:cNvPr id="3" name="Объект 2"/>
          <p:cNvSpPr>
            <a:spLocks noGrp="1"/>
          </p:cNvSpPr>
          <p:nvPr>
            <p:ph idx="1"/>
          </p:nvPr>
        </p:nvSpPr>
        <p:spPr>
          <a:xfrm>
            <a:off x="0" y="1609416"/>
            <a:ext cx="8100392" cy="4846320"/>
          </a:xfrm>
        </p:spPr>
        <p:txBody>
          <a:bodyPr>
            <a:normAutofit/>
          </a:bodyPr>
          <a:lstStyle/>
          <a:p>
            <a:r>
              <a:rPr lang="ru-RU" sz="3200" b="1" dirty="0"/>
              <a:t>Когда ребенок  научится распознавать собственные эмоции и говорить о них, можно перейти к следующему этапу </a:t>
            </a:r>
            <a:r>
              <a:rPr lang="ru-RU" sz="3200" b="1" dirty="0" smtClean="0"/>
              <a:t>работы: формирование </a:t>
            </a:r>
            <a:r>
              <a:rPr lang="ru-RU" sz="3200" b="1" dirty="0"/>
              <a:t>способности к </a:t>
            </a:r>
            <a:r>
              <a:rPr lang="ru-RU" sz="3200" b="1" dirty="0" err="1"/>
              <a:t>эмпатии</a:t>
            </a:r>
            <a:r>
              <a:rPr lang="ru-RU" sz="3200" b="1" dirty="0"/>
              <a:t>, доверию, сочувствию, сопереживанию</a:t>
            </a:r>
          </a:p>
        </p:txBody>
      </p:sp>
    </p:spTree>
    <p:extLst>
      <p:ext uri="{BB962C8B-B14F-4D97-AF65-F5344CB8AC3E}">
        <p14:creationId xmlns:p14="http://schemas.microsoft.com/office/powerpoint/2010/main" val="41168287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332640" y="332656"/>
            <a:ext cx="7239000" cy="59392"/>
          </a:xfrm>
        </p:spPr>
        <p:txBody>
          <a:bodyPr>
            <a:normAutofit fontScale="90000"/>
          </a:bodyPr>
          <a:lstStyle/>
          <a:p>
            <a:endParaRPr lang="ru-RU" dirty="0"/>
          </a:p>
        </p:txBody>
      </p:sp>
      <p:sp>
        <p:nvSpPr>
          <p:cNvPr id="3" name="Объект 2"/>
          <p:cNvSpPr>
            <a:spLocks noGrp="1"/>
          </p:cNvSpPr>
          <p:nvPr>
            <p:ph idx="1"/>
          </p:nvPr>
        </p:nvSpPr>
        <p:spPr>
          <a:xfrm>
            <a:off x="457200" y="692696"/>
            <a:ext cx="7239000" cy="5763040"/>
          </a:xfrm>
        </p:spPr>
        <p:txBody>
          <a:bodyPr>
            <a:normAutofit/>
          </a:bodyPr>
          <a:lstStyle/>
          <a:p>
            <a:endParaRPr lang="ru-RU" sz="3600" b="1" dirty="0" smtClean="0"/>
          </a:p>
          <a:p>
            <a:pPr marL="0" indent="0" algn="ctr">
              <a:buNone/>
            </a:pPr>
            <a:r>
              <a:rPr lang="ru-RU" sz="5400" b="1" dirty="0" smtClean="0">
                <a:solidFill>
                  <a:srgbClr val="FF0000"/>
                </a:solidFill>
              </a:rPr>
              <a:t>УСПЕХОВ ВАМ В РАБОТЕ!</a:t>
            </a:r>
          </a:p>
          <a:p>
            <a:pPr marL="0" indent="0" algn="ctr">
              <a:buNone/>
            </a:pPr>
            <a:endParaRPr lang="ru-RU" sz="5400" b="1" dirty="0">
              <a:solidFill>
                <a:srgbClr val="FF0000"/>
              </a:solidFill>
            </a:endParaRPr>
          </a:p>
          <a:p>
            <a:pPr marL="0" indent="0" algn="ctr">
              <a:buNone/>
            </a:pPr>
            <a:r>
              <a:rPr lang="ru-RU" sz="5400" b="1" dirty="0" smtClean="0">
                <a:solidFill>
                  <a:srgbClr val="FF0000"/>
                </a:solidFill>
              </a:rPr>
              <a:t>СПАСИБО ЗА ВНИМАНИЕ!</a:t>
            </a:r>
            <a:endParaRPr lang="ru-RU" sz="5400" b="1" dirty="0">
              <a:solidFill>
                <a:srgbClr val="FF0000"/>
              </a:solidFill>
            </a:endParaRPr>
          </a:p>
        </p:txBody>
      </p:sp>
    </p:spTree>
    <p:extLst>
      <p:ext uri="{BB962C8B-B14F-4D97-AF65-F5344CB8AC3E}">
        <p14:creationId xmlns:p14="http://schemas.microsoft.com/office/powerpoint/2010/main" val="188531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7499631" y="332656"/>
            <a:ext cx="45719" cy="1143000"/>
          </a:xfrm>
        </p:spPr>
        <p:txBody>
          <a:bodyPr/>
          <a:lstStyle/>
          <a:p>
            <a:endParaRPr lang="ru-RU" dirty="0"/>
          </a:p>
        </p:txBody>
      </p:sp>
      <p:sp>
        <p:nvSpPr>
          <p:cNvPr id="3" name="Объект 2"/>
          <p:cNvSpPr>
            <a:spLocks noGrp="1"/>
          </p:cNvSpPr>
          <p:nvPr>
            <p:ph idx="1"/>
          </p:nvPr>
        </p:nvSpPr>
        <p:spPr/>
        <p:txBody>
          <a:bodyPr>
            <a:normAutofit fontScale="92500" lnSpcReduction="20000"/>
          </a:bodyPr>
          <a:lstStyle/>
          <a:p>
            <a:r>
              <a:rPr lang="ru-RU" b="1" dirty="0">
                <a:solidFill>
                  <a:srgbClr val="FF0000"/>
                </a:solidFill>
              </a:rPr>
              <a:t> </a:t>
            </a:r>
            <a:r>
              <a:rPr lang="ru-RU" sz="4000" b="1" dirty="0">
                <a:solidFill>
                  <a:srgbClr val="FF0000"/>
                </a:solidFill>
              </a:rPr>
              <a:t>Только родители, которые умеют находить разумный компромисс, “золотую середину”, могут научить своих детей справляться с агрессией.</a:t>
            </a:r>
          </a:p>
        </p:txBody>
      </p:sp>
    </p:spTree>
    <p:extLst>
      <p:ext uri="{BB962C8B-B14F-4D97-AF65-F5344CB8AC3E}">
        <p14:creationId xmlns:p14="http://schemas.microsoft.com/office/powerpoint/2010/main" val="291438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239000" cy="1584176"/>
          </a:xfrm>
        </p:spPr>
        <p:txBody>
          <a:bodyPr>
            <a:normAutofit fontScale="90000"/>
          </a:bodyPr>
          <a:lstStyle/>
          <a:p>
            <a:pPr algn="ctr"/>
            <a:r>
              <a:rPr lang="ru-RU" dirty="0" smtClean="0"/>
              <a:t/>
            </a:r>
            <a:br>
              <a:rPr lang="ru-RU" dirty="0" smtClean="0"/>
            </a:br>
            <a:r>
              <a:rPr lang="ru-RU" dirty="0"/>
              <a:t/>
            </a:r>
            <a:br>
              <a:rPr lang="ru-RU" dirty="0"/>
            </a:br>
            <a:r>
              <a:rPr lang="ru-RU" dirty="0"/>
              <a:t/>
            </a:r>
            <a:br>
              <a:rPr lang="ru-RU" dirty="0"/>
            </a:br>
            <a:r>
              <a:rPr lang="ru-RU" b="1" dirty="0">
                <a:solidFill>
                  <a:srgbClr val="FFFF00"/>
                </a:solidFill>
              </a:rPr>
              <a:t>Портрет агрессивного ребенка</a:t>
            </a:r>
            <a:br>
              <a:rPr lang="ru-RU" b="1" dirty="0">
                <a:solidFill>
                  <a:srgbClr val="FFFF00"/>
                </a:solidFill>
              </a:rPr>
            </a:br>
            <a:endParaRPr lang="ru-RU" b="1" dirty="0">
              <a:solidFill>
                <a:srgbClr val="FFFF00"/>
              </a:solidFill>
            </a:endParaRPr>
          </a:p>
        </p:txBody>
      </p:sp>
      <p:sp>
        <p:nvSpPr>
          <p:cNvPr id="3" name="Объект 2"/>
          <p:cNvSpPr>
            <a:spLocks noGrp="1"/>
          </p:cNvSpPr>
          <p:nvPr>
            <p:ph idx="1"/>
          </p:nvPr>
        </p:nvSpPr>
        <p:spPr>
          <a:xfrm>
            <a:off x="0" y="1609416"/>
            <a:ext cx="8172400" cy="4846320"/>
          </a:xfrm>
        </p:spPr>
        <p:txBody>
          <a:bodyPr>
            <a:normAutofit/>
          </a:bodyPr>
          <a:lstStyle/>
          <a:p>
            <a:r>
              <a:rPr lang="ru-RU" sz="2000" b="1" dirty="0" smtClean="0">
                <a:solidFill>
                  <a:srgbClr val="FFC000"/>
                </a:solidFill>
              </a:rPr>
              <a:t>Почти </a:t>
            </a:r>
            <a:r>
              <a:rPr lang="ru-RU" sz="2000" b="1" dirty="0">
                <a:solidFill>
                  <a:srgbClr val="FFC000"/>
                </a:solidFill>
              </a:rPr>
              <a:t>в каждой группе детского сада, в каждом классе встречается хотя бы один ребенок с признаками агрессивного поведения. Он нападает на остальных детей, обзывает и бьет их, отбирает и ломает игрушки, намеренно употребляет грубые выражения, одним словом, становится “грозой” всего детского  коллектива, источником огорчений воспитателей и родителей. Этого ершистого, драчливого, грубого ребенка очень трудно принять таким, какой он есть, а еще труднее понять.</a:t>
            </a:r>
          </a:p>
          <a:p>
            <a:endParaRPr lang="ru-RU" sz="2000" b="1" dirty="0">
              <a:solidFill>
                <a:srgbClr val="FFC000"/>
              </a:solidFill>
            </a:endParaRPr>
          </a:p>
        </p:txBody>
      </p:sp>
    </p:spTree>
    <p:extLst>
      <p:ext uri="{BB962C8B-B14F-4D97-AF65-F5344CB8AC3E}">
        <p14:creationId xmlns:p14="http://schemas.microsoft.com/office/powerpoint/2010/main" val="343819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9612560" y="1052736"/>
            <a:ext cx="144016" cy="410304"/>
          </a:xfrm>
        </p:spPr>
        <p:txBody>
          <a:bodyPr>
            <a:normAutofit fontScale="90000"/>
          </a:bodyPr>
          <a:lstStyle/>
          <a:p>
            <a:endParaRPr lang="ru-RU" dirty="0"/>
          </a:p>
        </p:txBody>
      </p:sp>
      <p:sp>
        <p:nvSpPr>
          <p:cNvPr id="3" name="Объект 2"/>
          <p:cNvSpPr>
            <a:spLocks noGrp="1"/>
          </p:cNvSpPr>
          <p:nvPr>
            <p:ph idx="1"/>
          </p:nvPr>
        </p:nvSpPr>
        <p:spPr>
          <a:xfrm>
            <a:off x="0" y="404664"/>
            <a:ext cx="8172400" cy="6051072"/>
          </a:xfrm>
        </p:spPr>
        <p:txBody>
          <a:bodyPr>
            <a:normAutofit/>
          </a:bodyPr>
          <a:lstStyle/>
          <a:p>
            <a:r>
              <a:rPr lang="ru-RU" dirty="0"/>
              <a:t> </a:t>
            </a:r>
            <a:r>
              <a:rPr lang="ru-RU" sz="2000" b="1" dirty="0">
                <a:solidFill>
                  <a:srgbClr val="FFFF00"/>
                </a:solidFill>
              </a:rPr>
              <a:t>Однако агрессивный ребенок, как и любой другой, нуждается в ласке и помощи взрослых, потому что его агрессия — это, прежде всего, отражение внутреннего дискомфорта, неумения адекватно реагировать на происходящие вокруг него события.</a:t>
            </a:r>
          </a:p>
          <a:p>
            <a:r>
              <a:rPr lang="ru-RU" sz="2000" b="1" dirty="0">
                <a:solidFill>
                  <a:srgbClr val="FFFF00"/>
                </a:solidFill>
              </a:rPr>
              <a:t>   Агрессивный ребенок часто ощущает себя отверженным, никому не нужным. Жестокость и безучастность родителей приводит к нарушению детско-родительских отношений и вселяет в душу ребенка уверенность, что его не любят. “Как стать любимым и нужным” — неразрешимая проблема, стоящая перед маленьким человечком. Вот он и ищет способы привлечения внимания взрослых и сверстников. К сожалению, эти поиски не всегда заканчиваются так, как хотелось бы нам и ребенку, но как сделать лучше — он не знает</a:t>
            </a:r>
          </a:p>
        </p:txBody>
      </p:sp>
    </p:spTree>
    <p:extLst>
      <p:ext uri="{BB962C8B-B14F-4D97-AF65-F5344CB8AC3E}">
        <p14:creationId xmlns:p14="http://schemas.microsoft.com/office/powerpoint/2010/main" val="3109393587"/>
      </p:ext>
    </p:extLst>
  </p:cSld>
  <p:clrMapOvr>
    <a:masterClrMapping/>
  </p:clrMapOvr>
</p:sld>
</file>

<file path=ppt/theme/theme1.xml><?xml version="1.0" encoding="utf-8"?>
<a:theme xmlns:a="http://schemas.openxmlformats.org/drawingml/2006/main" name="Summer">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TM01972873[[fn=Лето]]</Template>
  <TotalTime>500</TotalTime>
  <Words>5429</Words>
  <Application>Microsoft Office PowerPoint</Application>
  <PresentationFormat>Экран (4:3)</PresentationFormat>
  <Paragraphs>176</Paragraphs>
  <Slides>61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61</vt:i4>
      </vt:variant>
    </vt:vector>
  </HeadingPairs>
  <TitlesOfParts>
    <vt:vector size="62" baseType="lpstr">
      <vt:lpstr>Summer</vt:lpstr>
      <vt:lpstr>КАК ПОМОЧЬ АГРЕССИВНОМУ РЕБЕНКУ?</vt:lpstr>
      <vt:lpstr>Презентация PowerPoint</vt:lpstr>
      <vt:lpstr>Презентация PowerPoint</vt:lpstr>
      <vt:lpstr>Что такое агрессивность? </vt:lpstr>
      <vt:lpstr>Причины агрессивности</vt:lpstr>
      <vt:lpstr>Презентация PowerPoint</vt:lpstr>
      <vt:lpstr>Презентация PowerPoint</vt:lpstr>
      <vt:lpstr>   Портрет агрессивного ребенка </vt:lpstr>
      <vt:lpstr>Презентация PowerPoint</vt:lpstr>
      <vt:lpstr>Презентация PowerPoint</vt:lpstr>
      <vt:lpstr>Презентация PowerPoint</vt:lpstr>
      <vt:lpstr>Как выявить агрессивность у ребенка</vt:lpstr>
      <vt:lpstr>Критерии агрессивности (схема наблюдения за ребенком)</vt:lpstr>
      <vt:lpstr>Работа воспитателей и учителей с данной категорией детей должна проводиться в трех направлениях:</vt:lpstr>
      <vt:lpstr>Работа с гневом</vt:lpstr>
      <vt:lpstr>Помощь воспитателя</vt:lpstr>
      <vt:lpstr>Презентация PowerPoint</vt:lpstr>
      <vt:lpstr>Помощь воспитателя</vt:lpstr>
      <vt:lpstr>Помощь воспитателя</vt:lpstr>
      <vt:lpstr>Помощь воспитателя</vt:lpstr>
      <vt:lpstr>Помощь воспитателя</vt:lpstr>
      <vt:lpstr>Помощь воспитателя</vt:lpstr>
      <vt:lpstr>Помощь воспитателя</vt:lpstr>
      <vt:lpstr>Помощь агрессивному ребенку</vt:lpstr>
      <vt:lpstr>Помощь агрессивному ребенку</vt:lpstr>
      <vt:lpstr>Презентация PowerPoint</vt:lpstr>
      <vt:lpstr>Обучение навыкам распознавания и контроля негативных эмоций</vt:lpstr>
      <vt:lpstr>Презентация PowerPoint</vt:lpstr>
      <vt:lpstr>Презентация PowerPoint</vt:lpstr>
      <vt:lpstr>Приемы и упражнения для снятия агрессивности</vt:lpstr>
      <vt:lpstr>Приемы и упражнения для снятия агрессивности</vt:lpstr>
      <vt:lpstr>Приемы и упражнения для снятия агрессивности</vt:lpstr>
      <vt:lpstr>Психогимнастика для воспитателей</vt:lpstr>
      <vt:lpstr>Формирование способности к эмпатии, доверию, сочувствию, сопереживанию</vt:lpstr>
      <vt:lpstr>Презентация PowerPoint</vt:lpstr>
      <vt:lpstr>Презентация PowerPoint</vt:lpstr>
      <vt:lpstr>Презентация PowerPoint</vt:lpstr>
      <vt:lpstr>Презентация PowerPoint</vt:lpstr>
      <vt:lpstr>Работа с родителями агрессивного ребенка </vt:lpstr>
      <vt:lpstr>Презентация PowerPoint</vt:lpstr>
      <vt:lpstr>Презентация PowerPoint</vt:lpstr>
      <vt:lpstr>Презентация PowerPoint</vt:lpstr>
      <vt:lpstr>Презентация PowerPoint</vt:lpstr>
      <vt:lpstr>Презентация PowerPoint</vt:lpstr>
      <vt:lpstr>Таблица  “Позитивные и негативные способы выражения гнева”  (рекомендации доктора Р. Кэмпбелла) </vt:lpstr>
      <vt:lpstr>Шпаргалка для взрослых или правила работы с агрессивными детьми</vt:lpstr>
      <vt:lpstr>Внимание!</vt:lpstr>
      <vt:lpstr>Экстренное вмешательство при агрессивных проявлениях </vt:lpstr>
      <vt:lpstr>Презентация PowerPoint</vt:lpstr>
      <vt:lpstr>Акцентирование внимания на поступках (поведении), а не на личности  </vt:lpstr>
      <vt:lpstr>Как научить детей сотрудничать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ПОМОЧЬ АГРЕССИВНОМУ РЕБЕНКУ?</dc:title>
  <dc:creator>admin</dc:creator>
  <cp:lastModifiedBy>admin</cp:lastModifiedBy>
  <cp:revision>33</cp:revision>
  <dcterms:created xsi:type="dcterms:W3CDTF">2015-09-09T08:46:25Z</dcterms:created>
  <dcterms:modified xsi:type="dcterms:W3CDTF">2015-10-28T08:17:46Z</dcterms:modified>
</cp:coreProperties>
</file>